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1"/>
  </p:notesMasterIdLst>
  <p:sldIdLst>
    <p:sldId id="684" r:id="rId4"/>
    <p:sldId id="582" r:id="rId5"/>
    <p:sldId id="583" r:id="rId6"/>
    <p:sldId id="584" r:id="rId7"/>
    <p:sldId id="587" r:id="rId8"/>
    <p:sldId id="588" r:id="rId9"/>
    <p:sldId id="589" r:id="rId10"/>
    <p:sldId id="590" r:id="rId11"/>
    <p:sldId id="591" r:id="rId12"/>
    <p:sldId id="592" r:id="rId13"/>
    <p:sldId id="681" r:id="rId14"/>
    <p:sldId id="596" r:id="rId15"/>
    <p:sldId id="595" r:id="rId16"/>
    <p:sldId id="594" r:id="rId17"/>
    <p:sldId id="600" r:id="rId18"/>
    <p:sldId id="601" r:id="rId19"/>
    <p:sldId id="605" r:id="rId20"/>
    <p:sldId id="602" r:id="rId21"/>
    <p:sldId id="603" r:id="rId22"/>
    <p:sldId id="608" r:id="rId23"/>
    <p:sldId id="606" r:id="rId24"/>
    <p:sldId id="610" r:id="rId25"/>
    <p:sldId id="609" r:id="rId26"/>
    <p:sldId id="611" r:id="rId27"/>
    <p:sldId id="612" r:id="rId28"/>
    <p:sldId id="613" r:id="rId29"/>
    <p:sldId id="616" r:id="rId30"/>
    <p:sldId id="617" r:id="rId31"/>
    <p:sldId id="618" r:id="rId32"/>
    <p:sldId id="619" r:id="rId33"/>
    <p:sldId id="620" r:id="rId34"/>
    <p:sldId id="621" r:id="rId35"/>
    <p:sldId id="622" r:id="rId36"/>
    <p:sldId id="623" r:id="rId37"/>
    <p:sldId id="625" r:id="rId38"/>
    <p:sldId id="626" r:id="rId39"/>
    <p:sldId id="627" r:id="rId40"/>
    <p:sldId id="628" r:id="rId41"/>
    <p:sldId id="629" r:id="rId42"/>
    <p:sldId id="630" r:id="rId43"/>
    <p:sldId id="631" r:id="rId44"/>
    <p:sldId id="632" r:id="rId45"/>
    <p:sldId id="633" r:id="rId46"/>
    <p:sldId id="634" r:id="rId47"/>
    <p:sldId id="635" r:id="rId48"/>
    <p:sldId id="636" r:id="rId49"/>
    <p:sldId id="637" r:id="rId50"/>
    <p:sldId id="638" r:id="rId51"/>
    <p:sldId id="639" r:id="rId52"/>
    <p:sldId id="640" r:id="rId53"/>
    <p:sldId id="641" r:id="rId54"/>
    <p:sldId id="642" r:id="rId55"/>
    <p:sldId id="643" r:id="rId56"/>
    <p:sldId id="644" r:id="rId57"/>
    <p:sldId id="645" r:id="rId58"/>
    <p:sldId id="646" r:id="rId59"/>
    <p:sldId id="647" r:id="rId60"/>
    <p:sldId id="649" r:id="rId61"/>
    <p:sldId id="650" r:id="rId62"/>
    <p:sldId id="651" r:id="rId63"/>
    <p:sldId id="653" r:id="rId64"/>
    <p:sldId id="654" r:id="rId65"/>
    <p:sldId id="655" r:id="rId66"/>
    <p:sldId id="656" r:id="rId67"/>
    <p:sldId id="660" r:id="rId68"/>
    <p:sldId id="661" r:id="rId69"/>
    <p:sldId id="657" r:id="rId70"/>
    <p:sldId id="658" r:id="rId71"/>
    <p:sldId id="659" r:id="rId72"/>
    <p:sldId id="662" r:id="rId73"/>
    <p:sldId id="663" r:id="rId74"/>
    <p:sldId id="664" r:id="rId75"/>
    <p:sldId id="665" r:id="rId76"/>
    <p:sldId id="666" r:id="rId77"/>
    <p:sldId id="667" r:id="rId78"/>
    <p:sldId id="668" r:id="rId79"/>
    <p:sldId id="669" r:id="rId80"/>
    <p:sldId id="671" r:id="rId81"/>
    <p:sldId id="672" r:id="rId82"/>
    <p:sldId id="673" r:id="rId83"/>
    <p:sldId id="674" r:id="rId84"/>
    <p:sldId id="675" r:id="rId85"/>
    <p:sldId id="676" r:id="rId86"/>
    <p:sldId id="677" r:id="rId87"/>
    <p:sldId id="678" r:id="rId88"/>
    <p:sldId id="679" r:id="rId89"/>
    <p:sldId id="683" r:id="rId9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36" userDrawn="1">
          <p15:clr>
            <a:srgbClr val="A4A3A4"/>
          </p15:clr>
        </p15:guide>
        <p15:guide id="4" orient="horz" pos="672" userDrawn="1">
          <p15:clr>
            <a:srgbClr val="A4A3A4"/>
          </p15:clr>
        </p15:guide>
        <p15:guide id="5"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2" autoAdjust="0"/>
    <p:restoredTop sz="86014" autoAdjust="0"/>
  </p:normalViewPr>
  <p:slideViewPr>
    <p:cSldViewPr>
      <p:cViewPr varScale="1">
        <p:scale>
          <a:sx n="79" d="100"/>
          <a:sy n="79" d="100"/>
        </p:scale>
        <p:origin x="1256" y="192"/>
      </p:cViewPr>
      <p:guideLst>
        <p:guide pos="5760"/>
        <p:guide pos="336"/>
        <p:guide orient="horz" pos="672"/>
        <p:guide pos="672"/>
      </p:guideLst>
    </p:cSldViewPr>
  </p:slideViewPr>
  <p:outlineViewPr>
    <p:cViewPr>
      <p:scale>
        <a:sx n="33" d="100"/>
        <a:sy n="33" d="100"/>
      </p:scale>
      <p:origin x="0" y="1534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image" Target="../media/image92.e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image" Target="../media/image103.emf"/><Relationship Id="rId1" Type="http://schemas.openxmlformats.org/officeDocument/2006/relationships/image" Target="../media/image102.emf"/><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image" Target="../media/image125.emf"/><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 Id="rId9" Type="http://schemas.openxmlformats.org/officeDocument/2006/relationships/image" Target="../media/image133.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image" Target="../media/image138.png"/></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image" Target="../media/image14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image" Target="../media/image5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image" Target="../media/image62.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image" Target="../media/image6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 Id="rId4" Type="http://schemas.openxmlformats.org/officeDocument/2006/relationships/image" Target="../media/image81.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image" Target="../media/image8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11/28/21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01473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27</a:t>
            </a:fld>
            <a:endParaRPr lang="en-US">
              <a:solidFill>
                <a:prstClr val="black"/>
              </a:solidFill>
            </a:endParaRPr>
          </a:p>
        </p:txBody>
      </p:sp>
      <p:sp>
        <p:nvSpPr>
          <p:cNvPr id="919554" name="Rectangle 2"/>
          <p:cNvSpPr>
            <a:spLocks noGrp="1" noRot="1" noChangeAspect="1" noChangeArrowheads="1" noTextEdit="1"/>
          </p:cNvSpPr>
          <p:nvPr>
            <p:ph type="sldImg"/>
          </p:nvPr>
        </p:nvSpPr>
        <p:spPr>
          <a:xfrm>
            <a:off x="381000" y="685800"/>
            <a:ext cx="6096000" cy="3429000"/>
          </a:xfrm>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28</a:t>
            </a:fld>
            <a:endParaRPr lang="en-US">
              <a:solidFill>
                <a:prstClr val="black"/>
              </a:solidFill>
            </a:endParaRPr>
          </a:p>
        </p:txBody>
      </p:sp>
      <p:sp>
        <p:nvSpPr>
          <p:cNvPr id="917506" name="Rectangle 2"/>
          <p:cNvSpPr>
            <a:spLocks noGrp="1" noRot="1" noChangeAspect="1" noChangeArrowheads="1" noTextEdit="1"/>
          </p:cNvSpPr>
          <p:nvPr>
            <p:ph type="sldImg"/>
          </p:nvPr>
        </p:nvSpPr>
        <p:spPr>
          <a:xfrm>
            <a:off x="381000" y="685800"/>
            <a:ext cx="6096000" cy="3429000"/>
          </a:xfrm>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29</a:t>
            </a:fld>
            <a:endParaRPr lang="en-US">
              <a:solidFill>
                <a:prstClr val="black"/>
              </a:solidFill>
            </a:endParaRPr>
          </a:p>
        </p:txBody>
      </p:sp>
      <p:sp>
        <p:nvSpPr>
          <p:cNvPr id="915458" name="Rectangle 2"/>
          <p:cNvSpPr>
            <a:spLocks noGrp="1" noRot="1" noChangeAspect="1" noChangeArrowheads="1" noTextEdit="1"/>
          </p:cNvSpPr>
          <p:nvPr>
            <p:ph type="sldImg"/>
          </p:nvPr>
        </p:nvSpPr>
        <p:spPr>
          <a:xfrm>
            <a:off x="381000" y="685800"/>
            <a:ext cx="6096000" cy="3429000"/>
          </a:xfrm>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30</a:t>
            </a:fld>
            <a:endParaRPr lang="en-US">
              <a:solidFill>
                <a:prstClr val="black"/>
              </a:solidFill>
            </a:endParaRPr>
          </a:p>
        </p:txBody>
      </p:sp>
      <p:sp>
        <p:nvSpPr>
          <p:cNvPr id="913410" name="Rectangle 2"/>
          <p:cNvSpPr>
            <a:spLocks noGrp="1" noRot="1" noChangeAspect="1" noChangeArrowheads="1" noTextEdit="1"/>
          </p:cNvSpPr>
          <p:nvPr>
            <p:ph type="sldImg"/>
          </p:nvPr>
        </p:nvSpPr>
        <p:spPr>
          <a:xfrm>
            <a:off x="381000" y="685800"/>
            <a:ext cx="6096000" cy="3429000"/>
          </a:xfrm>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31</a:t>
            </a:fld>
            <a:endParaRPr lang="en-US">
              <a:solidFill>
                <a:prstClr val="black"/>
              </a:solidFill>
            </a:endParaRPr>
          </a:p>
        </p:txBody>
      </p:sp>
      <p:sp>
        <p:nvSpPr>
          <p:cNvPr id="911362" name="Rectangle 2"/>
          <p:cNvSpPr>
            <a:spLocks noGrp="1" noRot="1" noChangeAspect="1" noChangeArrowheads="1" noTextEdit="1"/>
          </p:cNvSpPr>
          <p:nvPr>
            <p:ph type="sldImg"/>
          </p:nvPr>
        </p:nvSpPr>
        <p:spPr>
          <a:xfrm>
            <a:off x="381000" y="685800"/>
            <a:ext cx="6096000" cy="3429000"/>
          </a:xfrm>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32</a:t>
            </a:fld>
            <a:endParaRPr lang="en-US">
              <a:solidFill>
                <a:prstClr val="black"/>
              </a:solidFill>
            </a:endParaRPr>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33</a:t>
            </a:fld>
            <a:endParaRPr lang="en-US">
              <a:solidFill>
                <a:prstClr val="black"/>
              </a:solidFill>
            </a:endParaRPr>
          </a:p>
        </p:txBody>
      </p:sp>
      <p:sp>
        <p:nvSpPr>
          <p:cNvPr id="591874" name="Rectangle 2"/>
          <p:cNvSpPr>
            <a:spLocks noGrp="1" noRot="1" noChangeAspect="1" noChangeArrowheads="1" noTextEdit="1"/>
          </p:cNvSpPr>
          <p:nvPr>
            <p:ph type="sldImg"/>
          </p:nvPr>
        </p:nvSpPr>
        <p:spPr>
          <a:xfrm>
            <a:off x="381000" y="685800"/>
            <a:ext cx="6096000" cy="3429000"/>
          </a:xfrm>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34</a:t>
            </a:fld>
            <a:endParaRPr lang="en-US">
              <a:solidFill>
                <a:prstClr val="black"/>
              </a:solidFill>
            </a:endParaRPr>
          </a:p>
        </p:txBody>
      </p:sp>
      <p:sp>
        <p:nvSpPr>
          <p:cNvPr id="593922" name="Rectangle 2"/>
          <p:cNvSpPr>
            <a:spLocks noGrp="1" noRot="1" noChangeAspect="1" noChangeArrowheads="1" noTextEdit="1"/>
          </p:cNvSpPr>
          <p:nvPr>
            <p:ph type="sldImg"/>
          </p:nvPr>
        </p:nvSpPr>
        <p:spPr>
          <a:xfrm>
            <a:off x="381000" y="685800"/>
            <a:ext cx="6096000" cy="3429000"/>
          </a:xfrm>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35</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381000" y="684213"/>
            <a:ext cx="6096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36</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381000" y="684213"/>
            <a:ext cx="6096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37</a:t>
            </a:fld>
            <a:endParaRPr lang="en-US">
              <a:solidFill>
                <a:prstClr val="black"/>
              </a:solidFill>
            </a:endParaRPr>
          </a:p>
        </p:txBody>
      </p:sp>
      <p:sp>
        <p:nvSpPr>
          <p:cNvPr id="671746" name="Rectangle 2"/>
          <p:cNvSpPr>
            <a:spLocks noGrp="1" noRot="1" noChangeAspect="1" noChangeArrowheads="1" noTextEdit="1"/>
          </p:cNvSpPr>
          <p:nvPr>
            <p:ph type="sldImg"/>
          </p:nvPr>
        </p:nvSpPr>
        <p:spPr>
          <a:xfrm>
            <a:off x="381000" y="685800"/>
            <a:ext cx="6096000" cy="3429000"/>
          </a:xfrm>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38</a:t>
            </a:fld>
            <a:endParaRPr lang="en-US">
              <a:solidFill>
                <a:prstClr val="black"/>
              </a:solidFill>
            </a:endParaRPr>
          </a:p>
        </p:txBody>
      </p:sp>
      <p:sp>
        <p:nvSpPr>
          <p:cNvPr id="663554" name="Rectangle 2"/>
          <p:cNvSpPr>
            <a:spLocks noGrp="1" noRot="1" noChangeAspect="1" noChangeArrowheads="1" noTextEdit="1"/>
          </p:cNvSpPr>
          <p:nvPr>
            <p:ph type="sldImg"/>
          </p:nvPr>
        </p:nvSpPr>
        <p:spPr>
          <a:xfrm>
            <a:off x="381000" y="685800"/>
            <a:ext cx="6096000" cy="3429000"/>
          </a:xfrm>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39</a:t>
            </a:fld>
            <a:endParaRPr lang="en-US">
              <a:solidFill>
                <a:prstClr val="black"/>
              </a:solidFill>
            </a:endParaRPr>
          </a:p>
        </p:txBody>
      </p:sp>
      <p:sp>
        <p:nvSpPr>
          <p:cNvPr id="447490" name="Rectangle 2"/>
          <p:cNvSpPr>
            <a:spLocks noGrp="1" noRot="1" noChangeAspect="1" noChangeArrowheads="1" noTextEdit="1"/>
          </p:cNvSpPr>
          <p:nvPr>
            <p:ph type="sldImg"/>
          </p:nvPr>
        </p:nvSpPr>
        <p:spPr>
          <a:xfrm>
            <a:off x="381000" y="685800"/>
            <a:ext cx="6096000" cy="3429000"/>
          </a:xfrm>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40</a:t>
            </a:fld>
            <a:endParaRPr lang="en-US">
              <a:solidFill>
                <a:prstClr val="black"/>
              </a:solidFill>
            </a:endParaRPr>
          </a:p>
        </p:txBody>
      </p:sp>
      <p:sp>
        <p:nvSpPr>
          <p:cNvPr id="449538" name="Rectangle 2"/>
          <p:cNvSpPr>
            <a:spLocks noGrp="1" noRot="1" noChangeAspect="1" noChangeArrowheads="1" noTextEdit="1"/>
          </p:cNvSpPr>
          <p:nvPr>
            <p:ph type="sldImg"/>
          </p:nvPr>
        </p:nvSpPr>
        <p:spPr>
          <a:xfrm>
            <a:off x="381000" y="685800"/>
            <a:ext cx="6096000" cy="3429000"/>
          </a:xfrm>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41</a:t>
            </a:fld>
            <a:endParaRPr lang="en-US">
              <a:solidFill>
                <a:prstClr val="black"/>
              </a:solidFill>
            </a:endParaRPr>
          </a:p>
        </p:txBody>
      </p:sp>
      <p:sp>
        <p:nvSpPr>
          <p:cNvPr id="533506" name="Rectangle 2"/>
          <p:cNvSpPr>
            <a:spLocks noGrp="1" noRot="1" noChangeAspect="1" noChangeArrowheads="1" noTextEdit="1"/>
          </p:cNvSpPr>
          <p:nvPr>
            <p:ph type="sldImg"/>
          </p:nvPr>
        </p:nvSpPr>
        <p:spPr>
          <a:xfrm>
            <a:off x="381000" y="685800"/>
            <a:ext cx="6096000" cy="3429000"/>
          </a:xfrm>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42</a:t>
            </a:fld>
            <a:endParaRPr lang="en-US">
              <a:solidFill>
                <a:prstClr val="black"/>
              </a:solidFill>
            </a:endParaRPr>
          </a:p>
        </p:txBody>
      </p:sp>
      <p:sp>
        <p:nvSpPr>
          <p:cNvPr id="604162" name="Rectangle 2"/>
          <p:cNvSpPr>
            <a:spLocks noGrp="1" noRot="1" noChangeAspect="1" noChangeArrowheads="1" noTextEdit="1"/>
          </p:cNvSpPr>
          <p:nvPr>
            <p:ph type="sldImg"/>
          </p:nvPr>
        </p:nvSpPr>
        <p:spPr>
          <a:xfrm>
            <a:off x="381000" y="685800"/>
            <a:ext cx="6096000" cy="3429000"/>
          </a:xfrm>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43</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381000" y="685800"/>
            <a:ext cx="6096000" cy="3429000"/>
          </a:xfrm>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44</a:t>
            </a:fld>
            <a:endParaRPr lang="en-US">
              <a:solidFill>
                <a:prstClr val="black"/>
              </a:solidFill>
            </a:endParaRPr>
          </a:p>
        </p:txBody>
      </p:sp>
      <p:sp>
        <p:nvSpPr>
          <p:cNvPr id="1030146" name="Rectangle 2"/>
          <p:cNvSpPr>
            <a:spLocks noGrp="1" noRot="1" noChangeAspect="1" noChangeArrowheads="1" noTextEdit="1"/>
          </p:cNvSpPr>
          <p:nvPr>
            <p:ph type="sldImg"/>
          </p:nvPr>
        </p:nvSpPr>
        <p:spPr>
          <a:xfrm>
            <a:off x="381000" y="685800"/>
            <a:ext cx="6096000" cy="3429000"/>
          </a:xfrm>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45</a:t>
            </a:fld>
            <a:endParaRPr lang="en-US">
              <a:solidFill>
                <a:prstClr val="black"/>
              </a:solidFill>
            </a:endParaRPr>
          </a:p>
        </p:txBody>
      </p:sp>
      <p:sp>
        <p:nvSpPr>
          <p:cNvPr id="976898" name="Rectangle 2"/>
          <p:cNvSpPr>
            <a:spLocks noGrp="1" noRot="1" noChangeAspect="1" noChangeArrowheads="1" noTextEdit="1"/>
          </p:cNvSpPr>
          <p:nvPr>
            <p:ph type="sldImg"/>
          </p:nvPr>
        </p:nvSpPr>
        <p:spPr>
          <a:xfrm>
            <a:off x="381000" y="685800"/>
            <a:ext cx="6096000" cy="3429000"/>
          </a:xfrm>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46</a:t>
            </a:fld>
            <a:endParaRPr lang="en-US">
              <a:solidFill>
                <a:prstClr val="black"/>
              </a:solidFill>
            </a:endParaRPr>
          </a:p>
        </p:txBody>
      </p:sp>
      <p:sp>
        <p:nvSpPr>
          <p:cNvPr id="614402" name="Rectangle 2"/>
          <p:cNvSpPr>
            <a:spLocks noGrp="1" noRot="1" noChangeAspect="1" noChangeArrowheads="1" noTextEdit="1"/>
          </p:cNvSpPr>
          <p:nvPr>
            <p:ph type="sldImg"/>
          </p:nvPr>
        </p:nvSpPr>
        <p:spPr>
          <a:xfrm>
            <a:off x="381000" y="685800"/>
            <a:ext cx="6096000" cy="3429000"/>
          </a:xfrm>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17</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1638300" y="2641600"/>
            <a:ext cx="607218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2570786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47</a:t>
            </a:fld>
            <a:endParaRPr lang="en-US">
              <a:solidFill>
                <a:prstClr val="black"/>
              </a:solidFill>
            </a:endParaRPr>
          </a:p>
        </p:txBody>
      </p:sp>
      <p:sp>
        <p:nvSpPr>
          <p:cNvPr id="1036290" name="Rectangle 2"/>
          <p:cNvSpPr>
            <a:spLocks noGrp="1" noRot="1" noChangeAspect="1" noChangeArrowheads="1" noTextEdit="1"/>
          </p:cNvSpPr>
          <p:nvPr>
            <p:ph type="sldImg"/>
          </p:nvPr>
        </p:nvSpPr>
        <p:spPr>
          <a:xfrm>
            <a:off x="381000" y="685800"/>
            <a:ext cx="6096000" cy="3429000"/>
          </a:xfrm>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48</a:t>
            </a:fld>
            <a:endParaRPr lang="en-US">
              <a:solidFill>
                <a:prstClr val="black"/>
              </a:solidFill>
            </a:endParaRPr>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49</a:t>
            </a:fld>
            <a:endParaRPr lang="en-US">
              <a:solidFill>
                <a:prstClr val="black"/>
              </a:solidFill>
            </a:endParaRPr>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50</a:t>
            </a:fld>
            <a:endParaRPr lang="en-US">
              <a:solidFill>
                <a:prstClr val="black"/>
              </a:solidFill>
            </a:endParaRPr>
          </a:p>
        </p:txBody>
      </p:sp>
      <p:sp>
        <p:nvSpPr>
          <p:cNvPr id="894978" name="Rectangle 2"/>
          <p:cNvSpPr>
            <a:spLocks noGrp="1" noRot="1" noChangeAspect="1" noChangeArrowheads="1" noTextEdit="1"/>
          </p:cNvSpPr>
          <p:nvPr>
            <p:ph type="sldImg"/>
          </p:nvPr>
        </p:nvSpPr>
        <p:spPr>
          <a:xfrm>
            <a:off x="381000" y="685800"/>
            <a:ext cx="6096000" cy="3429000"/>
          </a:xfrm>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51</a:t>
            </a:fld>
            <a:endParaRPr lang="en-US">
              <a:solidFill>
                <a:prstClr val="black"/>
              </a:solidFill>
            </a:endParaRPr>
          </a:p>
        </p:txBody>
      </p:sp>
      <p:sp>
        <p:nvSpPr>
          <p:cNvPr id="897026" name="Rectangle 2"/>
          <p:cNvSpPr>
            <a:spLocks noGrp="1" noRot="1" noChangeAspect="1" noChangeArrowheads="1" noTextEdit="1"/>
          </p:cNvSpPr>
          <p:nvPr>
            <p:ph type="sldImg"/>
          </p:nvPr>
        </p:nvSpPr>
        <p:spPr>
          <a:xfrm>
            <a:off x="381000" y="685800"/>
            <a:ext cx="6096000" cy="3429000"/>
          </a:xfrm>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52</a:t>
            </a:fld>
            <a:endParaRPr lang="en-US">
              <a:solidFill>
                <a:prstClr val="black"/>
              </a:solidFill>
            </a:endParaRPr>
          </a:p>
        </p:txBody>
      </p:sp>
      <p:sp>
        <p:nvSpPr>
          <p:cNvPr id="890882" name="Rectangle 2"/>
          <p:cNvSpPr>
            <a:spLocks noGrp="1" noRot="1" noChangeAspect="1" noChangeArrowheads="1" noTextEdit="1"/>
          </p:cNvSpPr>
          <p:nvPr>
            <p:ph type="sldImg"/>
          </p:nvPr>
        </p:nvSpPr>
        <p:spPr>
          <a:xfrm>
            <a:off x="381000" y="685800"/>
            <a:ext cx="6096000" cy="3429000"/>
          </a:xfrm>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53</a:t>
            </a:fld>
            <a:endParaRPr lang="en-US">
              <a:solidFill>
                <a:prstClr val="black"/>
              </a:solidFill>
            </a:endParaRPr>
          </a:p>
        </p:txBody>
      </p:sp>
      <p:sp>
        <p:nvSpPr>
          <p:cNvPr id="600066" name="Rectangle 2"/>
          <p:cNvSpPr>
            <a:spLocks noGrp="1" noRot="1" noChangeAspect="1" noChangeArrowheads="1" noTextEdit="1"/>
          </p:cNvSpPr>
          <p:nvPr>
            <p:ph type="sldImg"/>
          </p:nvPr>
        </p:nvSpPr>
        <p:spPr>
          <a:xfrm>
            <a:off x="381000" y="685800"/>
            <a:ext cx="6096000" cy="3429000"/>
          </a:xfrm>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54</a:t>
            </a:fld>
            <a:endParaRPr lang="en-US">
              <a:solidFill>
                <a:prstClr val="black"/>
              </a:solidFill>
            </a:endParaRPr>
          </a:p>
        </p:txBody>
      </p:sp>
      <p:sp>
        <p:nvSpPr>
          <p:cNvPr id="1054722" name="Rectangle 2"/>
          <p:cNvSpPr>
            <a:spLocks noGrp="1" noRot="1" noChangeAspect="1" noChangeArrowheads="1" noTextEdit="1"/>
          </p:cNvSpPr>
          <p:nvPr>
            <p:ph type="sldImg"/>
          </p:nvPr>
        </p:nvSpPr>
        <p:spPr>
          <a:xfrm>
            <a:off x="381000" y="685800"/>
            <a:ext cx="6096000" cy="3429000"/>
          </a:xfrm>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55</a:t>
            </a:fld>
            <a:endParaRPr lang="en-US">
              <a:solidFill>
                <a:prstClr val="black"/>
              </a:solidFill>
            </a:endParaRPr>
          </a:p>
        </p:txBody>
      </p:sp>
      <p:sp>
        <p:nvSpPr>
          <p:cNvPr id="1052674" name="Rectangle 2"/>
          <p:cNvSpPr>
            <a:spLocks noGrp="1" noRot="1" noChangeAspect="1" noChangeArrowheads="1" noTextEdit="1"/>
          </p:cNvSpPr>
          <p:nvPr>
            <p:ph type="sldImg"/>
          </p:nvPr>
        </p:nvSpPr>
        <p:spPr>
          <a:xfrm>
            <a:off x="381000" y="685800"/>
            <a:ext cx="6096000" cy="3429000"/>
          </a:xfrm>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56</a:t>
            </a:fld>
            <a:endParaRPr lang="en-US">
              <a:solidFill>
                <a:prstClr val="black"/>
              </a:solidFill>
            </a:endParaRPr>
          </a:p>
        </p:txBody>
      </p:sp>
      <p:sp>
        <p:nvSpPr>
          <p:cNvPr id="1050626" name="Rectangle 2"/>
          <p:cNvSpPr>
            <a:spLocks noGrp="1" noRot="1" noChangeAspect="1" noChangeArrowheads="1" noTextEdit="1"/>
          </p:cNvSpPr>
          <p:nvPr>
            <p:ph type="sldImg"/>
          </p:nvPr>
        </p:nvSpPr>
        <p:spPr>
          <a:xfrm>
            <a:off x="381000" y="685800"/>
            <a:ext cx="6096000" cy="3429000"/>
          </a:xfrm>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21</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1638300" y="2641600"/>
            <a:ext cx="607218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3807889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57</a:t>
            </a:fld>
            <a:endParaRPr lang="en-US">
              <a:solidFill>
                <a:prstClr val="black"/>
              </a:solidFill>
            </a:endParaRPr>
          </a:p>
        </p:txBody>
      </p:sp>
      <p:sp>
        <p:nvSpPr>
          <p:cNvPr id="972802" name="Rectangle 2"/>
          <p:cNvSpPr>
            <a:spLocks noGrp="1" noRot="1" noChangeAspect="1" noChangeArrowheads="1" noTextEdit="1"/>
          </p:cNvSpPr>
          <p:nvPr>
            <p:ph type="sldImg"/>
          </p:nvPr>
        </p:nvSpPr>
        <p:spPr>
          <a:xfrm>
            <a:off x="381000" y="685800"/>
            <a:ext cx="6096000" cy="3429000"/>
          </a:xfrm>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58</a:t>
            </a:fld>
            <a:endParaRPr lang="en-US">
              <a:solidFill>
                <a:prstClr val="black"/>
              </a:solidFill>
            </a:endParaRPr>
          </a:p>
        </p:txBody>
      </p:sp>
      <p:sp>
        <p:nvSpPr>
          <p:cNvPr id="568322" name="Rectangle 2"/>
          <p:cNvSpPr>
            <a:spLocks noGrp="1" noRot="1" noChangeAspect="1" noChangeArrowheads="1" noTextEdit="1"/>
          </p:cNvSpPr>
          <p:nvPr>
            <p:ph type="sldImg"/>
          </p:nvPr>
        </p:nvSpPr>
        <p:spPr>
          <a:xfrm>
            <a:off x="381000" y="685800"/>
            <a:ext cx="6096000" cy="3429000"/>
          </a:xfrm>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59</a:t>
            </a:fld>
            <a:endParaRPr lang="en-US">
              <a:solidFill>
                <a:prstClr val="black"/>
              </a:solidFill>
            </a:endParaRPr>
          </a:p>
        </p:txBody>
      </p:sp>
      <p:sp>
        <p:nvSpPr>
          <p:cNvPr id="537602" name="Rectangle 2"/>
          <p:cNvSpPr>
            <a:spLocks noGrp="1" noRot="1" noChangeAspect="1" noChangeArrowheads="1" noTextEdit="1"/>
          </p:cNvSpPr>
          <p:nvPr>
            <p:ph type="sldImg"/>
          </p:nvPr>
        </p:nvSpPr>
        <p:spPr>
          <a:xfrm>
            <a:off x="381000" y="685800"/>
            <a:ext cx="6096000" cy="3429000"/>
          </a:xfrm>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60</a:t>
            </a:fld>
            <a:endParaRPr lang="en-US">
              <a:solidFill>
                <a:prstClr val="black"/>
              </a:solidFill>
            </a:endParaRPr>
          </a:p>
        </p:txBody>
      </p:sp>
      <p:sp>
        <p:nvSpPr>
          <p:cNvPr id="572418" name="Rectangle 2"/>
          <p:cNvSpPr>
            <a:spLocks noGrp="1" noRot="1" noChangeAspect="1" noChangeArrowheads="1" noTextEdit="1"/>
          </p:cNvSpPr>
          <p:nvPr>
            <p:ph type="sldImg"/>
          </p:nvPr>
        </p:nvSpPr>
        <p:spPr>
          <a:xfrm>
            <a:off x="381000" y="685800"/>
            <a:ext cx="6096000" cy="3429000"/>
          </a:xfrm>
          <a:ln/>
        </p:spPr>
      </p:sp>
      <p:sp>
        <p:nvSpPr>
          <p:cNvPr id="572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904373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61</a:t>
            </a:fld>
            <a:endParaRPr lang="en-US">
              <a:solidFill>
                <a:prstClr val="black"/>
              </a:solidFill>
            </a:endParaRPr>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62</a:t>
            </a:fld>
            <a:endParaRPr lang="en-US">
              <a:solidFill>
                <a:prstClr val="black"/>
              </a:solidFill>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63</a:t>
            </a:fld>
            <a:endParaRPr lang="en-US">
              <a:solidFill>
                <a:prstClr val="black"/>
              </a:solidFill>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64</a:t>
            </a:fld>
            <a:endParaRPr lang="en-US">
              <a:solidFill>
                <a:prstClr val="black"/>
              </a:solidFill>
            </a:endParaRPr>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65</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381000" y="684213"/>
            <a:ext cx="6096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66</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381000" y="684213"/>
            <a:ext cx="6096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Lose resolution and/or light</a:t>
            </a:r>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22</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67</a:t>
            </a:fld>
            <a:endParaRPr lang="en-US">
              <a:solidFill>
                <a:prstClr val="black"/>
              </a:solidFill>
            </a:endParaRPr>
          </a:p>
        </p:txBody>
      </p:sp>
      <p:sp>
        <p:nvSpPr>
          <p:cNvPr id="187394" name="Rectangle 2"/>
          <p:cNvSpPr>
            <a:spLocks noGrp="1" noRot="1" noChangeAspect="1" noChangeArrowheads="1" noTextEdit="1"/>
          </p:cNvSpPr>
          <p:nvPr>
            <p:ph type="sldImg"/>
          </p:nvPr>
        </p:nvSpPr>
        <p:spPr>
          <a:xfrm>
            <a:off x="381000" y="685800"/>
            <a:ext cx="6096000" cy="3429000"/>
          </a:xfrm>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68</a:t>
            </a:fld>
            <a:endParaRPr lang="en-US">
              <a:solidFill>
                <a:prstClr val="black"/>
              </a:solidFill>
            </a:endParaRPr>
          </a:p>
        </p:txBody>
      </p:sp>
      <p:sp>
        <p:nvSpPr>
          <p:cNvPr id="297986" name="Rectangle 2"/>
          <p:cNvSpPr>
            <a:spLocks noGrp="1" noRot="1" noChangeAspect="1" noChangeArrowheads="1" noTextEdit="1"/>
          </p:cNvSpPr>
          <p:nvPr>
            <p:ph type="sldImg"/>
          </p:nvPr>
        </p:nvSpPr>
        <p:spPr>
          <a:xfrm>
            <a:off x="381000" y="685800"/>
            <a:ext cx="6096000" cy="3429000"/>
          </a:xfrm>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69</a:t>
            </a:fld>
            <a:endParaRPr lang="en-US">
              <a:solidFill>
                <a:prstClr val="black"/>
              </a:solidFill>
            </a:endParaRPr>
          </a:p>
        </p:txBody>
      </p:sp>
      <p:sp>
        <p:nvSpPr>
          <p:cNvPr id="182274" name="Rectangle 2"/>
          <p:cNvSpPr>
            <a:spLocks noGrp="1" noRot="1" noChangeAspect="1" noChangeArrowheads="1" noTextEdit="1"/>
          </p:cNvSpPr>
          <p:nvPr>
            <p:ph type="sldImg"/>
          </p:nvPr>
        </p:nvSpPr>
        <p:spPr>
          <a:xfrm>
            <a:off x="381000" y="685800"/>
            <a:ext cx="6096000" cy="3429000"/>
          </a:xfrm>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70</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381000" y="684213"/>
            <a:ext cx="6096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71</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381000" y="684213"/>
            <a:ext cx="6096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72</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381000" y="684213"/>
            <a:ext cx="6096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73</a:t>
            </a:fld>
            <a:endParaRPr lang="en-US">
              <a:solidFill>
                <a:prstClr val="black"/>
              </a:solidFill>
            </a:endParaRPr>
          </a:p>
        </p:txBody>
      </p:sp>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74</a:t>
            </a:fld>
            <a:endParaRPr lang="en-US">
              <a:solidFill>
                <a:prstClr val="black"/>
              </a:solidFill>
            </a:endParaRPr>
          </a:p>
        </p:txBody>
      </p:sp>
      <p:sp>
        <p:nvSpPr>
          <p:cNvPr id="236546" name="Rectangle 2"/>
          <p:cNvSpPr>
            <a:spLocks noGrp="1" noRot="1" noChangeAspect="1" noChangeArrowheads="1" noTextEdit="1"/>
          </p:cNvSpPr>
          <p:nvPr>
            <p:ph type="sldImg"/>
          </p:nvPr>
        </p:nvSpPr>
        <p:spPr>
          <a:xfrm>
            <a:off x="381000" y="685800"/>
            <a:ext cx="6096000" cy="3429000"/>
          </a:xfrm>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75</a:t>
            </a:fld>
            <a:endParaRPr lang="en-US">
              <a:solidFill>
                <a:prstClr val="black"/>
              </a:solidFill>
            </a:endParaRPr>
          </a:p>
        </p:txBody>
      </p:sp>
      <p:sp>
        <p:nvSpPr>
          <p:cNvPr id="244738" name="Rectangle 2"/>
          <p:cNvSpPr>
            <a:spLocks noGrp="1" noRot="1" noChangeAspect="1" noChangeArrowheads="1" noTextEdit="1"/>
          </p:cNvSpPr>
          <p:nvPr>
            <p:ph type="sldImg"/>
          </p:nvPr>
        </p:nvSpPr>
        <p:spPr>
          <a:xfrm>
            <a:off x="381000" y="685800"/>
            <a:ext cx="6096000" cy="3429000"/>
          </a:xfrm>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76</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381000" y="685800"/>
            <a:ext cx="6096000" cy="3429000"/>
          </a:xfrm>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23</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77</a:t>
            </a:fld>
            <a:endParaRPr lang="en-US">
              <a:solidFill>
                <a:prstClr val="black"/>
              </a:solidFill>
            </a:endParaRPr>
          </a:p>
        </p:txBody>
      </p:sp>
      <p:sp>
        <p:nvSpPr>
          <p:cNvPr id="647170" name="Rectangle 2"/>
          <p:cNvSpPr>
            <a:spLocks noGrp="1" noRot="1" noChangeAspect="1" noChangeArrowheads="1" noTextEdit="1"/>
          </p:cNvSpPr>
          <p:nvPr>
            <p:ph type="sldImg"/>
          </p:nvPr>
        </p:nvSpPr>
        <p:spPr>
          <a:xfrm>
            <a:off x="381000" y="685800"/>
            <a:ext cx="6096000" cy="3429000"/>
          </a:xfrm>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78</a:t>
            </a:fld>
            <a:endParaRPr lang="en-US">
              <a:solidFill>
                <a:prstClr val="black"/>
              </a:solidFill>
            </a:endParaRPr>
          </a:p>
        </p:txBody>
      </p:sp>
      <p:sp>
        <p:nvSpPr>
          <p:cNvPr id="774146" name="Rectangle 2"/>
          <p:cNvSpPr>
            <a:spLocks noGrp="1" noRot="1" noChangeAspect="1" noChangeArrowheads="1" noTextEdit="1"/>
          </p:cNvSpPr>
          <p:nvPr>
            <p:ph type="sldImg"/>
          </p:nvPr>
        </p:nvSpPr>
        <p:spPr>
          <a:xfrm>
            <a:off x="381000" y="685800"/>
            <a:ext cx="6096000" cy="3429000"/>
          </a:xfrm>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84</a:t>
            </a:fld>
            <a:endParaRPr lang="en-US"/>
          </a:p>
        </p:txBody>
      </p:sp>
      <p:sp>
        <p:nvSpPr>
          <p:cNvPr id="278530" name="Rectangle 2"/>
          <p:cNvSpPr>
            <a:spLocks noGrp="1" noRot="1" noChangeAspect="1" noChangeArrowheads="1" noTextEdit="1"/>
          </p:cNvSpPr>
          <p:nvPr>
            <p:ph type="sldImg"/>
          </p:nvPr>
        </p:nvSpPr>
        <p:spPr>
          <a:xfrm>
            <a:off x="381000" y="685800"/>
            <a:ext cx="6096000" cy="3429000"/>
          </a:xfrm>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91C9-C3D1-4588-B28B-EA1D20341342}" type="slidenum">
              <a:rPr lang="en-US" smtClean="0"/>
              <a:pPr>
                <a:defRPr/>
              </a:pPr>
              <a:t>85</a:t>
            </a:fld>
            <a:endParaRPr lang="en-US"/>
          </a:p>
        </p:txBody>
      </p:sp>
    </p:spTree>
    <p:extLst>
      <p:ext uri="{BB962C8B-B14F-4D97-AF65-F5344CB8AC3E}">
        <p14:creationId xmlns:p14="http://schemas.microsoft.com/office/powerpoint/2010/main" val="27061475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Answers:</a:t>
            </a:r>
            <a:r>
              <a:rPr lang="en-US" baseline="0" dirty="0"/>
              <a:t> </a:t>
            </a:r>
          </a:p>
          <a:p>
            <a:pPr marL="228600" indent="-228600">
              <a:buNone/>
            </a:pPr>
            <a:r>
              <a:rPr lang="en-US" dirty="0"/>
              <a:t>1) </a:t>
            </a:r>
            <a:r>
              <a:rPr lang="en-US" dirty="0" err="1"/>
              <a:t>Plenoptic</a:t>
            </a:r>
            <a:r>
              <a:rPr lang="en-US" dirty="0"/>
              <a:t> function</a:t>
            </a:r>
          </a:p>
          <a:p>
            <a:pPr marL="228600" indent="-228600">
              <a:buNone/>
            </a:pPr>
            <a:r>
              <a:rPr lang="en-US" dirty="0"/>
              <a:t>2)</a:t>
            </a:r>
            <a:r>
              <a:rPr lang="en-US" baseline="0" dirty="0"/>
              <a:t> A</a:t>
            </a:r>
            <a:r>
              <a:rPr lang="en-US" dirty="0"/>
              <a:t>mount</a:t>
            </a:r>
            <a:r>
              <a:rPr lang="en-US" baseline="0" dirty="0"/>
              <a:t> of light</a:t>
            </a:r>
          </a:p>
          <a:p>
            <a:pPr marL="228600" indent="-228600">
              <a:buNone/>
            </a:pPr>
            <a:r>
              <a:rPr lang="en-US" baseline="0" dirty="0"/>
              <a:t>3) Limit light and get depth of field effects; sharp images that are easy to display</a:t>
            </a:r>
          </a:p>
          <a:p>
            <a:pPr marL="228600" indent="-228600">
              <a:buNone/>
            </a:pPr>
            <a:r>
              <a:rPr lang="en-US" baseline="0" dirty="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86</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87</a:t>
            </a:fld>
            <a:endParaRPr lang="en-US"/>
          </a:p>
        </p:txBody>
      </p:sp>
    </p:spTree>
    <p:extLst>
      <p:ext uri="{BB962C8B-B14F-4D97-AF65-F5344CB8AC3E}">
        <p14:creationId xmlns:p14="http://schemas.microsoft.com/office/powerpoint/2010/main" val="365750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24</a:t>
            </a:fld>
            <a:endParaRPr lang="en-US">
              <a:solidFill>
                <a:prstClr val="black"/>
              </a:solidFill>
            </a:endParaRPr>
          </a:p>
        </p:txBody>
      </p:sp>
      <p:sp>
        <p:nvSpPr>
          <p:cNvPr id="234498" name="Rectangle 2"/>
          <p:cNvSpPr>
            <a:spLocks noGrp="1" noRot="1" noChangeAspect="1" noChangeArrowheads="1" noTextEdit="1"/>
          </p:cNvSpPr>
          <p:nvPr>
            <p:ph type="sldImg"/>
          </p:nvPr>
        </p:nvSpPr>
        <p:spPr>
          <a:xfrm>
            <a:off x="381000" y="685800"/>
            <a:ext cx="6096000" cy="3429000"/>
          </a:xfrm>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25</a:t>
            </a:fld>
            <a:endParaRPr lang="en-US">
              <a:solidFill>
                <a:prstClr val="black"/>
              </a:solidFill>
            </a:endParaRPr>
          </a:p>
        </p:txBody>
      </p:sp>
      <p:sp>
        <p:nvSpPr>
          <p:cNvPr id="484354" name="Rectangle 2"/>
          <p:cNvSpPr>
            <a:spLocks noGrp="1" noRot="1" noChangeAspect="1" noChangeArrowheads="1" noTextEdit="1"/>
          </p:cNvSpPr>
          <p:nvPr>
            <p:ph type="sldImg"/>
          </p:nvPr>
        </p:nvSpPr>
        <p:spPr>
          <a:xfrm>
            <a:off x="381000" y="685800"/>
            <a:ext cx="6096000" cy="3429000"/>
          </a:xfrm>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26</a:t>
            </a:fld>
            <a:endParaRPr lang="en-US">
              <a:solidFill>
                <a:prstClr val="black"/>
              </a:solidFill>
            </a:endParaRPr>
          </a:p>
        </p:txBody>
      </p:sp>
      <p:sp>
        <p:nvSpPr>
          <p:cNvPr id="486402" name="Rectangle 2"/>
          <p:cNvSpPr>
            <a:spLocks noGrp="1" noRot="1" noChangeAspect="1" noChangeArrowheads="1" noTextEdit="1"/>
          </p:cNvSpPr>
          <p:nvPr>
            <p:ph type="sldImg"/>
          </p:nvPr>
        </p:nvSpPr>
        <p:spPr>
          <a:xfrm>
            <a:off x="381000" y="685800"/>
            <a:ext cx="6096000" cy="3429000"/>
          </a:xfrm>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F681FD-1BC5-8B4F-8958-3A2BBFDD135B}"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E7D14C-0C10-C143-9019-53D6875FD092}"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0E98DBD-F9A0-8349-AA85-BFE9290C4268}"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47AE9D21-728F-F84B-92E6-EE156927DC14}" type="datetime1">
              <a:rPr lang="en-US" smtClean="0">
                <a:solidFill>
                  <a:srgbClr val="000000"/>
                </a:solidFill>
              </a:rPr>
              <a:t>11/28/21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33ADCE0-10FD-A746-96AE-66C095D68F49}" type="datetime1">
              <a:rPr lang="en-US" smtClean="0">
                <a:solidFill>
                  <a:srgbClr val="000000"/>
                </a:solidFill>
              </a:rPr>
              <a:t>11/28/21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20D9A55-F0E8-1740-9819-91E07F7165FB}" type="datetime1">
              <a:rPr lang="en-US" smtClean="0">
                <a:solidFill>
                  <a:srgbClr val="000000"/>
                </a:solidFill>
              </a:rPr>
              <a:t>11/28/21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BBA5873C-AABC-4A45-BB09-BD6F5D4D8EF3}" type="datetime1">
              <a:rPr lang="en-US" smtClean="0">
                <a:solidFill>
                  <a:srgbClr val="000000"/>
                </a:solidFill>
              </a:rPr>
              <a:t>11/28/21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C36749A-9947-7D41-90DA-B8ABD55583E9}" type="datetime1">
              <a:rPr lang="en-US" smtClean="0">
                <a:solidFill>
                  <a:srgbClr val="000000"/>
                </a:solidFill>
              </a:rPr>
              <a:t>11/28/21</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66A3329-FFA4-2E4B-80F1-43406A132919}" type="datetime1">
              <a:rPr lang="en-US" smtClean="0">
                <a:solidFill>
                  <a:srgbClr val="000000"/>
                </a:solidFill>
              </a:rPr>
              <a:t>11/28/21</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ABE08F-D347-344B-88CD-C88745880ACE}" type="datetime1">
              <a:rPr lang="en-US" smtClean="0">
                <a:solidFill>
                  <a:srgbClr val="000000"/>
                </a:solidFill>
              </a:rPr>
              <a:t>11/28/21</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13EDB3B-8C0B-D64E-BCCB-B0657B505BE9}" type="datetime1">
              <a:rPr lang="en-US" smtClean="0">
                <a:solidFill>
                  <a:srgbClr val="000000"/>
                </a:solidFill>
              </a:rPr>
              <a:t>11/28/21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DEECC59B-6868-0244-9DAD-4EE668D6B50D}"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355180C-B78F-6944-B0CC-18B2A11960A9}" type="datetime1">
              <a:rPr lang="en-US" smtClean="0">
                <a:solidFill>
                  <a:srgbClr val="000000"/>
                </a:solidFill>
              </a:rPr>
              <a:t>11/28/21</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77743A-7589-C745-B719-384580DBB4BD}" type="datetime1">
              <a:rPr lang="en-US" smtClean="0">
                <a:solidFill>
                  <a:srgbClr val="000000"/>
                </a:solidFill>
              </a:rPr>
              <a:t>11/28/21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4980782-F05E-6A4E-AB5A-EF87B37DF1E4}" type="datetime1">
              <a:rPr lang="en-US" smtClean="0">
                <a:solidFill>
                  <a:srgbClr val="000000"/>
                </a:solidFill>
              </a:rPr>
              <a:t>11/28/21</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6195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3FCFD30E-15A9-FE41-AFCA-4F3F1785C276}" type="datetime1">
              <a:rPr lang="en-US" smtClean="0">
                <a:solidFill>
                  <a:srgbClr val="000000"/>
                </a:solidFill>
              </a:rPr>
              <a:t>11/28/21</a:t>
            </a:fld>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476376"/>
            <a:ext cx="550756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167" y="1476376"/>
            <a:ext cx="5509684"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AB4AA9F-6F50-FA4A-9431-BACA32626FDA}"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01600"/>
            <a:ext cx="2819400" cy="637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01600"/>
            <a:ext cx="8255000" cy="637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ADBC53-A26D-C34B-862F-CD1C52D6BFA7}" type="datetime1">
              <a:rPr lang="en-US" smtClean="0">
                <a:solidFill>
                  <a:prstClr val="black">
                    <a:tint val="75000"/>
                  </a:prstClr>
                </a:solidFill>
              </a:rPr>
              <a:t>11/28/21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02D593-8651-FC40-B93E-ECC76C8F5F92}" type="datetime1">
              <a:rPr lang="en-US" smtClean="0">
                <a:solidFill>
                  <a:prstClr val="black">
                    <a:tint val="75000"/>
                  </a:prstClr>
                </a:solidFill>
              </a:rPr>
              <a:t>11/28/21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C286053-5870-C743-9683-3050F3F5ABB3}" type="datetime1">
              <a:rPr lang="en-US" smtClean="0">
                <a:solidFill>
                  <a:prstClr val="black">
                    <a:tint val="75000"/>
                  </a:prstClr>
                </a:solidFill>
              </a:rPr>
              <a:t>11/28/21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00E281C-FC4E-E840-B5D5-AEC9BEB4638B}" type="datetime1">
              <a:rPr lang="en-US" smtClean="0">
                <a:solidFill>
                  <a:prstClr val="black">
                    <a:tint val="75000"/>
                  </a:prstClr>
                </a:solidFill>
              </a:rPr>
              <a:t>11/28/21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C35BD0-2B35-584A-9D08-B545AC099037}" type="datetime1">
              <a:rPr lang="en-US" smtClean="0">
                <a:solidFill>
                  <a:prstClr val="black">
                    <a:tint val="75000"/>
                  </a:prstClr>
                </a:solidFill>
              </a:rPr>
              <a:t>11/28/21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08F00D8-3963-4441-82A4-3ECD9EADADEE}" type="datetime1">
              <a:rPr lang="en-US" smtClean="0">
                <a:solidFill>
                  <a:prstClr val="black">
                    <a:tint val="75000"/>
                  </a:prstClr>
                </a:solidFill>
              </a:rPr>
              <a:t>11/28/21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3F17FA1-A80D-A147-912B-B93D7ED90430}" type="datetime1">
              <a:rPr lang="en-US" smtClean="0">
                <a:solidFill>
                  <a:prstClr val="black">
                    <a:tint val="75000"/>
                  </a:prstClr>
                </a:solidFill>
              </a:rPr>
              <a:t>11/28/21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fld id="{B9515CDC-EB4D-C94B-AE65-AE0D1564E052}" type="datetime1">
              <a:rPr lang="en-US" smtClean="0">
                <a:solidFill>
                  <a:srgbClr val="000000"/>
                </a:solidFill>
                <a:cs typeface="Arial" charset="0"/>
              </a:rPr>
              <a:t>11/28/21</a:t>
            </a:fld>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a:solidFill>
                <a:srgbClr val="000000"/>
              </a:solidFill>
              <a:cs typeface="Arial"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eaLnBrk="0" hangingPunct="0"/>
            <a:endParaRPr lang="en-US" sz="24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06400" y="101600"/>
            <a:ext cx="112776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06400" y="1476376"/>
            <a:ext cx="11220451"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hdr="0" ftr="0" dt="0"/>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4.bin"/><Relationship Id="rId18" Type="http://schemas.openxmlformats.org/officeDocument/2006/relationships/image" Target="../media/image45.png"/><Relationship Id="rId3" Type="http://schemas.openxmlformats.org/officeDocument/2006/relationships/notesSlide" Target="../notesSlides/notesSlide19.xml"/><Relationship Id="rId7" Type="http://schemas.openxmlformats.org/officeDocument/2006/relationships/oleObject" Target="../embeddings/oleObject3.bin"/><Relationship Id="rId12" Type="http://schemas.openxmlformats.org/officeDocument/2006/relationships/image" Target="../media/image54.png"/><Relationship Id="rId17" Type="http://schemas.openxmlformats.org/officeDocument/2006/relationships/image" Target="../media/image49.emf"/><Relationship Id="rId2" Type="http://schemas.openxmlformats.org/officeDocument/2006/relationships/slideLayout" Target="../slideLayouts/slideLayout30.xml"/><Relationship Id="rId16" Type="http://schemas.openxmlformats.org/officeDocument/2006/relationships/oleObject" Target="../embeddings/oleObject5.bin"/><Relationship Id="rId20" Type="http://schemas.openxmlformats.org/officeDocument/2006/relationships/image" Target="../media/image46.png"/><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47.emf"/><Relationship Id="rId15" Type="http://schemas.openxmlformats.org/officeDocument/2006/relationships/image" Target="../media/image44.png"/><Relationship Id="rId10" Type="http://schemas.openxmlformats.org/officeDocument/2006/relationships/image" Target="../media/image52.png"/><Relationship Id="rId19" Type="http://schemas.openxmlformats.org/officeDocument/2006/relationships/image" Target="../media/image36.png"/><Relationship Id="rId4" Type="http://schemas.openxmlformats.org/officeDocument/2006/relationships/oleObject" Target="../embeddings/oleObject1.bin"/><Relationship Id="rId9" Type="http://schemas.openxmlformats.org/officeDocument/2006/relationships/image" Target="../media/image51.png"/><Relationship Id="rId14" Type="http://schemas.openxmlformats.org/officeDocument/2006/relationships/image" Target="../media/image48.emf"/></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7.bin"/><Relationship Id="rId3" Type="http://schemas.openxmlformats.org/officeDocument/2006/relationships/notesSlide" Target="../notesSlides/notesSlide20.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57.emf"/><Relationship Id="rId1" Type="http://schemas.openxmlformats.org/officeDocument/2006/relationships/vmlDrawing" Target="../drawings/vmlDrawing2.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55.emf"/><Relationship Id="rId15" Type="http://schemas.openxmlformats.org/officeDocument/2006/relationships/oleObject" Target="../embeddings/oleObject8.bin"/><Relationship Id="rId10" Type="http://schemas.openxmlformats.org/officeDocument/2006/relationships/image" Target="../media/image59.png"/><Relationship Id="rId4" Type="http://schemas.openxmlformats.org/officeDocument/2006/relationships/oleObject" Target="../embeddings/oleObject6.bin"/><Relationship Id="rId9" Type="http://schemas.openxmlformats.org/officeDocument/2006/relationships/image" Target="../media/image58.png"/><Relationship Id="rId14" Type="http://schemas.openxmlformats.org/officeDocument/2006/relationships/image" Target="../media/image56.emf"/></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10.bin"/><Relationship Id="rId3" Type="http://schemas.openxmlformats.org/officeDocument/2006/relationships/notesSlide" Target="../notesSlides/notesSlide21.xml"/><Relationship Id="rId7" Type="http://schemas.openxmlformats.org/officeDocument/2006/relationships/image" Target="../media/image35.png"/><Relationship Id="rId12" Type="http://schemas.openxmlformats.org/officeDocument/2006/relationships/image" Target="../media/image61.png"/><Relationship Id="rId17" Type="http://schemas.openxmlformats.org/officeDocument/2006/relationships/image" Target="../media/image65.png"/><Relationship Id="rId2" Type="http://schemas.openxmlformats.org/officeDocument/2006/relationships/slideLayout" Target="../slideLayouts/slideLayout30.xml"/><Relationship Id="rId16" Type="http://schemas.openxmlformats.org/officeDocument/2006/relationships/image" Target="../media/image64.emf"/><Relationship Id="rId1" Type="http://schemas.openxmlformats.org/officeDocument/2006/relationships/vmlDrawing" Target="../drawings/vmlDrawing3.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62.emf"/><Relationship Id="rId15" Type="http://schemas.openxmlformats.org/officeDocument/2006/relationships/oleObject" Target="../embeddings/oleObject11.bin"/><Relationship Id="rId10" Type="http://schemas.openxmlformats.org/officeDocument/2006/relationships/image" Target="../media/image59.png"/><Relationship Id="rId4" Type="http://schemas.openxmlformats.org/officeDocument/2006/relationships/oleObject" Target="../embeddings/oleObject9.bin"/><Relationship Id="rId9" Type="http://schemas.openxmlformats.org/officeDocument/2006/relationships/image" Target="../media/image58.png"/><Relationship Id="rId14" Type="http://schemas.openxmlformats.org/officeDocument/2006/relationships/image" Target="../media/image63.e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30.xml"/><Relationship Id="rId1" Type="http://schemas.openxmlformats.org/officeDocument/2006/relationships/vmlDrawing" Target="../drawings/vmlDrawing4.vml"/><Relationship Id="rId6" Type="http://schemas.openxmlformats.org/officeDocument/2006/relationships/image" Target="../media/image68.png"/><Relationship Id="rId5" Type="http://schemas.openxmlformats.org/officeDocument/2006/relationships/image" Target="../media/image66.emf"/><Relationship Id="rId4" Type="http://schemas.openxmlformats.org/officeDocument/2006/relationships/oleObject" Target="../embeddings/oleObject12.bin"/><Relationship Id="rId9" Type="http://schemas.openxmlformats.org/officeDocument/2006/relationships/image" Target="../media/image6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oleObject" Target="../embeddings/oleObject16.bin"/><Relationship Id="rId3" Type="http://schemas.openxmlformats.org/officeDocument/2006/relationships/notesSlide" Target="../notesSlides/notesSlide23.xml"/><Relationship Id="rId7" Type="http://schemas.openxmlformats.org/officeDocument/2006/relationships/image" Target="../media/image68.png"/><Relationship Id="rId12" Type="http://schemas.openxmlformats.org/officeDocument/2006/relationships/image" Target="../media/image70.emf"/><Relationship Id="rId2" Type="http://schemas.openxmlformats.org/officeDocument/2006/relationships/slideLayout" Target="../slideLayouts/slideLayout30.xml"/><Relationship Id="rId1" Type="http://schemas.openxmlformats.org/officeDocument/2006/relationships/vmlDrawing" Target="../drawings/vmlDrawing5.vml"/><Relationship Id="rId6" Type="http://schemas.openxmlformats.org/officeDocument/2006/relationships/image" Target="../media/image42.png"/><Relationship Id="rId11" Type="http://schemas.openxmlformats.org/officeDocument/2006/relationships/oleObject" Target="../embeddings/oleObject15.bin"/><Relationship Id="rId5" Type="http://schemas.openxmlformats.org/officeDocument/2006/relationships/image" Target="../media/image73.png"/><Relationship Id="rId10" Type="http://schemas.openxmlformats.org/officeDocument/2006/relationships/image" Target="../media/image35.png"/><Relationship Id="rId4" Type="http://schemas.openxmlformats.org/officeDocument/2006/relationships/image" Target="../media/image72.png"/><Relationship Id="rId9" Type="http://schemas.openxmlformats.org/officeDocument/2006/relationships/image" Target="../media/image69.emf"/><Relationship Id="rId14" Type="http://schemas.openxmlformats.org/officeDocument/2006/relationships/image" Target="../media/image71.emf"/></Relationships>
</file>

<file path=ppt/slides/_rels/slide4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notesSlide" Target="../notesSlides/notesSlide24.xml"/><Relationship Id="rId7" Type="http://schemas.openxmlformats.org/officeDocument/2006/relationships/image" Target="../media/image75.png"/><Relationship Id="rId12" Type="http://schemas.openxmlformats.org/officeDocument/2006/relationships/image" Target="../media/image74.e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image" Target="../media/image42.png"/><Relationship Id="rId11" Type="http://schemas.openxmlformats.org/officeDocument/2006/relationships/oleObject" Target="../embeddings/oleObject17.bin"/><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43.png"/></Relationships>
</file>

<file path=ppt/slides/_rels/slide4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68.png"/><Relationship Id="rId3" Type="http://schemas.openxmlformats.org/officeDocument/2006/relationships/notesSlide" Target="../notesSlides/notesSlide25.xml"/><Relationship Id="rId7" Type="http://schemas.openxmlformats.org/officeDocument/2006/relationships/image" Target="../media/image72.png"/><Relationship Id="rId12" Type="http://schemas.openxmlformats.org/officeDocument/2006/relationships/image" Target="../media/image76.png"/><Relationship Id="rId17" Type="http://schemas.openxmlformats.org/officeDocument/2006/relationships/image" Target="../media/image81.emf"/><Relationship Id="rId2" Type="http://schemas.openxmlformats.org/officeDocument/2006/relationships/slideLayout" Target="../slideLayouts/slideLayout30.xml"/><Relationship Id="rId16" Type="http://schemas.openxmlformats.org/officeDocument/2006/relationships/oleObject" Target="../embeddings/oleObject21.bin"/><Relationship Id="rId1" Type="http://schemas.openxmlformats.org/officeDocument/2006/relationships/vmlDrawing" Target="../drawings/vmlDrawing7.vml"/><Relationship Id="rId6" Type="http://schemas.openxmlformats.org/officeDocument/2006/relationships/image" Target="../media/image35.png"/><Relationship Id="rId11" Type="http://schemas.openxmlformats.org/officeDocument/2006/relationships/image" Target="../media/image75.png"/><Relationship Id="rId5" Type="http://schemas.openxmlformats.org/officeDocument/2006/relationships/image" Target="../media/image78.emf"/><Relationship Id="rId15" Type="http://schemas.openxmlformats.org/officeDocument/2006/relationships/image" Target="../media/image80.emf"/><Relationship Id="rId10" Type="http://schemas.openxmlformats.org/officeDocument/2006/relationships/image" Target="../media/image79.emf"/><Relationship Id="rId4" Type="http://schemas.openxmlformats.org/officeDocument/2006/relationships/oleObject" Target="../embeddings/oleObject18.bin"/><Relationship Id="rId9" Type="http://schemas.openxmlformats.org/officeDocument/2006/relationships/oleObject" Target="../embeddings/oleObject19.bin"/><Relationship Id="rId14" Type="http://schemas.openxmlformats.org/officeDocument/2006/relationships/oleObject" Target="../embeddings/oleObject20.bin"/></Relationships>
</file>

<file path=ppt/slides/_rels/slide43.xml.rels><?xml version="1.0" encoding="UTF-8" standalone="yes"?>
<Relationships xmlns="http://schemas.openxmlformats.org/package/2006/relationships"><Relationship Id="rId8" Type="http://schemas.openxmlformats.org/officeDocument/2006/relationships/image" Target="../media/image82.emf"/><Relationship Id="rId3" Type="http://schemas.openxmlformats.org/officeDocument/2006/relationships/notesSlide" Target="../notesSlides/notesSlide26.xml"/><Relationship Id="rId7" Type="http://schemas.openxmlformats.org/officeDocument/2006/relationships/oleObject" Target="../embeddings/oleObject22.bin"/><Relationship Id="rId2" Type="http://schemas.openxmlformats.org/officeDocument/2006/relationships/slideLayout" Target="../slideLayouts/slideLayout30.xml"/><Relationship Id="rId1" Type="http://schemas.openxmlformats.org/officeDocument/2006/relationships/vmlDrawing" Target="../drawings/vmlDrawing8.vml"/><Relationship Id="rId6" Type="http://schemas.openxmlformats.org/officeDocument/2006/relationships/image" Target="../media/image84.png"/><Relationship Id="rId11" Type="http://schemas.openxmlformats.org/officeDocument/2006/relationships/image" Target="../media/image83.emf"/><Relationship Id="rId5" Type="http://schemas.openxmlformats.org/officeDocument/2006/relationships/image" Target="../media/image41.png"/><Relationship Id="rId10" Type="http://schemas.openxmlformats.org/officeDocument/2006/relationships/oleObject" Target="../embeddings/oleObject23.bin"/><Relationship Id="rId4" Type="http://schemas.openxmlformats.org/officeDocument/2006/relationships/image" Target="../media/image40.png"/><Relationship Id="rId9" Type="http://schemas.openxmlformats.org/officeDocument/2006/relationships/image" Target="../media/image85.png"/></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27.xml"/><Relationship Id="rId7" Type="http://schemas.openxmlformats.org/officeDocument/2006/relationships/image" Target="../media/image91.png"/><Relationship Id="rId2" Type="http://schemas.openxmlformats.org/officeDocument/2006/relationships/slideLayout" Target="../slideLayouts/slideLayout30.xml"/><Relationship Id="rId1" Type="http://schemas.openxmlformats.org/officeDocument/2006/relationships/vmlDrawing" Target="../drawings/vmlDrawing9.vml"/><Relationship Id="rId6" Type="http://schemas.openxmlformats.org/officeDocument/2006/relationships/image" Target="../media/image90.png"/><Relationship Id="rId11" Type="http://schemas.openxmlformats.org/officeDocument/2006/relationships/image" Target="../media/image87.emf"/><Relationship Id="rId5" Type="http://schemas.openxmlformats.org/officeDocument/2006/relationships/image" Target="../media/image89.png"/><Relationship Id="rId10" Type="http://schemas.openxmlformats.org/officeDocument/2006/relationships/oleObject" Target="../embeddings/oleObject25.bin"/><Relationship Id="rId4" Type="http://schemas.openxmlformats.org/officeDocument/2006/relationships/image" Target="../media/image88.png"/><Relationship Id="rId9" Type="http://schemas.openxmlformats.org/officeDocument/2006/relationships/image" Target="../media/image86.emf"/></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oleObject" Target="../embeddings/oleObject27.bin"/><Relationship Id="rId3" Type="http://schemas.openxmlformats.org/officeDocument/2006/relationships/notesSlide" Target="../notesSlides/notesSlide28.xml"/><Relationship Id="rId7" Type="http://schemas.openxmlformats.org/officeDocument/2006/relationships/image" Target="../media/image35.png"/><Relationship Id="rId12" Type="http://schemas.openxmlformats.org/officeDocument/2006/relationships/image" Target="../media/image61.png"/><Relationship Id="rId2" Type="http://schemas.openxmlformats.org/officeDocument/2006/relationships/slideLayout" Target="../slideLayouts/slideLayout30.xml"/><Relationship Id="rId16" Type="http://schemas.openxmlformats.org/officeDocument/2006/relationships/image" Target="../media/image94.emf"/><Relationship Id="rId1" Type="http://schemas.openxmlformats.org/officeDocument/2006/relationships/vmlDrawing" Target="../drawings/vmlDrawing10.vml"/><Relationship Id="rId6" Type="http://schemas.openxmlformats.org/officeDocument/2006/relationships/image" Target="../media/image37.png"/><Relationship Id="rId11" Type="http://schemas.openxmlformats.org/officeDocument/2006/relationships/image" Target="../media/image60.png"/><Relationship Id="rId5" Type="http://schemas.openxmlformats.org/officeDocument/2006/relationships/image" Target="../media/image92.emf"/><Relationship Id="rId15" Type="http://schemas.openxmlformats.org/officeDocument/2006/relationships/oleObject" Target="../embeddings/oleObject28.bin"/><Relationship Id="rId10" Type="http://schemas.openxmlformats.org/officeDocument/2006/relationships/image" Target="../media/image59.png"/><Relationship Id="rId4" Type="http://schemas.openxmlformats.org/officeDocument/2006/relationships/oleObject" Target="../embeddings/oleObject26.bin"/><Relationship Id="rId9" Type="http://schemas.openxmlformats.org/officeDocument/2006/relationships/image" Target="../media/image58.png"/><Relationship Id="rId14" Type="http://schemas.openxmlformats.org/officeDocument/2006/relationships/image" Target="../media/image93.emf"/></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0.png"/><Relationship Id="rId3" Type="http://schemas.openxmlformats.org/officeDocument/2006/relationships/image" Target="../media/image99.png"/><Relationship Id="rId7" Type="http://schemas.openxmlformats.org/officeDocument/2006/relationships/image" Target="../media/image97.png"/><Relationship Id="rId12"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95.png"/><Relationship Id="rId11" Type="http://schemas.openxmlformats.org/officeDocument/2006/relationships/image" Target="../media/image58.png"/><Relationship Id="rId5" Type="http://schemas.openxmlformats.org/officeDocument/2006/relationships/image" Target="../media/image101.png"/><Relationship Id="rId10" Type="http://schemas.openxmlformats.org/officeDocument/2006/relationships/image" Target="../media/image34.png"/><Relationship Id="rId4" Type="http://schemas.openxmlformats.org/officeDocument/2006/relationships/image" Target="../media/image100.png"/><Relationship Id="rId9" Type="http://schemas.openxmlformats.org/officeDocument/2006/relationships/image" Target="../media/image35.png"/><Relationship Id="rId14" Type="http://schemas.openxmlformats.org/officeDocument/2006/relationships/image" Target="../media/image98.png"/></Relationships>
</file>

<file path=ppt/slides/_rels/slide54.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oleObject" Target="../embeddings/oleObject31.bin"/><Relationship Id="rId18" Type="http://schemas.openxmlformats.org/officeDocument/2006/relationships/image" Target="../media/image106.emf"/><Relationship Id="rId3" Type="http://schemas.openxmlformats.org/officeDocument/2006/relationships/notesSlide" Target="../notesSlides/notesSlide37.xml"/><Relationship Id="rId21" Type="http://schemas.openxmlformats.org/officeDocument/2006/relationships/oleObject" Target="../embeddings/oleObject35.bin"/><Relationship Id="rId7" Type="http://schemas.openxmlformats.org/officeDocument/2006/relationships/image" Target="../media/image113.png"/><Relationship Id="rId12" Type="http://schemas.openxmlformats.org/officeDocument/2006/relationships/image" Target="../media/image103.emf"/><Relationship Id="rId17" Type="http://schemas.openxmlformats.org/officeDocument/2006/relationships/oleObject" Target="../embeddings/oleObject33.bin"/><Relationship Id="rId2" Type="http://schemas.openxmlformats.org/officeDocument/2006/relationships/slideLayout" Target="../slideLayouts/slideLayout30.xml"/><Relationship Id="rId16" Type="http://schemas.openxmlformats.org/officeDocument/2006/relationships/image" Target="../media/image105.emf"/><Relationship Id="rId20" Type="http://schemas.openxmlformats.org/officeDocument/2006/relationships/image" Target="../media/image107.emf"/><Relationship Id="rId1" Type="http://schemas.openxmlformats.org/officeDocument/2006/relationships/vmlDrawing" Target="../drawings/vmlDrawing11.vml"/><Relationship Id="rId6" Type="http://schemas.openxmlformats.org/officeDocument/2006/relationships/image" Target="../media/image112.png"/><Relationship Id="rId11" Type="http://schemas.openxmlformats.org/officeDocument/2006/relationships/oleObject" Target="../embeddings/oleObject30.bin"/><Relationship Id="rId24" Type="http://schemas.openxmlformats.org/officeDocument/2006/relationships/image" Target="../media/image109.emf"/><Relationship Id="rId5" Type="http://schemas.openxmlformats.org/officeDocument/2006/relationships/image" Target="../media/image111.png"/><Relationship Id="rId15" Type="http://schemas.openxmlformats.org/officeDocument/2006/relationships/oleObject" Target="../embeddings/oleObject32.bin"/><Relationship Id="rId23" Type="http://schemas.openxmlformats.org/officeDocument/2006/relationships/oleObject" Target="../embeddings/oleObject36.bin"/><Relationship Id="rId10" Type="http://schemas.openxmlformats.org/officeDocument/2006/relationships/image" Target="../media/image102.emf"/><Relationship Id="rId19" Type="http://schemas.openxmlformats.org/officeDocument/2006/relationships/oleObject" Target="../embeddings/oleObject34.bin"/><Relationship Id="rId4" Type="http://schemas.openxmlformats.org/officeDocument/2006/relationships/image" Target="../media/image110.png"/><Relationship Id="rId9" Type="http://schemas.openxmlformats.org/officeDocument/2006/relationships/oleObject" Target="../embeddings/oleObject29.bin"/><Relationship Id="rId14" Type="http://schemas.openxmlformats.org/officeDocument/2006/relationships/image" Target="../media/image104.emf"/><Relationship Id="rId22" Type="http://schemas.openxmlformats.org/officeDocument/2006/relationships/image" Target="../media/image108.emf"/></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6.emf"/><Relationship Id="rId18" Type="http://schemas.openxmlformats.org/officeDocument/2006/relationships/oleObject" Target="../embeddings/oleObject41.bin"/><Relationship Id="rId26" Type="http://schemas.openxmlformats.org/officeDocument/2006/relationships/image" Target="../media/image122.emf"/><Relationship Id="rId3" Type="http://schemas.openxmlformats.org/officeDocument/2006/relationships/notesSlide" Target="../notesSlides/notesSlide38.xml"/><Relationship Id="rId21" Type="http://schemas.openxmlformats.org/officeDocument/2006/relationships/oleObject" Target="../embeddings/oleObject42.bin"/><Relationship Id="rId7" Type="http://schemas.openxmlformats.org/officeDocument/2006/relationships/image" Target="../media/image113.png"/><Relationship Id="rId12" Type="http://schemas.openxmlformats.org/officeDocument/2006/relationships/oleObject" Target="../embeddings/oleObject38.bin"/><Relationship Id="rId17" Type="http://schemas.openxmlformats.org/officeDocument/2006/relationships/image" Target="../media/image118.emf"/><Relationship Id="rId25" Type="http://schemas.openxmlformats.org/officeDocument/2006/relationships/oleObject" Target="../embeddings/oleObject44.bin"/><Relationship Id="rId2" Type="http://schemas.openxmlformats.org/officeDocument/2006/relationships/slideLayout" Target="../slideLayouts/slideLayout30.xml"/><Relationship Id="rId16" Type="http://schemas.openxmlformats.org/officeDocument/2006/relationships/oleObject" Target="../embeddings/oleObject40.bin"/><Relationship Id="rId20" Type="http://schemas.openxmlformats.org/officeDocument/2006/relationships/image" Target="../media/image101.png"/><Relationship Id="rId1" Type="http://schemas.openxmlformats.org/officeDocument/2006/relationships/vmlDrawing" Target="../drawings/vmlDrawing12.vml"/><Relationship Id="rId6" Type="http://schemas.openxmlformats.org/officeDocument/2006/relationships/image" Target="../media/image112.png"/><Relationship Id="rId11" Type="http://schemas.openxmlformats.org/officeDocument/2006/relationships/image" Target="../media/image115.emf"/><Relationship Id="rId24" Type="http://schemas.openxmlformats.org/officeDocument/2006/relationships/image" Target="../media/image121.emf"/><Relationship Id="rId5" Type="http://schemas.openxmlformats.org/officeDocument/2006/relationships/image" Target="../media/image124.png"/><Relationship Id="rId15" Type="http://schemas.openxmlformats.org/officeDocument/2006/relationships/image" Target="../media/image117.emf"/><Relationship Id="rId23" Type="http://schemas.openxmlformats.org/officeDocument/2006/relationships/oleObject" Target="../embeddings/oleObject43.bin"/><Relationship Id="rId28" Type="http://schemas.openxmlformats.org/officeDocument/2006/relationships/image" Target="../media/image123.emf"/><Relationship Id="rId10" Type="http://schemas.openxmlformats.org/officeDocument/2006/relationships/oleObject" Target="../embeddings/oleObject37.bin"/><Relationship Id="rId19" Type="http://schemas.openxmlformats.org/officeDocument/2006/relationships/image" Target="../media/image119.emf"/><Relationship Id="rId4" Type="http://schemas.openxmlformats.org/officeDocument/2006/relationships/image" Target="../media/image110.png"/><Relationship Id="rId9" Type="http://schemas.openxmlformats.org/officeDocument/2006/relationships/image" Target="../media/image100.png"/><Relationship Id="rId14" Type="http://schemas.openxmlformats.org/officeDocument/2006/relationships/oleObject" Target="../embeddings/oleObject39.bin"/><Relationship Id="rId22" Type="http://schemas.openxmlformats.org/officeDocument/2006/relationships/image" Target="../media/image120.emf"/><Relationship Id="rId27" Type="http://schemas.openxmlformats.org/officeDocument/2006/relationships/oleObject" Target="../embeddings/oleObject45.bin"/></Relationships>
</file>

<file path=ppt/slides/_rels/slide5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oleObject" Target="../embeddings/oleObject48.bin"/><Relationship Id="rId18" Type="http://schemas.openxmlformats.org/officeDocument/2006/relationships/image" Target="../media/image129.emf"/><Relationship Id="rId26" Type="http://schemas.openxmlformats.org/officeDocument/2006/relationships/image" Target="../media/image132.emf"/><Relationship Id="rId3" Type="http://schemas.openxmlformats.org/officeDocument/2006/relationships/notesSlide" Target="../notesSlides/notesSlide39.xml"/><Relationship Id="rId21" Type="http://schemas.openxmlformats.org/officeDocument/2006/relationships/oleObject" Target="../embeddings/oleObject51.bin"/><Relationship Id="rId7" Type="http://schemas.openxmlformats.org/officeDocument/2006/relationships/image" Target="../media/image136.png"/><Relationship Id="rId12" Type="http://schemas.openxmlformats.org/officeDocument/2006/relationships/image" Target="../media/image126.emf"/><Relationship Id="rId17" Type="http://schemas.openxmlformats.org/officeDocument/2006/relationships/oleObject" Target="../embeddings/oleObject50.bin"/><Relationship Id="rId25" Type="http://schemas.openxmlformats.org/officeDocument/2006/relationships/oleObject" Target="../embeddings/oleObject53.bin"/><Relationship Id="rId2" Type="http://schemas.openxmlformats.org/officeDocument/2006/relationships/slideLayout" Target="../slideLayouts/slideLayout30.xml"/><Relationship Id="rId16" Type="http://schemas.openxmlformats.org/officeDocument/2006/relationships/image" Target="../media/image128.emf"/><Relationship Id="rId20" Type="http://schemas.openxmlformats.org/officeDocument/2006/relationships/image" Target="../media/image60.png"/><Relationship Id="rId1" Type="http://schemas.openxmlformats.org/officeDocument/2006/relationships/vmlDrawing" Target="../drawings/vmlDrawing13.vml"/><Relationship Id="rId6" Type="http://schemas.openxmlformats.org/officeDocument/2006/relationships/image" Target="../media/image135.png"/><Relationship Id="rId11" Type="http://schemas.openxmlformats.org/officeDocument/2006/relationships/oleObject" Target="../embeddings/oleObject47.bin"/><Relationship Id="rId24" Type="http://schemas.openxmlformats.org/officeDocument/2006/relationships/image" Target="../media/image131.emf"/><Relationship Id="rId5" Type="http://schemas.openxmlformats.org/officeDocument/2006/relationships/image" Target="../media/image112.png"/><Relationship Id="rId15" Type="http://schemas.openxmlformats.org/officeDocument/2006/relationships/oleObject" Target="../embeddings/oleObject49.bin"/><Relationship Id="rId23" Type="http://schemas.openxmlformats.org/officeDocument/2006/relationships/oleObject" Target="../embeddings/oleObject52.bin"/><Relationship Id="rId28" Type="http://schemas.openxmlformats.org/officeDocument/2006/relationships/image" Target="../media/image133.emf"/><Relationship Id="rId10" Type="http://schemas.openxmlformats.org/officeDocument/2006/relationships/image" Target="../media/image125.emf"/><Relationship Id="rId19" Type="http://schemas.openxmlformats.org/officeDocument/2006/relationships/image" Target="../media/image58.png"/><Relationship Id="rId4" Type="http://schemas.openxmlformats.org/officeDocument/2006/relationships/image" Target="../media/image134.png"/><Relationship Id="rId9" Type="http://schemas.openxmlformats.org/officeDocument/2006/relationships/oleObject" Target="../embeddings/oleObject46.bin"/><Relationship Id="rId14" Type="http://schemas.openxmlformats.org/officeDocument/2006/relationships/image" Target="../media/image127.emf"/><Relationship Id="rId22" Type="http://schemas.openxmlformats.org/officeDocument/2006/relationships/image" Target="../media/image130.emf"/><Relationship Id="rId27" Type="http://schemas.openxmlformats.org/officeDocument/2006/relationships/oleObject" Target="../embeddings/oleObject54.bin"/></Relationships>
</file>

<file path=ppt/slides/_rels/slide5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notesSlide" Target="../notesSlides/notesSlide40.xml"/><Relationship Id="rId7" Type="http://schemas.openxmlformats.org/officeDocument/2006/relationships/oleObject" Target="../embeddings/oleObject56.bin"/><Relationship Id="rId2" Type="http://schemas.openxmlformats.org/officeDocument/2006/relationships/slideLayout" Target="../slideLayouts/slideLayout30.xml"/><Relationship Id="rId1" Type="http://schemas.openxmlformats.org/officeDocument/2006/relationships/vmlDrawing" Target="../drawings/vmlDrawing14.vml"/><Relationship Id="rId6" Type="http://schemas.openxmlformats.org/officeDocument/2006/relationships/image" Target="../media/image138.png"/><Relationship Id="rId5" Type="http://schemas.openxmlformats.org/officeDocument/2006/relationships/oleObject" Target="../embeddings/oleObject55.bin"/><Relationship Id="rId10" Type="http://schemas.openxmlformats.org/officeDocument/2006/relationships/image" Target="../media/image140.png"/><Relationship Id="rId4" Type="http://schemas.openxmlformats.org/officeDocument/2006/relationships/image" Target="../media/image141.jpeg"/><Relationship Id="rId9" Type="http://schemas.openxmlformats.org/officeDocument/2006/relationships/oleObject" Target="../embeddings/oleObject57.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42.emf"/><Relationship Id="rId3" Type="http://schemas.openxmlformats.org/officeDocument/2006/relationships/notesSlide" Target="../notesSlides/notesSlide42.xml"/><Relationship Id="rId7" Type="http://schemas.openxmlformats.org/officeDocument/2006/relationships/image" Target="../media/image146.png"/><Relationship Id="rId12" Type="http://schemas.openxmlformats.org/officeDocument/2006/relationships/oleObject" Target="../embeddings/oleObject58.bin"/><Relationship Id="rId17" Type="http://schemas.openxmlformats.org/officeDocument/2006/relationships/image" Target="../media/image144.emf"/><Relationship Id="rId2" Type="http://schemas.openxmlformats.org/officeDocument/2006/relationships/slideLayout" Target="../slideLayouts/slideLayout30.xml"/><Relationship Id="rId16" Type="http://schemas.openxmlformats.org/officeDocument/2006/relationships/oleObject" Target="../embeddings/oleObject60.bin"/><Relationship Id="rId1" Type="http://schemas.openxmlformats.org/officeDocument/2006/relationships/vmlDrawing" Target="../drawings/vmlDrawing15.vml"/><Relationship Id="rId6" Type="http://schemas.openxmlformats.org/officeDocument/2006/relationships/image" Target="../media/image42.png"/><Relationship Id="rId11" Type="http://schemas.openxmlformats.org/officeDocument/2006/relationships/image" Target="../media/image148.wmf"/><Relationship Id="rId5" Type="http://schemas.openxmlformats.org/officeDocument/2006/relationships/image" Target="../media/image27.png"/><Relationship Id="rId15" Type="http://schemas.openxmlformats.org/officeDocument/2006/relationships/image" Target="../media/image143.emf"/><Relationship Id="rId10" Type="http://schemas.openxmlformats.org/officeDocument/2006/relationships/image" Target="../media/image147.wmf"/><Relationship Id="rId4" Type="http://schemas.openxmlformats.org/officeDocument/2006/relationships/image" Target="../media/image145.png"/><Relationship Id="rId9" Type="http://schemas.openxmlformats.org/officeDocument/2006/relationships/image" Target="../media/image97.png"/><Relationship Id="rId14" Type="http://schemas.openxmlformats.org/officeDocument/2006/relationships/oleObject" Target="../embeddings/oleObject59.bin"/></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3.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1.png"/><Relationship Id="rId4" Type="http://schemas.openxmlformats.org/officeDocument/2006/relationships/image" Target="../media/image150.w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159.png"/><Relationship Id="rId5" Type="http://schemas.openxmlformats.org/officeDocument/2006/relationships/image" Target="../media/image157.png"/><Relationship Id="rId4" Type="http://schemas.openxmlformats.org/officeDocument/2006/relationships/image" Target="../media/image158.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0.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5.png"/><Relationship Id="rId4" Type="http://schemas.openxmlformats.org/officeDocument/2006/relationships/image" Target="../media/image168.png"/></Relationships>
</file>

<file path=ppt/slides/_rels/slide7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17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hyperlink" Target="http://www.dpreview.com/news/2007/6/14/kodakhighsens"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82.jpe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371599" y="21336"/>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solidFill>
                  <a:prstClr val="black"/>
                </a:solidFill>
                <a:latin typeface="Calibri"/>
              </a:rPr>
              <a:t>Computational Approaches to Cameras</a:t>
            </a:r>
          </a:p>
        </p:txBody>
      </p:sp>
      <p:sp>
        <p:nvSpPr>
          <p:cNvPr id="9" name="Subtitle 2"/>
          <p:cNvSpPr txBox="1">
            <a:spLocks/>
          </p:cNvSpPr>
          <p:nvPr/>
        </p:nvSpPr>
        <p:spPr bwMode="auto">
          <a:xfrm>
            <a:off x="1904998" y="5660136"/>
            <a:ext cx="5410201"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a:solidFill>
                  <a:prstClr val="black"/>
                </a:solidFill>
                <a:latin typeface="Calibri"/>
              </a:rPr>
              <a:t>Computational Photography</a:t>
            </a:r>
          </a:p>
          <a:p>
            <a:pPr algn="ctr">
              <a:spcBef>
                <a:spcPct val="20000"/>
              </a:spcBef>
              <a:buFont typeface="Arial" charset="0"/>
              <a:buNone/>
              <a:defRPr/>
            </a:pPr>
            <a:r>
              <a:rPr lang="en-US" altLang="zh-CN" sz="2800" dirty="0">
                <a:solidFill>
                  <a:prstClr val="black"/>
                </a:solidFill>
                <a:latin typeface="Calibri"/>
              </a:rPr>
              <a:t>Yuxiong</a:t>
            </a:r>
            <a:r>
              <a:rPr lang="zh-CN" altLang="en-US" sz="2800" dirty="0">
                <a:solidFill>
                  <a:prstClr val="black"/>
                </a:solidFill>
                <a:latin typeface="Calibri"/>
              </a:rPr>
              <a:t> </a:t>
            </a:r>
            <a:r>
              <a:rPr lang="en-US" altLang="zh-CN" sz="2800" dirty="0">
                <a:solidFill>
                  <a:prstClr val="black"/>
                </a:solidFill>
                <a:latin typeface="Calibri"/>
              </a:rPr>
              <a:t>Wang</a:t>
            </a:r>
            <a:r>
              <a:rPr lang="en-US" sz="2800" dirty="0">
                <a:solidFill>
                  <a:prstClr val="black"/>
                </a:solidFill>
                <a:latin typeface="Calibri"/>
              </a:rPr>
              <a:t>, University of Illinois</a:t>
            </a:r>
          </a:p>
        </p:txBody>
      </p:sp>
      <p:sp>
        <p:nvSpPr>
          <p:cNvPr id="10" name="TextBox 9"/>
          <p:cNvSpPr txBox="1"/>
          <p:nvPr/>
        </p:nvSpPr>
        <p:spPr>
          <a:xfrm>
            <a:off x="4648199" y="5279137"/>
            <a:ext cx="2853602" cy="307777"/>
          </a:xfrm>
          <a:prstGeom prst="rect">
            <a:avLst/>
          </a:prstGeom>
          <a:noFill/>
        </p:spPr>
        <p:txBody>
          <a:bodyPr wrap="none" rtlCol="0">
            <a:spAutoFit/>
          </a:bodyPr>
          <a:lstStyle/>
          <a:p>
            <a:r>
              <a:rPr lang="en-US" sz="1400" dirty="0"/>
              <a:t>Magritte , </a:t>
            </a:r>
            <a:r>
              <a:rPr lang="en-US" sz="1400" i="1" dirty="0"/>
              <a:t>The False Mirror</a:t>
            </a:r>
            <a:r>
              <a:rPr lang="en-US" sz="1400" dirty="0"/>
              <a:t> (1935)</a:t>
            </a:r>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295400" y="1164336"/>
            <a:ext cx="6234545" cy="4114800"/>
          </a:xfrm>
          <a:prstGeom prst="rect">
            <a:avLst/>
          </a:prstGeom>
          <a:noFill/>
        </p:spPr>
      </p:pic>
      <p:sp>
        <p:nvSpPr>
          <p:cNvPr id="6" name="TextBox 5">
            <a:extLst>
              <a:ext uri="{FF2B5EF4-FFF2-40B4-BE49-F238E27FC236}">
                <a16:creationId xmlns:a16="http://schemas.microsoft.com/office/drawing/2014/main" id="{5E21EE94-50C6-8E45-941C-2A6EDB187588}"/>
              </a:ext>
            </a:extLst>
          </p:cNvPr>
          <p:cNvSpPr txBox="1"/>
          <p:nvPr/>
        </p:nvSpPr>
        <p:spPr>
          <a:xfrm>
            <a:off x="8204819" y="6172200"/>
            <a:ext cx="2871299" cy="307777"/>
          </a:xfrm>
          <a:prstGeom prst="rect">
            <a:avLst/>
          </a:prstGeom>
          <a:noFill/>
        </p:spPr>
        <p:txBody>
          <a:bodyPr wrap="none" rtlCol="0">
            <a:spAutoFit/>
          </a:bodyPr>
          <a:lstStyle/>
          <a:p>
            <a:r>
              <a:rPr lang="en-US" altLang="zh-CN" sz="1400" dirty="0"/>
              <a:t>Slides</a:t>
            </a:r>
            <a:r>
              <a:rPr lang="zh-CN" altLang="en-US" sz="1400" dirty="0"/>
              <a:t> </a:t>
            </a:r>
            <a:r>
              <a:rPr lang="en-US" altLang="zh-CN" sz="1400" dirty="0"/>
              <a:t>adopted</a:t>
            </a:r>
            <a:r>
              <a:rPr lang="zh-CN" altLang="en-US" sz="1400" dirty="0"/>
              <a:t> </a:t>
            </a:r>
            <a:r>
              <a:rPr lang="en-US" altLang="zh-CN" sz="1400" dirty="0"/>
              <a:t>from</a:t>
            </a:r>
            <a:r>
              <a:rPr lang="zh-CN" altLang="en-US" sz="1400" dirty="0"/>
              <a:t> </a:t>
            </a:r>
            <a:r>
              <a:rPr lang="en-US" altLang="zh-CN" sz="1400" dirty="0"/>
              <a:t>Derek</a:t>
            </a:r>
            <a:r>
              <a:rPr lang="zh-CN" altLang="en-US" sz="1400" dirty="0"/>
              <a:t> </a:t>
            </a:r>
            <a:r>
              <a:rPr lang="en-US" altLang="zh-CN" sz="1400" dirty="0" err="1"/>
              <a:t>Hoiem</a:t>
            </a:r>
            <a:endParaRPr lang="en-US" sz="1400" dirty="0"/>
          </a:p>
        </p:txBody>
      </p:sp>
      <p:sp>
        <p:nvSpPr>
          <p:cNvPr id="2" name="Slide Number Placeholder 1">
            <a:extLst>
              <a:ext uri="{FF2B5EF4-FFF2-40B4-BE49-F238E27FC236}">
                <a16:creationId xmlns:a16="http://schemas.microsoft.com/office/drawing/2014/main" id="{9E3913B3-D4E9-FD45-8516-4A06E693CF4D}"/>
              </a:ext>
            </a:extLst>
          </p:cNvPr>
          <p:cNvSpPr>
            <a:spLocks noGrp="1"/>
          </p:cNvSpPr>
          <p:nvPr>
            <p:ph type="sldNum" sz="quarter" idx="12"/>
          </p:nvPr>
        </p:nvSpPr>
        <p:spPr/>
        <p:txBody>
          <a:bodyPr/>
          <a:lstStyle/>
          <a:p>
            <a:pPr>
              <a:defRPr/>
            </a:pPr>
            <a:fld id="{ADAAC5D9-4D02-4355-9F81-DAACC891245E}" type="slidenum">
              <a:rPr lang="en-US" smtClean="0">
                <a:solidFill>
                  <a:prstClr val="black">
                    <a:tint val="75000"/>
                  </a:prstClr>
                </a:solidFill>
              </a:rPr>
              <a:pPr>
                <a:defRPr/>
              </a:pPr>
              <a:t>1</a:t>
            </a:fld>
            <a:endParaRPr lang="en-US">
              <a:solidFill>
                <a:prstClr val="black">
                  <a:tint val="75000"/>
                </a:prstClr>
              </a:solidFill>
            </a:endParaRPr>
          </a:p>
        </p:txBody>
      </p:sp>
    </p:spTree>
    <p:extLst>
      <p:ext uri="{BB962C8B-B14F-4D97-AF65-F5344CB8AC3E}">
        <p14:creationId xmlns:p14="http://schemas.microsoft.com/office/powerpoint/2010/main" val="319331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1066800" y="4227512"/>
            <a:ext cx="7772400" cy="2438400"/>
          </a:xfrm>
        </p:spPr>
        <p:txBody>
          <a:bodyPr/>
          <a:lstStyle/>
          <a:p>
            <a:pPr lvl="1"/>
            <a:r>
              <a:rPr lang="en-US" sz="2400" dirty="0"/>
              <a:t>Can reconstruct every possible view, at every moment, from every position, at every wavelength</a:t>
            </a:r>
          </a:p>
          <a:p>
            <a:pPr lvl="1"/>
            <a:r>
              <a:rPr lang="en-US" sz="2400" dirty="0"/>
              <a:t>Contains every photograph, every movie, everything that anyone has ever seen! </a:t>
            </a:r>
          </a:p>
        </p:txBody>
      </p:sp>
      <p:sp>
        <p:nvSpPr>
          <p:cNvPr id="84998" name="Text Box 6"/>
          <p:cNvSpPr txBox="1">
            <a:spLocks noChangeArrowheads="1"/>
          </p:cNvSpPr>
          <p:nvPr/>
        </p:nvSpPr>
        <p:spPr bwMode="auto">
          <a:xfrm>
            <a:off x="3200400" y="3617912"/>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2" cstate="print"/>
          <a:srcRect l="15715" t="33238" r="13428" b="28667"/>
          <a:stretch>
            <a:fillRect/>
          </a:stretch>
        </p:blipFill>
        <p:spPr bwMode="auto">
          <a:xfrm>
            <a:off x="1524000" y="914400"/>
            <a:ext cx="6705600" cy="2703512"/>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25123B41-357E-FB45-90B5-3A0F85803C12}"/>
              </a:ext>
            </a:extLst>
          </p:cNvPr>
          <p:cNvSpPr>
            <a:spLocks noGrp="1"/>
          </p:cNvSpPr>
          <p:nvPr>
            <p:ph type="sldNum" sz="quarter" idx="12"/>
          </p:nvPr>
        </p:nvSpPr>
        <p:spPr/>
        <p:txBody>
          <a:bodyPr/>
          <a:lstStyle/>
          <a:p>
            <a:fld id="{12129BAB-B873-48BF-A14C-29023A82A765}" type="slidenum">
              <a:rPr lang="en-US" smtClean="0">
                <a:solidFill>
                  <a:srgbClr val="000000"/>
                </a:solidFill>
              </a:rPr>
              <a:pPr/>
              <a:t>10</a:t>
            </a:fld>
            <a:endParaRPr lang="en-US">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light</a:t>
            </a:r>
          </a:p>
        </p:txBody>
      </p:sp>
      <p:sp>
        <p:nvSpPr>
          <p:cNvPr id="3" name="Content Placeholder 2"/>
          <p:cNvSpPr>
            <a:spLocks noGrp="1"/>
          </p:cNvSpPr>
          <p:nvPr>
            <p:ph idx="1"/>
          </p:nvPr>
        </p:nvSpPr>
        <p:spPr>
          <a:xfrm>
            <a:off x="424470" y="1066800"/>
            <a:ext cx="8686800" cy="5135563"/>
          </a:xfrm>
        </p:spPr>
        <p:txBody>
          <a:bodyPr>
            <a:normAutofit/>
          </a:bodyPr>
          <a:lstStyle/>
          <a:p>
            <a:pPr lvl="1">
              <a:buNone/>
            </a:pPr>
            <a:endParaRPr lang="en-US" sz="3600" dirty="0"/>
          </a:p>
          <a:p>
            <a:pPr lvl="1">
              <a:buNone/>
            </a:pPr>
            <a:endParaRPr lang="en-US" sz="3600" dirty="0"/>
          </a:p>
          <a:p>
            <a:pPr lvl="1">
              <a:buNone/>
            </a:pPr>
            <a:endParaRPr lang="en-US" sz="3600" dirty="0"/>
          </a:p>
          <a:p>
            <a:pPr lvl="1">
              <a:buNone/>
            </a:pPr>
            <a:r>
              <a:rPr lang="en-US" sz="3600" dirty="0"/>
              <a:t>The atomic element of light: </a:t>
            </a:r>
            <a:r>
              <a:rPr lang="en-US" sz="3600" strike="sngStrike" dirty="0"/>
              <a:t>a pixel</a:t>
            </a:r>
            <a:r>
              <a:rPr lang="en-US" sz="3600" dirty="0"/>
              <a:t> </a:t>
            </a:r>
            <a:r>
              <a:rPr lang="en-US" sz="3600" b="1" dirty="0">
                <a:solidFill>
                  <a:srgbClr val="FF0000"/>
                </a:solidFill>
              </a:rPr>
              <a:t>a ray</a:t>
            </a:r>
          </a:p>
        </p:txBody>
      </p:sp>
      <p:sp>
        <p:nvSpPr>
          <p:cNvPr id="4" name="Slide Number Placeholder 3">
            <a:extLst>
              <a:ext uri="{FF2B5EF4-FFF2-40B4-BE49-F238E27FC236}">
                <a16:creationId xmlns:a16="http://schemas.microsoft.com/office/drawing/2014/main" id="{E8380158-4CF7-1146-8807-1F51D2B7EA8E}"/>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11</a:t>
            </a:fld>
            <a:endParaRPr lang="en-US">
              <a:solidFill>
                <a:prstClr val="black">
                  <a:tint val="75000"/>
                </a:prst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Fundamental limitations and trade-offs</a:t>
            </a:r>
          </a:p>
        </p:txBody>
      </p:sp>
      <p:sp>
        <p:nvSpPr>
          <p:cNvPr id="3" name="Content Placeholder 2"/>
          <p:cNvSpPr>
            <a:spLocks noGrp="1"/>
          </p:cNvSpPr>
          <p:nvPr>
            <p:ph idx="1"/>
          </p:nvPr>
        </p:nvSpPr>
        <p:spPr>
          <a:xfrm>
            <a:off x="637032" y="1120232"/>
            <a:ext cx="5181600" cy="5135563"/>
          </a:xfrm>
        </p:spPr>
        <p:txBody>
          <a:bodyPr>
            <a:normAutofit/>
          </a:bodyPr>
          <a:lstStyle/>
          <a:p>
            <a:r>
              <a:rPr lang="en-US" sz="2800" dirty="0"/>
              <a:t>Only so much light in a given area to capture</a:t>
            </a:r>
          </a:p>
          <a:p>
            <a:r>
              <a:rPr lang="en-US" sz="2800" dirty="0"/>
              <a:t>Basic sensor accumulates light at a set of positions from all orientations, over all time</a:t>
            </a:r>
          </a:p>
          <a:p>
            <a:r>
              <a:rPr lang="en-US" sz="2800" dirty="0"/>
              <a:t>We want </a:t>
            </a:r>
            <a:r>
              <a:rPr lang="en-US" sz="2800" b="1" dirty="0"/>
              <a:t>intensity</a:t>
            </a:r>
            <a:r>
              <a:rPr lang="en-US" sz="2800" dirty="0"/>
              <a:t> of light at </a:t>
            </a:r>
            <a:r>
              <a:rPr lang="en-US" sz="2800" b="1" dirty="0"/>
              <a:t>a given time</a:t>
            </a:r>
            <a:r>
              <a:rPr lang="en-US" sz="2800" dirty="0"/>
              <a:t> at </a:t>
            </a:r>
            <a:r>
              <a:rPr lang="en-US" sz="2800" b="1" dirty="0"/>
              <a:t>one position</a:t>
            </a:r>
            <a:r>
              <a:rPr lang="en-US" sz="2800" dirty="0"/>
              <a:t> for a </a:t>
            </a:r>
            <a:r>
              <a:rPr lang="en-US" sz="2800" b="1" dirty="0"/>
              <a:t>set of orientations</a:t>
            </a:r>
          </a:p>
          <a:p>
            <a:r>
              <a:rPr lang="en-US" sz="2800" dirty="0"/>
              <a:t>Solutions: </a:t>
            </a:r>
          </a:p>
          <a:p>
            <a:pPr lvl="1"/>
            <a:r>
              <a:rPr lang="en-US" sz="2400" dirty="0"/>
              <a:t>funnel, constrain, redirect light</a:t>
            </a:r>
          </a:p>
          <a:p>
            <a:pPr lvl="1"/>
            <a:r>
              <a:rPr lang="en-US" sz="2400" dirty="0"/>
              <a:t>change the sensor</a:t>
            </a:r>
          </a:p>
          <a:p>
            <a:endParaRPr lang="en-US" sz="2800" dirty="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640492" y="1425032"/>
            <a:ext cx="3607141" cy="4007935"/>
          </a:xfrm>
          <a:prstGeom prst="rect">
            <a:avLst/>
          </a:prstGeom>
          <a:noFill/>
        </p:spPr>
      </p:pic>
      <p:sp>
        <p:nvSpPr>
          <p:cNvPr id="5" name="TextBox 4"/>
          <p:cNvSpPr txBox="1"/>
          <p:nvPr/>
        </p:nvSpPr>
        <p:spPr>
          <a:xfrm>
            <a:off x="6568274" y="5399099"/>
            <a:ext cx="2185214" cy="369332"/>
          </a:xfrm>
          <a:prstGeom prst="rect">
            <a:avLst/>
          </a:prstGeom>
          <a:noFill/>
        </p:spPr>
        <p:txBody>
          <a:bodyPr wrap="none" rtlCol="0">
            <a:spAutoFit/>
          </a:bodyPr>
          <a:lstStyle/>
          <a:p>
            <a:r>
              <a:rPr lang="en-US" dirty="0">
                <a:hlinkClick r:id="rId3"/>
              </a:rPr>
              <a:t>CCD inside camera</a:t>
            </a:r>
            <a:endParaRPr lang="en-US" dirty="0"/>
          </a:p>
        </p:txBody>
      </p:sp>
      <p:sp>
        <p:nvSpPr>
          <p:cNvPr id="4" name="Slide Number Placeholder 3">
            <a:extLst>
              <a:ext uri="{FF2B5EF4-FFF2-40B4-BE49-F238E27FC236}">
                <a16:creationId xmlns:a16="http://schemas.microsoft.com/office/drawing/2014/main" id="{6611C2E5-C76C-474F-958C-BEB8364A1AAE}"/>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12</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of conventional camera</a:t>
            </a:r>
          </a:p>
        </p:txBody>
      </p:sp>
      <p:sp>
        <p:nvSpPr>
          <p:cNvPr id="3" name="Content Placeholder 2"/>
          <p:cNvSpPr>
            <a:spLocks noGrp="1"/>
          </p:cNvSpPr>
          <p:nvPr>
            <p:ph idx="1"/>
          </p:nvPr>
        </p:nvSpPr>
        <p:spPr>
          <a:xfrm>
            <a:off x="603504" y="1066800"/>
            <a:ext cx="8686800" cy="5410200"/>
          </a:xfrm>
        </p:spPr>
        <p:txBody>
          <a:bodyPr>
            <a:normAutofit fontScale="85000" lnSpcReduction="20000"/>
          </a:bodyPr>
          <a:lstStyle/>
          <a:p>
            <a:r>
              <a:rPr lang="en-US" dirty="0"/>
              <a:t>Add a pinhole</a:t>
            </a:r>
          </a:p>
          <a:p>
            <a:pPr lvl="1"/>
            <a:r>
              <a:rPr lang="en-US" dirty="0"/>
              <a:t>Pixels correspond to small range of orientations at the camera center, instead of all gathered light at one position</a:t>
            </a:r>
          </a:p>
          <a:p>
            <a:pPr lvl="1"/>
            <a:r>
              <a:rPr lang="en-US" dirty="0"/>
              <a:t>Much less light hits sensor</a:t>
            </a:r>
          </a:p>
          <a:p>
            <a:r>
              <a:rPr lang="en-US" dirty="0"/>
              <a:t>Add a lens</a:t>
            </a:r>
          </a:p>
          <a:p>
            <a:pPr lvl="1"/>
            <a:r>
              <a:rPr lang="en-US" dirty="0"/>
              <a:t>More light hits sensor</a:t>
            </a:r>
          </a:p>
          <a:p>
            <a:pPr lvl="1"/>
            <a:r>
              <a:rPr lang="en-US" dirty="0"/>
              <a:t>Limited depth of field</a:t>
            </a:r>
          </a:p>
          <a:p>
            <a:pPr lvl="1"/>
            <a:r>
              <a:rPr lang="en-US" dirty="0"/>
              <a:t>Chromatic aberration</a:t>
            </a:r>
          </a:p>
          <a:p>
            <a:r>
              <a:rPr lang="en-US" dirty="0"/>
              <a:t>Add a shutter</a:t>
            </a:r>
          </a:p>
          <a:p>
            <a:pPr lvl="1">
              <a:buFont typeface="Arial" pitchFamily="34" charset="0"/>
              <a:buChar char="•"/>
            </a:pPr>
            <a:r>
              <a:rPr lang="en-US" dirty="0"/>
              <a:t>Capture average intensity at a particular range of times</a:t>
            </a:r>
          </a:p>
          <a:p>
            <a:pPr>
              <a:buFont typeface="Arial" pitchFamily="34" charset="0"/>
              <a:buChar char="•"/>
            </a:pPr>
            <a:r>
              <a:rPr lang="en-US" dirty="0"/>
              <a:t>Increase sensor resolution</a:t>
            </a:r>
          </a:p>
          <a:p>
            <a:pPr lvl="1">
              <a:buFont typeface="Arial" pitchFamily="34" charset="0"/>
              <a:buChar char="•"/>
            </a:pPr>
            <a:r>
              <a:rPr lang="en-US" dirty="0"/>
              <a:t>Each pixel represents a smaller range of orientations</a:t>
            </a:r>
          </a:p>
          <a:p>
            <a:pPr lvl="1">
              <a:buFont typeface="Arial" pitchFamily="34" charset="0"/>
              <a:buChar char="•"/>
            </a:pPr>
            <a:r>
              <a:rPr lang="en-US" dirty="0"/>
              <a:t>Less light per pixel</a:t>
            </a:r>
          </a:p>
          <a:p>
            <a:pPr>
              <a:buFont typeface="Arial" pitchFamily="34" charset="0"/>
              <a:buChar char="•"/>
            </a:pPr>
            <a:r>
              <a:rPr lang="en-US" dirty="0"/>
              <a:t>Controls: aperture size, focal length, shutter time</a:t>
            </a:r>
          </a:p>
          <a:p>
            <a:pPr>
              <a:buFont typeface="Arial" pitchFamily="34" charset="0"/>
              <a:buChar char="•"/>
            </a:pPr>
            <a:endParaRPr lang="en-US" dirty="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50046" y="1524001"/>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2" y="21336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64334" y="2946190"/>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107200" y="36576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1" y="32766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15500" y="5249350"/>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44077" y="5579760"/>
            <a:ext cx="243839" cy="278674"/>
          </a:xfrm>
          <a:prstGeom prst="rect">
            <a:avLst/>
          </a:prstGeom>
          <a:noFill/>
        </p:spPr>
      </p:pic>
      <p:sp>
        <p:nvSpPr>
          <p:cNvPr id="4" name="Slide Number Placeholder 3">
            <a:extLst>
              <a:ext uri="{FF2B5EF4-FFF2-40B4-BE49-F238E27FC236}">
                <a16:creationId xmlns:a16="http://schemas.microsoft.com/office/drawing/2014/main" id="{14CC267C-E617-DA42-91DF-C51D0297FA4B}"/>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13</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a:p>
          <a:p>
            <a:pPr>
              <a:buNone/>
            </a:pPr>
            <a:endParaRPr lang="en-US" sz="3600" dirty="0"/>
          </a:p>
          <a:p>
            <a:pPr>
              <a:buNone/>
            </a:pPr>
            <a:r>
              <a:rPr lang="en-US" sz="3600" dirty="0"/>
              <a:t>	How else can we design cameras?</a:t>
            </a:r>
          </a:p>
          <a:p>
            <a:pPr>
              <a:buNone/>
            </a:pPr>
            <a:endParaRPr lang="en-US" sz="3600" dirty="0"/>
          </a:p>
          <a:p>
            <a:pPr>
              <a:buNone/>
            </a:pPr>
            <a:r>
              <a:rPr lang="en-US" sz="3600" dirty="0"/>
              <a:t>		What do they sacrifice/gain?</a:t>
            </a:r>
          </a:p>
        </p:txBody>
      </p:sp>
      <p:sp>
        <p:nvSpPr>
          <p:cNvPr id="4" name="Slide Number Placeholder 3">
            <a:extLst>
              <a:ext uri="{FF2B5EF4-FFF2-40B4-BE49-F238E27FC236}">
                <a16:creationId xmlns:a16="http://schemas.microsoft.com/office/drawing/2014/main" id="{E3B397AF-6D42-474F-90C8-0DB056BA7782}"/>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14</a:t>
            </a:fld>
            <a:endParaRPr lang="en-US">
              <a:solidFill>
                <a:prstClr val="black">
                  <a:tint val="75000"/>
                </a:prst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1. Light Field Photography with “</a:t>
            </a:r>
            <a:r>
              <a:rPr lang="en-US" sz="2800" dirty="0" err="1"/>
              <a:t>Plenoptic</a:t>
            </a:r>
            <a:r>
              <a:rPr lang="en-US" sz="2800" dirty="0"/>
              <a:t> Camera”</a:t>
            </a:r>
          </a:p>
        </p:txBody>
      </p:sp>
      <p:sp>
        <p:nvSpPr>
          <p:cNvPr id="4" name="TextBox 3"/>
          <p:cNvSpPr txBox="1"/>
          <p:nvPr/>
        </p:nvSpPr>
        <p:spPr>
          <a:xfrm>
            <a:off x="6179424" y="6458188"/>
            <a:ext cx="2988960" cy="369332"/>
          </a:xfrm>
          <a:prstGeom prst="rect">
            <a:avLst/>
          </a:prstGeom>
          <a:noFill/>
        </p:spPr>
        <p:txBody>
          <a:bodyPr wrap="none" rtlCol="0">
            <a:spAutoFit/>
          </a:bodyPr>
          <a:lstStyle/>
          <a:p>
            <a:r>
              <a:rPr lang="en-US" dirty="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86384" y="111252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86385" y="3931921"/>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24384" y="644652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dirty="0" err="1">
                <a:latin typeface="Verdana" pitchFamily="34" charset="0"/>
              </a:rPr>
              <a:t>Adelson</a:t>
            </a:r>
            <a:r>
              <a:rPr lang="en-US" sz="1600" dirty="0">
                <a:latin typeface="Verdana" pitchFamily="34" charset="0"/>
              </a:rPr>
              <a:t> and Wang 1992</a:t>
            </a:r>
          </a:p>
        </p:txBody>
      </p:sp>
      <p:sp>
        <p:nvSpPr>
          <p:cNvPr id="9" name="TextBox 8"/>
          <p:cNvSpPr txBox="1"/>
          <p:nvPr/>
        </p:nvSpPr>
        <p:spPr>
          <a:xfrm>
            <a:off x="862584" y="3093720"/>
            <a:ext cx="2557110" cy="369332"/>
          </a:xfrm>
          <a:prstGeom prst="rect">
            <a:avLst/>
          </a:prstGeom>
          <a:noFill/>
        </p:spPr>
        <p:txBody>
          <a:bodyPr wrap="none" rtlCol="0">
            <a:spAutoFit/>
          </a:bodyPr>
          <a:lstStyle/>
          <a:p>
            <a:r>
              <a:rPr lang="en-US" b="1" dirty="0">
                <a:solidFill>
                  <a:schemeClr val="bg1"/>
                </a:solidFill>
              </a:rPr>
              <a:t>Conventional Camera</a:t>
            </a:r>
          </a:p>
        </p:txBody>
      </p:sp>
      <p:sp>
        <p:nvSpPr>
          <p:cNvPr id="10" name="TextBox 9"/>
          <p:cNvSpPr txBox="1"/>
          <p:nvPr/>
        </p:nvSpPr>
        <p:spPr>
          <a:xfrm>
            <a:off x="786384" y="5989320"/>
            <a:ext cx="2358338" cy="369332"/>
          </a:xfrm>
          <a:prstGeom prst="rect">
            <a:avLst/>
          </a:prstGeom>
          <a:noFill/>
        </p:spPr>
        <p:txBody>
          <a:bodyPr wrap="none" rtlCol="0">
            <a:spAutoFit/>
          </a:bodyPr>
          <a:lstStyle/>
          <a:p>
            <a:r>
              <a:rPr lang="en-US" b="1" dirty="0">
                <a:solidFill>
                  <a:schemeClr val="bg1"/>
                </a:solidFill>
              </a:rPr>
              <a:t>“</a:t>
            </a:r>
            <a:r>
              <a:rPr lang="en-US" b="1" dirty="0" err="1">
                <a:solidFill>
                  <a:schemeClr val="bg1"/>
                </a:solidFill>
              </a:rPr>
              <a:t>Plenoptic</a:t>
            </a:r>
            <a:r>
              <a:rPr lang="en-US" b="1" dirty="0">
                <a:solidFill>
                  <a:schemeClr val="bg1"/>
                </a:solidFill>
              </a:rPr>
              <a:t> Camera”</a:t>
            </a:r>
          </a:p>
        </p:txBody>
      </p:sp>
      <p:sp>
        <p:nvSpPr>
          <p:cNvPr id="3" name="Slide Number Placeholder 2">
            <a:extLst>
              <a:ext uri="{FF2B5EF4-FFF2-40B4-BE49-F238E27FC236}">
                <a16:creationId xmlns:a16="http://schemas.microsoft.com/office/drawing/2014/main" id="{8E74C7E8-0B7B-9E4C-8E76-9368A9C7B295}"/>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15</a:t>
            </a:fld>
            <a:endParaRPr lang="en-US">
              <a:solidFill>
                <a:prstClr val="black">
                  <a:tint val="75000"/>
                </a:prst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524000" y="21717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Light field photography</a:t>
            </a:r>
          </a:p>
        </p:txBody>
      </p:sp>
      <p:sp>
        <p:nvSpPr>
          <p:cNvPr id="5" name="Content Placeholder 4"/>
          <p:cNvSpPr>
            <a:spLocks noGrp="1"/>
          </p:cNvSpPr>
          <p:nvPr>
            <p:ph idx="1"/>
          </p:nvPr>
        </p:nvSpPr>
        <p:spPr/>
        <p:txBody>
          <a:bodyPr>
            <a:normAutofit/>
          </a:bodyPr>
          <a:lstStyle/>
          <a:p>
            <a:r>
              <a:rPr lang="en-US" sz="2800" dirty="0"/>
              <a:t>Like replacing the human retina with an insect compound eye</a:t>
            </a:r>
          </a:p>
          <a:p>
            <a:r>
              <a:rPr lang="en-US" sz="2800" dirty="0"/>
              <a:t>Records where light ray hits the lens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026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a:extLst>
              <a:ext uri="{FF2B5EF4-FFF2-40B4-BE49-F238E27FC236}">
                <a16:creationId xmlns:a16="http://schemas.microsoft.com/office/drawing/2014/main" id="{A82CFEBB-D303-694F-A13D-7CB7BD2BF142}"/>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16</a:t>
            </a:fld>
            <a:endParaRPr lang="en-US">
              <a:solidFill>
                <a:prstClr val="black">
                  <a:tint val="75000"/>
                </a:prst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609600" y="109538"/>
            <a:ext cx="8077200" cy="652462"/>
          </a:xfrm>
        </p:spPr>
        <p:txBody>
          <a:bodyPr/>
          <a:lstStyle/>
          <a:p>
            <a:pPr eaLnBrk="1" hangingPunct="1">
              <a:defRPr/>
            </a:pPr>
            <a:r>
              <a:rPr lang="en-US" sz="2900"/>
              <a:t>Stanford Plenoptic Camera  </a:t>
            </a:r>
            <a:r>
              <a:rPr lang="en-US" sz="1700"/>
              <a:t>[Ng et al 2005]</a:t>
            </a:r>
          </a:p>
        </p:txBody>
      </p:sp>
      <p:sp>
        <p:nvSpPr>
          <p:cNvPr id="123907" name="Rectangle 3"/>
          <p:cNvSpPr>
            <a:spLocks noGrp="1" noChangeArrowheads="1"/>
          </p:cNvSpPr>
          <p:nvPr>
            <p:ph type="body" idx="1"/>
          </p:nvPr>
        </p:nvSpPr>
        <p:spPr>
          <a:xfrm>
            <a:off x="248920" y="6324092"/>
            <a:ext cx="8864600" cy="476250"/>
          </a:xfrm>
        </p:spPr>
        <p:txBody>
          <a:bodyPr/>
          <a:lstStyle/>
          <a:p>
            <a:pPr marL="285750" indent="-285750" eaLnBrk="1" hangingPunct="1">
              <a:buNone/>
            </a:pPr>
            <a:r>
              <a:rPr lang="en-US" sz="1900" i="1"/>
              <a:t>4000 </a:t>
            </a:r>
            <a:r>
              <a:rPr lang="en-US" sz="1900" i="1">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889184" y="774192"/>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26784" y="775780"/>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885508" y="2914143"/>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Contax medium format camera</a:t>
            </a:r>
          </a:p>
        </p:txBody>
      </p:sp>
      <p:sp>
        <p:nvSpPr>
          <p:cNvPr id="123911" name="Text Box 7"/>
          <p:cNvSpPr txBox="1">
            <a:spLocks noChangeArrowheads="1"/>
          </p:cNvSpPr>
          <p:nvPr/>
        </p:nvSpPr>
        <p:spPr bwMode="auto">
          <a:xfrm>
            <a:off x="5003484" y="2914143"/>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Kodak 16-megapixel sensor</a:t>
            </a:r>
          </a:p>
        </p:txBody>
      </p:sp>
      <p:grpSp>
        <p:nvGrpSpPr>
          <p:cNvPr id="2" name="Group 8"/>
          <p:cNvGrpSpPr>
            <a:grpSpLocks/>
          </p:cNvGrpSpPr>
          <p:nvPr/>
        </p:nvGrpSpPr>
        <p:grpSpPr bwMode="auto">
          <a:xfrm>
            <a:off x="814071" y="3599943"/>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125</a:t>
              </a:r>
              <a:r>
                <a:rPr lang="el-GR" sz="2000">
                  <a:solidFill>
                    <a:srgbClr val="000000"/>
                  </a:solidFill>
                  <a:latin typeface="Times New Roman" pitchFamily="18" charset="0"/>
                  <a:cs typeface="Times New Roman" pitchFamily="18" charset="0"/>
                </a:rPr>
                <a:t>μ</a:t>
              </a:r>
              <a:r>
                <a:rPr lang="en-US" sz="2000">
                  <a:solidFill>
                    <a:srgbClr val="000000"/>
                  </a:solidFill>
                  <a:latin typeface="Times New Roman" pitchFamily="18" charset="0"/>
                  <a:cs typeface="Times New Roman" pitchFamily="18" charset="0"/>
                </a:rPr>
                <a:t> square-sided microlenses</a:t>
              </a:r>
              <a:endParaRPr lang="el-GR" sz="2000">
                <a:solidFill>
                  <a:srgbClr val="000000"/>
                </a:solidFill>
                <a:latin typeface="Times New Roman" pitchFamily="18" charset="0"/>
                <a:cs typeface="Times New Roman" pitchFamily="18" charset="0"/>
              </a:endParaRPr>
            </a:p>
          </p:txBody>
        </p:sp>
      </p:grpSp>
      <p:grpSp>
        <p:nvGrpSpPr>
          <p:cNvPr id="3" name="Group 13"/>
          <p:cNvGrpSpPr>
            <a:grpSpLocks/>
          </p:cNvGrpSpPr>
          <p:nvPr/>
        </p:nvGrpSpPr>
        <p:grpSpPr bwMode="auto">
          <a:xfrm>
            <a:off x="5173346" y="3391981"/>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a:solidFill>
                  <a:srgbClr val="000000"/>
                </a:solidFill>
                <a:latin typeface="Arial Unicode MS" pitchFamily="34" charset="-128"/>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
        <p:nvSpPr>
          <p:cNvPr id="4" name="Slide Number Placeholder 3">
            <a:extLst>
              <a:ext uri="{FF2B5EF4-FFF2-40B4-BE49-F238E27FC236}">
                <a16:creationId xmlns:a16="http://schemas.microsoft.com/office/drawing/2014/main" id="{DA959924-7EEF-954E-996C-2A803A88A79A}"/>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17</a:t>
            </a:fld>
            <a:endParaRPr lang="en-US">
              <a:solidFill>
                <a:prstClr val="black">
                  <a:tint val="75000"/>
                </a:prst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838200" y="2209800"/>
            <a:ext cx="8226922" cy="2819400"/>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339546B2-C772-9F4E-8526-0B54F80B0167}"/>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18</a:t>
            </a:fld>
            <a:endParaRPr lang="en-US">
              <a:solidFill>
                <a:prstClr val="black">
                  <a:tint val="75000"/>
                </a:prst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pic>
        <p:nvPicPr>
          <p:cNvPr id="855042" name="Picture 2"/>
          <p:cNvPicPr>
            <a:picLocks noChangeAspect="1" noChangeArrowheads="1"/>
          </p:cNvPicPr>
          <p:nvPr/>
        </p:nvPicPr>
        <p:blipFill>
          <a:blip r:embed="rId2" cstate="print"/>
          <a:srcRect/>
          <a:stretch>
            <a:fillRect/>
          </a:stretch>
        </p:blipFill>
        <p:spPr bwMode="auto">
          <a:xfrm>
            <a:off x="2667000" y="2514600"/>
            <a:ext cx="6305550" cy="4073353"/>
          </a:xfrm>
          <a:prstGeom prst="rect">
            <a:avLst/>
          </a:prstGeom>
          <a:noFill/>
          <a:ln w="9525">
            <a:noFill/>
            <a:miter lim="800000"/>
            <a:headEnd/>
            <a:tailEnd/>
          </a:ln>
        </p:spPr>
      </p:pic>
      <p:sp>
        <p:nvSpPr>
          <p:cNvPr id="6" name="TextBox 5"/>
          <p:cNvSpPr txBox="1"/>
          <p:nvPr/>
        </p:nvSpPr>
        <p:spPr>
          <a:xfrm>
            <a:off x="609600" y="3844752"/>
            <a:ext cx="2209800" cy="1077218"/>
          </a:xfrm>
          <a:prstGeom prst="rect">
            <a:avLst/>
          </a:prstGeom>
          <a:noFill/>
        </p:spPr>
        <p:txBody>
          <a:bodyPr wrap="square" rtlCol="0">
            <a:spAutoFit/>
          </a:bodyPr>
          <a:lstStyle/>
          <a:p>
            <a:r>
              <a:rPr lang="en-US" sz="3200" dirty="0"/>
              <a:t>Change in viewpoint</a:t>
            </a:r>
          </a:p>
        </p:txBody>
      </p:sp>
      <p:pic>
        <p:nvPicPr>
          <p:cNvPr id="7" name="Picture 2"/>
          <p:cNvPicPr>
            <a:picLocks noChangeAspect="1" noChangeArrowheads="1"/>
          </p:cNvPicPr>
          <p:nvPr/>
        </p:nvPicPr>
        <p:blipFill>
          <a:blip r:embed="rId3" cstate="print"/>
          <a:stretch>
            <a:fillRect/>
          </a:stretch>
        </p:blipFill>
        <p:spPr bwMode="auto">
          <a:xfrm>
            <a:off x="2915544" y="1025352"/>
            <a:ext cx="4002287" cy="137160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8FE34093-8673-AE4E-B428-D8F80CDDE826}"/>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19</a:t>
            </a:fld>
            <a:endParaRPr lang="en-US">
              <a:solidFill>
                <a:prstClr val="black">
                  <a:tint val="75000"/>
                </a:prst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Conventional cameras</a:t>
            </a:r>
          </a:p>
        </p:txBody>
      </p:sp>
      <p:sp>
        <p:nvSpPr>
          <p:cNvPr id="3" name="Content Placeholder 2"/>
          <p:cNvSpPr>
            <a:spLocks noGrp="1"/>
          </p:cNvSpPr>
          <p:nvPr>
            <p:ph idx="1"/>
          </p:nvPr>
        </p:nvSpPr>
        <p:spPr>
          <a:xfrm>
            <a:off x="609600" y="990600"/>
            <a:ext cx="8534400" cy="5135563"/>
          </a:xfrm>
        </p:spPr>
        <p:txBody>
          <a:bodyPr/>
          <a:lstStyle/>
          <a:p>
            <a:pPr marL="0" indent="0">
              <a:buNone/>
            </a:pPr>
            <a:r>
              <a:rPr lang="en-US" dirty="0"/>
              <a:t>Conventional cameras are designed to capture light in a medium that is directly viewable</a:t>
            </a:r>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77240" y="35814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53841" y="37338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15440" y="29718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46844" y="40528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87440" y="31242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63640" y="45720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87440" y="41148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68441" y="5181600"/>
            <a:ext cx="684803" cy="369332"/>
          </a:xfrm>
          <a:prstGeom prst="rect">
            <a:avLst/>
          </a:prstGeom>
          <a:noFill/>
        </p:spPr>
        <p:txBody>
          <a:bodyPr wrap="none" rtlCol="0">
            <a:spAutoFit/>
          </a:bodyPr>
          <a:lstStyle/>
          <a:p>
            <a:r>
              <a:rPr lang="en-US" dirty="0"/>
              <a:t>Light</a:t>
            </a:r>
          </a:p>
        </p:txBody>
      </p:sp>
      <p:sp>
        <p:nvSpPr>
          <p:cNvPr id="83" name="TextBox 82"/>
          <p:cNvSpPr txBox="1"/>
          <p:nvPr/>
        </p:nvSpPr>
        <p:spPr>
          <a:xfrm>
            <a:off x="5425441" y="5181600"/>
            <a:ext cx="684803" cy="369332"/>
          </a:xfrm>
          <a:prstGeom prst="rect">
            <a:avLst/>
          </a:prstGeom>
          <a:noFill/>
        </p:spPr>
        <p:txBody>
          <a:bodyPr wrap="none" rtlCol="0">
            <a:spAutoFit/>
          </a:bodyPr>
          <a:lstStyle/>
          <a:p>
            <a:r>
              <a:rPr lang="en-US" dirty="0"/>
              <a:t>Lens</a:t>
            </a:r>
          </a:p>
        </p:txBody>
      </p:sp>
      <p:sp>
        <p:nvSpPr>
          <p:cNvPr id="84" name="TextBox 83"/>
          <p:cNvSpPr txBox="1"/>
          <p:nvPr/>
        </p:nvSpPr>
        <p:spPr>
          <a:xfrm>
            <a:off x="4358641" y="5181600"/>
            <a:ext cx="915635" cy="369332"/>
          </a:xfrm>
          <a:prstGeom prst="rect">
            <a:avLst/>
          </a:prstGeom>
          <a:noFill/>
        </p:spPr>
        <p:txBody>
          <a:bodyPr wrap="none" rtlCol="0">
            <a:spAutoFit/>
          </a:bodyPr>
          <a:lstStyle/>
          <a:p>
            <a:r>
              <a:rPr lang="en-US" dirty="0"/>
              <a:t>Sensor</a:t>
            </a:r>
          </a:p>
        </p:txBody>
      </p:sp>
      <p:sp>
        <p:nvSpPr>
          <p:cNvPr id="85" name="TextBox 84"/>
          <p:cNvSpPr txBox="1"/>
          <p:nvPr/>
        </p:nvSpPr>
        <p:spPr>
          <a:xfrm>
            <a:off x="2529841" y="5638800"/>
            <a:ext cx="941283" cy="369332"/>
          </a:xfrm>
          <a:prstGeom prst="rect">
            <a:avLst/>
          </a:prstGeom>
          <a:noFill/>
        </p:spPr>
        <p:txBody>
          <a:bodyPr wrap="none" rtlCol="0">
            <a:spAutoFit/>
          </a:bodyPr>
          <a:lstStyle/>
          <a:p>
            <a:r>
              <a:rPr lang="en-US" dirty="0"/>
              <a:t>Display</a:t>
            </a:r>
          </a:p>
        </p:txBody>
      </p:sp>
      <p:cxnSp>
        <p:nvCxnSpPr>
          <p:cNvPr id="86" name="Straight Arrow Connector 85"/>
          <p:cNvCxnSpPr/>
          <p:nvPr/>
        </p:nvCxnSpPr>
        <p:spPr>
          <a:xfrm rot="10800000">
            <a:off x="4892040" y="42672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72840" y="4114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44040" y="30480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20240" y="43434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67843" y="41148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711440" y="3881736"/>
            <a:ext cx="1447800" cy="461665"/>
          </a:xfrm>
          <a:prstGeom prst="rect">
            <a:avLst/>
          </a:prstGeom>
          <a:noFill/>
        </p:spPr>
        <p:txBody>
          <a:bodyPr wrap="square" rtlCol="0">
            <a:spAutoFit/>
          </a:bodyPr>
          <a:lstStyle/>
          <a:p>
            <a:r>
              <a:rPr lang="en-US" sz="2400" dirty="0"/>
              <a:t>Scene</a:t>
            </a:r>
          </a:p>
        </p:txBody>
      </p:sp>
      <p:sp>
        <p:nvSpPr>
          <p:cNvPr id="104" name="TextBox 103"/>
          <p:cNvSpPr txBox="1"/>
          <p:nvPr/>
        </p:nvSpPr>
        <p:spPr>
          <a:xfrm>
            <a:off x="1033230" y="4800600"/>
            <a:ext cx="582211" cy="369332"/>
          </a:xfrm>
          <a:prstGeom prst="rect">
            <a:avLst/>
          </a:prstGeom>
          <a:noFill/>
        </p:spPr>
        <p:txBody>
          <a:bodyPr wrap="none" rtlCol="0">
            <a:spAutoFit/>
          </a:bodyPr>
          <a:lstStyle/>
          <a:p>
            <a:r>
              <a:rPr lang="en-US" dirty="0"/>
              <a:t>Eye</a:t>
            </a:r>
          </a:p>
        </p:txBody>
      </p:sp>
      <p:sp>
        <p:nvSpPr>
          <p:cNvPr id="4" name="Slide Number Placeholder 3">
            <a:extLst>
              <a:ext uri="{FF2B5EF4-FFF2-40B4-BE49-F238E27FC236}">
                <a16:creationId xmlns:a16="http://schemas.microsoft.com/office/drawing/2014/main" id="{8CD9EBEB-11BA-F047-8819-6882AEEF15F8}"/>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2</a:t>
            </a:fld>
            <a:endParaRPr lang="en-US">
              <a:solidFill>
                <a:prstClr val="black">
                  <a:tint val="75000"/>
                </a:prst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6" name="TextBox 5"/>
          <p:cNvSpPr txBox="1"/>
          <p:nvPr/>
        </p:nvSpPr>
        <p:spPr>
          <a:xfrm>
            <a:off x="2667000" y="911352"/>
            <a:ext cx="5715000" cy="584775"/>
          </a:xfrm>
          <a:prstGeom prst="rect">
            <a:avLst/>
          </a:prstGeom>
          <a:noFill/>
        </p:spPr>
        <p:txBody>
          <a:bodyPr wrap="square" rtlCol="0">
            <a:spAutoFit/>
          </a:bodyPr>
          <a:lstStyle/>
          <a:p>
            <a:r>
              <a:rPr lang="en-US" sz="3200" dirty="0"/>
              <a:t>Change in viewpoint</a:t>
            </a:r>
          </a:p>
        </p:txBody>
      </p:sp>
      <p:pic>
        <p:nvPicPr>
          <p:cNvPr id="856066" name="Picture 2"/>
          <p:cNvPicPr>
            <a:picLocks noChangeAspect="1" noChangeArrowheads="1"/>
          </p:cNvPicPr>
          <p:nvPr/>
        </p:nvPicPr>
        <p:blipFill>
          <a:blip r:embed="rId2" cstate="print"/>
          <a:srcRect/>
          <a:stretch>
            <a:fillRect/>
          </a:stretch>
        </p:blipFill>
        <p:spPr bwMode="auto">
          <a:xfrm>
            <a:off x="2514600" y="1749551"/>
            <a:ext cx="4953000" cy="2552868"/>
          </a:xfrm>
          <a:prstGeom prst="rect">
            <a:avLst/>
          </a:prstGeom>
          <a:noFill/>
          <a:ln w="9525">
            <a:noFill/>
            <a:miter lim="800000"/>
            <a:headEnd/>
            <a:tailEnd/>
          </a:ln>
        </p:spPr>
      </p:pic>
      <p:sp>
        <p:nvSpPr>
          <p:cNvPr id="8" name="TextBox 7"/>
          <p:cNvSpPr txBox="1"/>
          <p:nvPr/>
        </p:nvSpPr>
        <p:spPr>
          <a:xfrm>
            <a:off x="1396014" y="2587751"/>
            <a:ext cx="889987" cy="369332"/>
          </a:xfrm>
          <a:prstGeom prst="rect">
            <a:avLst/>
          </a:prstGeom>
          <a:noFill/>
        </p:spPr>
        <p:txBody>
          <a:bodyPr wrap="none" rtlCol="0">
            <a:spAutoFit/>
          </a:bodyPr>
          <a:lstStyle/>
          <a:p>
            <a:r>
              <a:rPr lang="en-US" dirty="0"/>
              <a:t>Lateral</a:t>
            </a:r>
          </a:p>
        </p:txBody>
      </p:sp>
      <p:sp>
        <p:nvSpPr>
          <p:cNvPr id="9" name="TextBox 8"/>
          <p:cNvSpPr txBox="1"/>
          <p:nvPr/>
        </p:nvSpPr>
        <p:spPr>
          <a:xfrm>
            <a:off x="457200" y="5330951"/>
            <a:ext cx="2044214" cy="369332"/>
          </a:xfrm>
          <a:prstGeom prst="rect">
            <a:avLst/>
          </a:prstGeom>
          <a:noFill/>
        </p:spPr>
        <p:txBody>
          <a:bodyPr wrap="none" rtlCol="0">
            <a:spAutoFit/>
          </a:bodyPr>
          <a:lstStyle/>
          <a:p>
            <a:r>
              <a:rPr lang="en-US" dirty="0"/>
              <a:t>Along Optical Axis</a:t>
            </a:r>
          </a:p>
        </p:txBody>
      </p:sp>
      <p:pic>
        <p:nvPicPr>
          <p:cNvPr id="856067" name="Picture 3"/>
          <p:cNvPicPr>
            <a:picLocks noChangeAspect="1" noChangeArrowheads="1"/>
          </p:cNvPicPr>
          <p:nvPr/>
        </p:nvPicPr>
        <p:blipFill>
          <a:blip r:embed="rId3" cstate="print"/>
          <a:srcRect/>
          <a:stretch>
            <a:fillRect/>
          </a:stretch>
        </p:blipFill>
        <p:spPr bwMode="auto">
          <a:xfrm>
            <a:off x="2514600" y="4340351"/>
            <a:ext cx="4953000" cy="2476500"/>
          </a:xfrm>
          <a:prstGeom prst="rect">
            <a:avLst/>
          </a:prstGeom>
          <a:noFill/>
          <a:ln w="9525">
            <a:noFill/>
            <a:miter lim="800000"/>
            <a:headEnd/>
            <a:tailEnd/>
          </a:ln>
        </p:spPr>
      </p:pic>
      <p:sp>
        <p:nvSpPr>
          <p:cNvPr id="3" name="Slide Number Placeholder 2">
            <a:extLst>
              <a:ext uri="{FF2B5EF4-FFF2-40B4-BE49-F238E27FC236}">
                <a16:creationId xmlns:a16="http://schemas.microsoft.com/office/drawing/2014/main" id="{981DB6FA-4F91-E34B-AC7F-0B5CFE1F344B}"/>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20</a:t>
            </a:fld>
            <a:endParaRPr lang="en-US">
              <a:solidFill>
                <a:prstClr val="black">
                  <a:tint val="75000"/>
                </a:prstClr>
              </a:solidFill>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198688" y="1208008"/>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198688" y="1208008"/>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198688" y="1208008"/>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198688" y="1208008"/>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209800" y="1219200"/>
            <a:ext cx="4724400" cy="4724400"/>
          </a:xfrm>
          <a:prstGeom prst="rect">
            <a:avLst/>
          </a:prstGeom>
          <a:noFill/>
          <a:ln w="9525">
            <a:solidFill>
              <a:schemeClr val="tx1"/>
            </a:solidFill>
            <a:miter lim="800000"/>
            <a:headEnd/>
            <a:tailEnd/>
          </a:ln>
        </p:spPr>
      </p:pic>
      <p:sp>
        <p:nvSpPr>
          <p:cNvPr id="2" name="Slide Number Placeholder 1">
            <a:extLst>
              <a:ext uri="{FF2B5EF4-FFF2-40B4-BE49-F238E27FC236}">
                <a16:creationId xmlns:a16="http://schemas.microsoft.com/office/drawing/2014/main" id="{FDC7E337-5BF7-374D-82EE-E79649E246F1}"/>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21</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w/ </a:t>
            </a:r>
            <a:r>
              <a:rPr lang="en-US" dirty="0" err="1"/>
              <a:t>microlenses</a:t>
            </a:r>
            <a:endParaRPr lang="en-US" dirty="0"/>
          </a:p>
        </p:txBody>
      </p:sp>
      <p:sp>
        <p:nvSpPr>
          <p:cNvPr id="3" name="Content Placeholder 2"/>
          <p:cNvSpPr>
            <a:spLocks noGrp="1"/>
          </p:cNvSpPr>
          <p:nvPr>
            <p:ph idx="1"/>
          </p:nvPr>
        </p:nvSpPr>
        <p:spPr/>
        <p:txBody>
          <a:bodyPr/>
          <a:lstStyle/>
          <a:p>
            <a:endParaRPr lang="en-US" dirty="0"/>
          </a:p>
          <a:p>
            <a:r>
              <a:rPr lang="en-US" dirty="0"/>
              <a:t>We gain</a:t>
            </a:r>
          </a:p>
          <a:p>
            <a:pPr lvl="1"/>
            <a:r>
              <a:rPr lang="en-US" dirty="0"/>
              <a:t>Ability to refocus or increase depth of field</a:t>
            </a:r>
          </a:p>
          <a:p>
            <a:pPr lvl="1"/>
            <a:r>
              <a:rPr lang="en-US" dirty="0"/>
              <a:t>Ability for small viewpoint shifts</a:t>
            </a:r>
          </a:p>
          <a:p>
            <a:pPr lvl="1"/>
            <a:endParaRPr lang="en-US" dirty="0"/>
          </a:p>
          <a:p>
            <a:r>
              <a:rPr lang="en-US" dirty="0"/>
              <a:t>What do we lose (vs. conventional camera)?</a:t>
            </a:r>
          </a:p>
        </p:txBody>
      </p:sp>
      <p:sp>
        <p:nvSpPr>
          <p:cNvPr id="4" name="Slide Number Placeholder 3">
            <a:extLst>
              <a:ext uri="{FF2B5EF4-FFF2-40B4-BE49-F238E27FC236}">
                <a16:creationId xmlns:a16="http://schemas.microsoft.com/office/drawing/2014/main" id="{0976343F-F046-EF4A-88A8-9891CAAAAD82}"/>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22</a:t>
            </a:fld>
            <a:endParaRPr 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Coded apertures</a:t>
            </a:r>
          </a:p>
        </p:txBody>
      </p:sp>
      <p:sp>
        <p:nvSpPr>
          <p:cNvPr id="4" name="Content Placeholder 3"/>
          <p:cNvSpPr>
            <a:spLocks noGrp="1"/>
          </p:cNvSpPr>
          <p:nvPr>
            <p:ph idx="1"/>
          </p:nvPr>
        </p:nvSpPr>
        <p:spPr/>
        <p:txBody>
          <a:bodyPr/>
          <a:lstStyle/>
          <a:p>
            <a:pPr>
              <a:buNone/>
            </a:pPr>
            <a:endParaRPr lang="en-US" dirty="0"/>
          </a:p>
        </p:txBody>
      </p:sp>
      <p:sp>
        <p:nvSpPr>
          <p:cNvPr id="3" name="Slide Number Placeholder 2">
            <a:extLst>
              <a:ext uri="{FF2B5EF4-FFF2-40B4-BE49-F238E27FC236}">
                <a16:creationId xmlns:a16="http://schemas.microsoft.com/office/drawing/2014/main" id="{E108E029-E19B-0646-8AF8-A18EC61D520A}"/>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23</a:t>
            </a:fld>
            <a:endParaRPr lang="en-US">
              <a:solidFill>
                <a:prstClr val="black">
                  <a:tint val="75000"/>
                </a:prst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762000" y="1200150"/>
            <a:ext cx="8229600" cy="2228850"/>
          </a:xfrm>
        </p:spPr>
        <p:txBody>
          <a:bodyPr/>
          <a:lstStyle/>
          <a:p>
            <a:pPr algn="ctr"/>
            <a:r>
              <a:rPr lang="en-US" sz="4000" b="1">
                <a:solidFill>
                  <a:srgbClr val="FFCC00"/>
                </a:solidFill>
                <a:latin typeface="Arial" charset="0"/>
              </a:rPr>
              <a:t>Image and Depth from a Conventional Camera with a Coded Aperture</a:t>
            </a:r>
            <a:br>
              <a:rPr lang="en-US" sz="4000"/>
            </a:br>
            <a:endParaRPr lang="en-US" sz="4000"/>
          </a:p>
        </p:txBody>
      </p:sp>
      <p:sp>
        <p:nvSpPr>
          <p:cNvPr id="233475" name="Text Box 3"/>
          <p:cNvSpPr txBox="1">
            <a:spLocks noChangeArrowheads="1"/>
          </p:cNvSpPr>
          <p:nvPr/>
        </p:nvSpPr>
        <p:spPr bwMode="auto">
          <a:xfrm>
            <a:off x="2057400" y="4095751"/>
            <a:ext cx="5638800" cy="1800225"/>
          </a:xfrm>
          <a:prstGeom prst="rect">
            <a:avLst/>
          </a:prstGeom>
          <a:noFill/>
          <a:ln w="9525">
            <a:noFill/>
            <a:miter lim="800000"/>
            <a:headEnd/>
            <a:tailEnd/>
          </a:ln>
          <a:effectLst/>
        </p:spPr>
        <p:txBody>
          <a:bodyPr>
            <a:spAutoFit/>
          </a:bodyPr>
          <a:lstStyle/>
          <a:p>
            <a:pPr algn="ctr"/>
            <a:r>
              <a:rPr lang="en-US" sz="2800" b="1">
                <a:solidFill>
                  <a:srgbClr val="FFFFFF"/>
                </a:solidFill>
              </a:rPr>
              <a:t>Anat Levin, Rob Fergus,    Fr</a:t>
            </a:r>
            <a:r>
              <a:rPr lang="en-US" sz="2800" b="1">
                <a:solidFill>
                  <a:srgbClr val="FFFFFF"/>
                </a:solidFill>
                <a:cs typeface="Arial" charset="0"/>
              </a:rPr>
              <a:t>é</a:t>
            </a:r>
            <a:r>
              <a:rPr lang="en-US" sz="2800" b="1">
                <a:solidFill>
                  <a:srgbClr val="FFFFFF"/>
                </a:solidFill>
              </a:rPr>
              <a:t>do Durand, William Freeman</a:t>
            </a:r>
          </a:p>
          <a:p>
            <a:pPr algn="ctr"/>
            <a:endParaRPr lang="en-US" sz="2800" b="1">
              <a:solidFill>
                <a:srgbClr val="FFFFFF"/>
              </a:solidFill>
            </a:endParaRPr>
          </a:p>
          <a:p>
            <a:pPr algn="ctr"/>
            <a:r>
              <a:rPr lang="en-US" sz="2800" b="1">
                <a:solidFill>
                  <a:srgbClr val="FFFFFF"/>
                </a:solidFill>
              </a:rPr>
              <a:t>MIT CSAIL</a:t>
            </a:r>
          </a:p>
        </p:txBody>
      </p:sp>
      <p:sp>
        <p:nvSpPr>
          <p:cNvPr id="4" name="TextBox 3"/>
          <p:cNvSpPr txBox="1"/>
          <p:nvPr/>
        </p:nvSpPr>
        <p:spPr>
          <a:xfrm>
            <a:off x="1524001" y="6488668"/>
            <a:ext cx="4031873" cy="369332"/>
          </a:xfrm>
          <a:prstGeom prst="rect">
            <a:avLst/>
          </a:prstGeom>
          <a:noFill/>
        </p:spPr>
        <p:txBody>
          <a:bodyPr wrap="none" rtlCol="0">
            <a:spAutoFit/>
          </a:bodyPr>
          <a:lstStyle/>
          <a:p>
            <a:r>
              <a:rPr lang="en-US" dirty="0">
                <a:solidFill>
                  <a:schemeClr val="bg1"/>
                </a:solidFill>
              </a:rPr>
              <a:t>Slides from SIGGRAPH Presentation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5103368" y="544005"/>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418656" y="1963229"/>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288481" y="1431417"/>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995418" y="12192"/>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552505" y="2204529"/>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5118608" y="516573"/>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433896" y="1935797"/>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303721" y="1403985"/>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5010658" y="-1524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5118609" y="3736022"/>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5010658" y="320421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567745" y="2177097"/>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5" name="AutoShape 9"/>
          <p:cNvSpPr>
            <a:spLocks noChangeArrowheads="1"/>
          </p:cNvSpPr>
          <p:nvPr/>
        </p:nvSpPr>
        <p:spPr bwMode="auto">
          <a:xfrm rot="1010563" flipV="1">
            <a:off x="4567745" y="3482022"/>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6" name="Rectangle 10"/>
          <p:cNvSpPr>
            <a:spLocks noChangeArrowheads="1"/>
          </p:cNvSpPr>
          <p:nvPr/>
        </p:nvSpPr>
        <p:spPr bwMode="auto">
          <a:xfrm>
            <a:off x="2496059" y="2996248"/>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sp>
        <p:nvSpPr>
          <p:cNvPr id="485387" name="Rectangle 11"/>
          <p:cNvSpPr>
            <a:spLocks noChangeArrowheads="1"/>
          </p:cNvSpPr>
          <p:nvPr/>
        </p:nvSpPr>
        <p:spPr bwMode="auto">
          <a:xfrm>
            <a:off x="7180771" y="4796473"/>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695833" y="2700973"/>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380545" y="4501198"/>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849182" y="128581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5125657" y="129533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882101" y="435524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32" name="Text Box 4"/>
          <p:cNvSpPr txBox="1">
            <a:spLocks noChangeArrowheads="1"/>
          </p:cNvSpPr>
          <p:nvPr/>
        </p:nvSpPr>
        <p:spPr bwMode="auto">
          <a:xfrm>
            <a:off x="4619244"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8534" name="Line 6"/>
          <p:cNvSpPr>
            <a:spLocks noChangeShapeType="1"/>
          </p:cNvSpPr>
          <p:nvPr/>
        </p:nvSpPr>
        <p:spPr bwMode="auto">
          <a:xfrm>
            <a:off x="2723769"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3" name="Group 9"/>
          <p:cNvGrpSpPr>
            <a:grpSpLocks/>
          </p:cNvGrpSpPr>
          <p:nvPr/>
        </p:nvGrpSpPr>
        <p:grpSpPr bwMode="auto">
          <a:xfrm>
            <a:off x="5336794" y="473703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44" name="Text Box 16"/>
          <p:cNvSpPr txBox="1">
            <a:spLocks noChangeArrowheads="1"/>
          </p:cNvSpPr>
          <p:nvPr/>
        </p:nvSpPr>
        <p:spPr bwMode="auto">
          <a:xfrm>
            <a:off x="6990969"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8545" name="Rectangle 17"/>
          <p:cNvSpPr>
            <a:spLocks noChangeArrowheads="1"/>
          </p:cNvSpPr>
          <p:nvPr/>
        </p:nvSpPr>
        <p:spPr bwMode="auto">
          <a:xfrm>
            <a:off x="7694233"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8546" name="Text Box 18"/>
          <p:cNvSpPr txBox="1">
            <a:spLocks noChangeArrowheads="1"/>
          </p:cNvSpPr>
          <p:nvPr/>
        </p:nvSpPr>
        <p:spPr bwMode="auto">
          <a:xfrm>
            <a:off x="7829169"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8547" name="Line 19"/>
          <p:cNvSpPr>
            <a:spLocks noChangeShapeType="1"/>
          </p:cNvSpPr>
          <p:nvPr/>
        </p:nvSpPr>
        <p:spPr bwMode="auto">
          <a:xfrm>
            <a:off x="7676769"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8548" name="AutoShape 20"/>
          <p:cNvSpPr>
            <a:spLocks noChangeArrowheads="1"/>
          </p:cNvSpPr>
          <p:nvPr/>
        </p:nvSpPr>
        <p:spPr bwMode="auto">
          <a:xfrm rot="-5400000">
            <a:off x="3388933" y="406076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49" name="AutoShape 21"/>
          <p:cNvSpPr>
            <a:spLocks/>
          </p:cNvSpPr>
          <p:nvPr/>
        </p:nvSpPr>
        <p:spPr bwMode="auto">
          <a:xfrm>
            <a:off x="7762494" y="543712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8550" name="AutoShape 22"/>
          <p:cNvSpPr>
            <a:spLocks noChangeArrowheads="1"/>
          </p:cNvSpPr>
          <p:nvPr/>
        </p:nvSpPr>
        <p:spPr bwMode="auto">
          <a:xfrm rot="5400000" flipH="1">
            <a:off x="6449632" y="435444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4" name="Group 23"/>
          <p:cNvGrpSpPr>
            <a:grpSpLocks/>
          </p:cNvGrpSpPr>
          <p:nvPr/>
        </p:nvGrpSpPr>
        <p:grpSpPr bwMode="auto">
          <a:xfrm>
            <a:off x="5336794" y="473703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56" name="Rectangle 28"/>
          <p:cNvSpPr>
            <a:spLocks noChangeArrowheads="1"/>
          </p:cNvSpPr>
          <p:nvPr/>
        </p:nvSpPr>
        <p:spPr bwMode="auto">
          <a:xfrm>
            <a:off x="6708395"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point light source</a:t>
            </a:r>
          </a:p>
        </p:txBody>
      </p:sp>
      <p:sp>
        <p:nvSpPr>
          <p:cNvPr id="918561" name="AutoShape 33"/>
          <p:cNvSpPr>
            <a:spLocks noChangeArrowheads="1"/>
          </p:cNvSpPr>
          <p:nvPr/>
        </p:nvSpPr>
        <p:spPr bwMode="auto">
          <a:xfrm>
            <a:off x="4652583"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8562" name="Rectangle 34"/>
          <p:cNvSpPr>
            <a:spLocks noGrp="1" noChangeArrowheads="1"/>
          </p:cNvSpPr>
          <p:nvPr>
            <p:ph type="title"/>
          </p:nvPr>
        </p:nvSpPr>
        <p:spPr>
          <a:xfrm>
            <a:off x="542544" y="4438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545719"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8564" name="Text Box 36"/>
          <p:cNvSpPr txBox="1">
            <a:spLocks noChangeArrowheads="1"/>
          </p:cNvSpPr>
          <p:nvPr/>
        </p:nvSpPr>
        <p:spPr bwMode="auto">
          <a:xfrm>
            <a:off x="2031619"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918568" name="Rectangle 40"/>
          <p:cNvSpPr>
            <a:spLocks noChangeArrowheads="1"/>
          </p:cNvSpPr>
          <p:nvPr/>
        </p:nvSpPr>
        <p:spPr bwMode="auto">
          <a:xfrm>
            <a:off x="790194"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5131753" y="1299718"/>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688422"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4" name="AutoShape 4"/>
          <p:cNvSpPr>
            <a:spLocks noChangeArrowheads="1"/>
          </p:cNvSpPr>
          <p:nvPr/>
        </p:nvSpPr>
        <p:spPr bwMode="auto">
          <a:xfrm rot="5400000" flipH="1">
            <a:off x="5767547"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5" name="Text Box 5"/>
          <p:cNvSpPr txBox="1">
            <a:spLocks noChangeArrowheads="1"/>
          </p:cNvSpPr>
          <p:nvPr/>
        </p:nvSpPr>
        <p:spPr bwMode="auto">
          <a:xfrm>
            <a:off x="4625340" y="4014343"/>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6486" name="Text Box 6"/>
          <p:cNvSpPr txBox="1">
            <a:spLocks noChangeArrowheads="1"/>
          </p:cNvSpPr>
          <p:nvPr/>
        </p:nvSpPr>
        <p:spPr bwMode="auto">
          <a:xfrm>
            <a:off x="1869440" y="4014343"/>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916487" name="Line 7"/>
          <p:cNvSpPr>
            <a:spLocks noChangeShapeType="1"/>
          </p:cNvSpPr>
          <p:nvPr/>
        </p:nvSpPr>
        <p:spPr bwMode="auto">
          <a:xfrm>
            <a:off x="2729865" y="4471543"/>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42890" y="4741418"/>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496" name="Line 16"/>
          <p:cNvSpPr>
            <a:spLocks noChangeShapeType="1"/>
          </p:cNvSpPr>
          <p:nvPr/>
        </p:nvSpPr>
        <p:spPr bwMode="auto">
          <a:xfrm>
            <a:off x="2310765" y="4471543"/>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6497" name="Text Box 17"/>
          <p:cNvSpPr txBox="1">
            <a:spLocks noChangeArrowheads="1"/>
          </p:cNvSpPr>
          <p:nvPr/>
        </p:nvSpPr>
        <p:spPr bwMode="auto">
          <a:xfrm>
            <a:off x="6997065" y="3890519"/>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6498" name="Rectangle 18"/>
          <p:cNvSpPr>
            <a:spLocks noChangeArrowheads="1"/>
          </p:cNvSpPr>
          <p:nvPr/>
        </p:nvSpPr>
        <p:spPr bwMode="auto">
          <a:xfrm>
            <a:off x="7700329" y="4498531"/>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6499" name="Text Box 19"/>
          <p:cNvSpPr txBox="1">
            <a:spLocks noChangeArrowheads="1"/>
          </p:cNvSpPr>
          <p:nvPr/>
        </p:nvSpPr>
        <p:spPr bwMode="auto">
          <a:xfrm>
            <a:off x="7835265" y="5185918"/>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6500" name="Line 20"/>
          <p:cNvSpPr>
            <a:spLocks noChangeShapeType="1"/>
          </p:cNvSpPr>
          <p:nvPr/>
        </p:nvSpPr>
        <p:spPr bwMode="auto">
          <a:xfrm>
            <a:off x="7682865" y="4585843"/>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6501" name="AutoShape 21"/>
          <p:cNvSpPr>
            <a:spLocks noChangeArrowheads="1"/>
          </p:cNvSpPr>
          <p:nvPr/>
        </p:nvSpPr>
        <p:spPr bwMode="auto">
          <a:xfrm rot="-5400000">
            <a:off x="3183891" y="3854006"/>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502" name="AutoShape 22"/>
          <p:cNvSpPr>
            <a:spLocks/>
          </p:cNvSpPr>
          <p:nvPr/>
        </p:nvSpPr>
        <p:spPr bwMode="auto">
          <a:xfrm>
            <a:off x="7768590" y="5333556"/>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42890" y="4741418"/>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508" name="Rectangle 28"/>
          <p:cNvSpPr>
            <a:spLocks noChangeArrowheads="1"/>
          </p:cNvSpPr>
          <p:nvPr/>
        </p:nvSpPr>
        <p:spPr bwMode="auto">
          <a:xfrm>
            <a:off x="6714491" y="1412432"/>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6513" name="AutoShape 33"/>
          <p:cNvSpPr>
            <a:spLocks noChangeArrowheads="1"/>
          </p:cNvSpPr>
          <p:nvPr/>
        </p:nvSpPr>
        <p:spPr bwMode="auto">
          <a:xfrm>
            <a:off x="4658679" y="1780732"/>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6514" name="Rectangle 34"/>
          <p:cNvSpPr>
            <a:spLocks noGrp="1" noChangeArrowheads="1"/>
          </p:cNvSpPr>
          <p:nvPr>
            <p:ph type="title"/>
          </p:nvPr>
        </p:nvSpPr>
        <p:spPr>
          <a:xfrm>
            <a:off x="548640" y="48768"/>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551815" y="107429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4" name="Group 36"/>
          <p:cNvGrpSpPr>
            <a:grpSpLocks/>
          </p:cNvGrpSpPr>
          <p:nvPr/>
        </p:nvGrpSpPr>
        <p:grpSpPr bwMode="auto">
          <a:xfrm>
            <a:off x="2855278" y="1290193"/>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796290" y="1415607"/>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6520" name="Text Box 40"/>
          <p:cNvSpPr txBox="1">
            <a:spLocks noChangeArrowheads="1"/>
          </p:cNvSpPr>
          <p:nvPr/>
        </p:nvSpPr>
        <p:spPr bwMode="auto">
          <a:xfrm>
            <a:off x="2037715" y="6371781"/>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5128705" y="1293622"/>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3734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6" name="AutoShape 4"/>
          <p:cNvSpPr>
            <a:spLocks noChangeArrowheads="1"/>
          </p:cNvSpPr>
          <p:nvPr/>
        </p:nvSpPr>
        <p:spPr bwMode="auto">
          <a:xfrm rot="5400000" flipH="1">
            <a:off x="56589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7" name="Text Box 5"/>
          <p:cNvSpPr txBox="1">
            <a:spLocks noChangeArrowheads="1"/>
          </p:cNvSpPr>
          <p:nvPr/>
        </p:nvSpPr>
        <p:spPr bwMode="auto">
          <a:xfrm>
            <a:off x="4622292" y="4008247"/>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4439" name="Line 7"/>
          <p:cNvSpPr>
            <a:spLocks noChangeShapeType="1"/>
          </p:cNvSpPr>
          <p:nvPr/>
        </p:nvSpPr>
        <p:spPr bwMode="auto">
          <a:xfrm>
            <a:off x="2726817" y="4465447"/>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5322"/>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47" name="Line 15"/>
          <p:cNvSpPr>
            <a:spLocks noChangeShapeType="1"/>
          </p:cNvSpPr>
          <p:nvPr/>
        </p:nvSpPr>
        <p:spPr bwMode="auto">
          <a:xfrm>
            <a:off x="18886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8" name="Line 16"/>
          <p:cNvSpPr>
            <a:spLocks noChangeShapeType="1"/>
          </p:cNvSpPr>
          <p:nvPr/>
        </p:nvSpPr>
        <p:spPr bwMode="auto">
          <a:xfrm>
            <a:off x="23077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9" name="Text Box 17"/>
          <p:cNvSpPr txBox="1">
            <a:spLocks noChangeArrowheads="1"/>
          </p:cNvSpPr>
          <p:nvPr/>
        </p:nvSpPr>
        <p:spPr bwMode="auto">
          <a:xfrm>
            <a:off x="6994017" y="3884423"/>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4450" name="Rectangle 18"/>
          <p:cNvSpPr>
            <a:spLocks noChangeArrowheads="1"/>
          </p:cNvSpPr>
          <p:nvPr/>
        </p:nvSpPr>
        <p:spPr bwMode="auto">
          <a:xfrm>
            <a:off x="7697281" y="4492435"/>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4451" name="Text Box 19"/>
          <p:cNvSpPr txBox="1">
            <a:spLocks noChangeArrowheads="1"/>
          </p:cNvSpPr>
          <p:nvPr/>
        </p:nvSpPr>
        <p:spPr bwMode="auto">
          <a:xfrm>
            <a:off x="7832217" y="5179822"/>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4452" name="Line 20"/>
          <p:cNvSpPr>
            <a:spLocks noChangeShapeType="1"/>
          </p:cNvSpPr>
          <p:nvPr/>
        </p:nvSpPr>
        <p:spPr bwMode="auto">
          <a:xfrm>
            <a:off x="7679817" y="4579747"/>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4453" name="AutoShape 21"/>
          <p:cNvSpPr>
            <a:spLocks noChangeArrowheads="1"/>
          </p:cNvSpPr>
          <p:nvPr/>
        </p:nvSpPr>
        <p:spPr bwMode="auto">
          <a:xfrm rot="-5400000">
            <a:off x="2975262" y="3642329"/>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54" name="AutoShape 22"/>
          <p:cNvSpPr>
            <a:spLocks/>
          </p:cNvSpPr>
          <p:nvPr/>
        </p:nvSpPr>
        <p:spPr bwMode="auto">
          <a:xfrm>
            <a:off x="7765542" y="5251261"/>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5322"/>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60" name="Rectangle 28"/>
          <p:cNvSpPr>
            <a:spLocks noChangeArrowheads="1"/>
          </p:cNvSpPr>
          <p:nvPr/>
        </p:nvSpPr>
        <p:spPr bwMode="auto">
          <a:xfrm>
            <a:off x="6711443" y="1406336"/>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4465" name="AutoShape 33"/>
          <p:cNvSpPr>
            <a:spLocks noChangeArrowheads="1"/>
          </p:cNvSpPr>
          <p:nvPr/>
        </p:nvSpPr>
        <p:spPr bwMode="auto">
          <a:xfrm>
            <a:off x="4655631" y="1774636"/>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4466" name="Rectangle 34"/>
          <p:cNvSpPr>
            <a:spLocks noGrp="1" noChangeArrowheads="1"/>
          </p:cNvSpPr>
          <p:nvPr>
            <p:ph type="title"/>
          </p:nvPr>
        </p:nvSpPr>
        <p:spPr>
          <a:xfrm>
            <a:off x="545592" y="42672"/>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548767" y="106819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4468" name="Text Box 36"/>
          <p:cNvSpPr txBox="1">
            <a:spLocks noChangeArrowheads="1"/>
          </p:cNvSpPr>
          <p:nvPr/>
        </p:nvSpPr>
        <p:spPr bwMode="auto">
          <a:xfrm>
            <a:off x="1456817" y="4008247"/>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4097"/>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793242" y="1409511"/>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4473" name="Text Box 41"/>
          <p:cNvSpPr txBox="1">
            <a:spLocks noChangeArrowheads="1"/>
          </p:cNvSpPr>
          <p:nvPr/>
        </p:nvSpPr>
        <p:spPr bwMode="auto">
          <a:xfrm>
            <a:off x="2034667" y="6365685"/>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cameras</a:t>
            </a:r>
          </a:p>
        </p:txBody>
      </p:sp>
      <p:sp>
        <p:nvSpPr>
          <p:cNvPr id="3" name="Content Placeholder 2"/>
          <p:cNvSpPr>
            <a:spLocks noGrp="1"/>
          </p:cNvSpPr>
          <p:nvPr>
            <p:ph idx="1"/>
          </p:nvPr>
        </p:nvSpPr>
        <p:spPr>
          <a:xfrm>
            <a:off x="609600" y="914401"/>
            <a:ext cx="8534400" cy="5135563"/>
          </a:xfrm>
        </p:spPr>
        <p:txBody>
          <a:bodyPr/>
          <a:lstStyle/>
          <a:p>
            <a:pPr marL="0" indent="0">
              <a:buNone/>
            </a:pPr>
            <a:r>
              <a:rPr lang="en-US" dirty="0"/>
              <a:t>With a computational approach, we can capture light and then figure out what to do with it</a:t>
            </a:r>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609600" y="3635424"/>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447800" y="3025824"/>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400800" y="3178224"/>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477000" y="4626024"/>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400800" y="4168824"/>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1" y="5235624"/>
            <a:ext cx="684803" cy="369332"/>
          </a:xfrm>
          <a:prstGeom prst="rect">
            <a:avLst/>
          </a:prstGeom>
          <a:noFill/>
        </p:spPr>
        <p:txBody>
          <a:bodyPr wrap="none" rtlCol="0">
            <a:spAutoFit/>
          </a:bodyPr>
          <a:lstStyle/>
          <a:p>
            <a:r>
              <a:rPr lang="en-US" dirty="0"/>
              <a:t>Light</a:t>
            </a:r>
          </a:p>
        </p:txBody>
      </p:sp>
      <p:sp>
        <p:nvSpPr>
          <p:cNvPr id="16" name="TextBox 15"/>
          <p:cNvSpPr txBox="1"/>
          <p:nvPr/>
        </p:nvSpPr>
        <p:spPr>
          <a:xfrm>
            <a:off x="2362200" y="5692824"/>
            <a:ext cx="1056700" cy="369332"/>
          </a:xfrm>
          <a:prstGeom prst="rect">
            <a:avLst/>
          </a:prstGeom>
          <a:noFill/>
        </p:spPr>
        <p:txBody>
          <a:bodyPr wrap="none" rtlCol="0">
            <a:spAutoFit/>
          </a:bodyPr>
          <a:lstStyle/>
          <a:p>
            <a:r>
              <a:rPr lang="en-US" dirty="0"/>
              <a:t>Displays</a:t>
            </a:r>
          </a:p>
        </p:txBody>
      </p:sp>
      <p:sp>
        <p:nvSpPr>
          <p:cNvPr id="18" name="Right Arrow 17"/>
          <p:cNvSpPr/>
          <p:nvPr/>
        </p:nvSpPr>
        <p:spPr>
          <a:xfrm flipH="1">
            <a:off x="3505200" y="41688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676400" y="371162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600200" y="4397424"/>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600205" y="4168824"/>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935760"/>
            <a:ext cx="1447800" cy="461665"/>
          </a:xfrm>
          <a:prstGeom prst="rect">
            <a:avLst/>
          </a:prstGeom>
          <a:noFill/>
        </p:spPr>
        <p:txBody>
          <a:bodyPr wrap="square" rtlCol="0">
            <a:spAutoFit/>
          </a:bodyPr>
          <a:lstStyle/>
          <a:p>
            <a:r>
              <a:rPr lang="en-US" sz="2400" dirty="0"/>
              <a:t>Scene</a:t>
            </a:r>
          </a:p>
        </p:txBody>
      </p:sp>
      <p:sp>
        <p:nvSpPr>
          <p:cNvPr id="23" name="TextBox 22"/>
          <p:cNvSpPr txBox="1"/>
          <p:nvPr/>
        </p:nvSpPr>
        <p:spPr>
          <a:xfrm>
            <a:off x="609601" y="4854624"/>
            <a:ext cx="697627" cy="369332"/>
          </a:xfrm>
          <a:prstGeom prst="rect">
            <a:avLst/>
          </a:prstGeom>
          <a:noFill/>
        </p:spPr>
        <p:txBody>
          <a:bodyPr wrap="none" rtlCol="0">
            <a:spAutoFit/>
          </a:bodyPr>
          <a:lstStyle/>
          <a:p>
            <a:r>
              <a:rPr lang="en-US" dirty="0"/>
              <a:t>Eyes</a:t>
            </a:r>
          </a:p>
        </p:txBody>
      </p:sp>
      <p:sp>
        <p:nvSpPr>
          <p:cNvPr id="24" name="Rounded Rectangle 23"/>
          <p:cNvSpPr/>
          <p:nvPr/>
        </p:nvSpPr>
        <p:spPr>
          <a:xfrm>
            <a:off x="4648200" y="3635424"/>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Captured Light</a:t>
            </a:r>
          </a:p>
        </p:txBody>
      </p:sp>
      <p:sp>
        <p:nvSpPr>
          <p:cNvPr id="25" name="TextBox 24"/>
          <p:cNvSpPr txBox="1"/>
          <p:nvPr/>
        </p:nvSpPr>
        <p:spPr>
          <a:xfrm>
            <a:off x="3168114" y="3773616"/>
            <a:ext cx="1600200" cy="369332"/>
          </a:xfrm>
          <a:prstGeom prst="rect">
            <a:avLst/>
          </a:prstGeom>
          <a:noFill/>
        </p:spPr>
        <p:txBody>
          <a:bodyPr wrap="square" rtlCol="0">
            <a:spAutoFit/>
          </a:bodyPr>
          <a:lstStyle/>
          <a:p>
            <a:r>
              <a:rPr lang="en-US" dirty="0"/>
              <a:t>Computation</a:t>
            </a:r>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219200" y="3254424"/>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76200" y="3711624"/>
            <a:ext cx="1270000" cy="1066800"/>
          </a:xfrm>
          <a:prstGeom prst="rect">
            <a:avLst/>
          </a:prstGeom>
          <a:noFill/>
          <a:scene3d>
            <a:camera prst="perspectiveHeroicExtremeRightFacing">
              <a:rot lat="0" lon="17400000" rev="0"/>
            </a:camera>
            <a:lightRig rig="threePt" dir="t"/>
          </a:scene3d>
        </p:spPr>
      </p:pic>
      <p:sp>
        <p:nvSpPr>
          <p:cNvPr id="5" name="Slide Number Placeholder 4">
            <a:extLst>
              <a:ext uri="{FF2B5EF4-FFF2-40B4-BE49-F238E27FC236}">
                <a16:creationId xmlns:a16="http://schemas.microsoft.com/office/drawing/2014/main" id="{7FAB55AC-8140-D246-8D13-6BFE5D24ACEF}"/>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3</a:t>
            </a:fld>
            <a:endParaRPr lang="en-US">
              <a:solidFill>
                <a:prstClr val="black">
                  <a:tint val="75000"/>
                </a:prst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5128705" y="129533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7051962"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8" name="AutoShape 4"/>
          <p:cNvSpPr>
            <a:spLocks noChangeArrowheads="1"/>
          </p:cNvSpPr>
          <p:nvPr/>
        </p:nvSpPr>
        <p:spPr bwMode="auto">
          <a:xfrm rot="5400000" flipH="1">
            <a:off x="5550187"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9" name="Text Box 5"/>
          <p:cNvSpPr txBox="1">
            <a:spLocks noChangeArrowheads="1"/>
          </p:cNvSpPr>
          <p:nvPr/>
        </p:nvSpPr>
        <p:spPr bwMode="auto">
          <a:xfrm>
            <a:off x="4622292"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2391" name="Line 7"/>
          <p:cNvSpPr>
            <a:spLocks noChangeShapeType="1"/>
          </p:cNvSpPr>
          <p:nvPr/>
        </p:nvSpPr>
        <p:spPr bwMode="auto">
          <a:xfrm>
            <a:off x="2726817"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2393" name="Line 9"/>
          <p:cNvSpPr>
            <a:spLocks noChangeShapeType="1"/>
          </p:cNvSpPr>
          <p:nvPr/>
        </p:nvSpPr>
        <p:spPr bwMode="auto">
          <a:xfrm>
            <a:off x="14695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703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399" name="Line 15"/>
          <p:cNvSpPr>
            <a:spLocks noChangeShapeType="1"/>
          </p:cNvSpPr>
          <p:nvPr/>
        </p:nvSpPr>
        <p:spPr bwMode="auto">
          <a:xfrm>
            <a:off x="18886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0" name="Line 16"/>
          <p:cNvSpPr>
            <a:spLocks noChangeShapeType="1"/>
          </p:cNvSpPr>
          <p:nvPr/>
        </p:nvSpPr>
        <p:spPr bwMode="auto">
          <a:xfrm>
            <a:off x="23077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1" name="Text Box 17"/>
          <p:cNvSpPr txBox="1">
            <a:spLocks noChangeArrowheads="1"/>
          </p:cNvSpPr>
          <p:nvPr/>
        </p:nvSpPr>
        <p:spPr bwMode="auto">
          <a:xfrm>
            <a:off x="6994017"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2402" name="Rectangle 18"/>
          <p:cNvSpPr>
            <a:spLocks noChangeArrowheads="1"/>
          </p:cNvSpPr>
          <p:nvPr/>
        </p:nvSpPr>
        <p:spPr bwMode="auto">
          <a:xfrm>
            <a:off x="7697281"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2403" name="Text Box 19"/>
          <p:cNvSpPr txBox="1">
            <a:spLocks noChangeArrowheads="1"/>
          </p:cNvSpPr>
          <p:nvPr/>
        </p:nvSpPr>
        <p:spPr bwMode="auto">
          <a:xfrm>
            <a:off x="7832217"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2404" name="Line 20"/>
          <p:cNvSpPr>
            <a:spLocks noChangeShapeType="1"/>
          </p:cNvSpPr>
          <p:nvPr/>
        </p:nvSpPr>
        <p:spPr bwMode="auto">
          <a:xfrm>
            <a:off x="7679817"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2405" name="AutoShape 21"/>
          <p:cNvSpPr>
            <a:spLocks noChangeArrowheads="1"/>
          </p:cNvSpPr>
          <p:nvPr/>
        </p:nvSpPr>
        <p:spPr bwMode="auto">
          <a:xfrm rot="-5400000">
            <a:off x="2758568" y="342734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406" name="AutoShape 22"/>
          <p:cNvSpPr>
            <a:spLocks/>
          </p:cNvSpPr>
          <p:nvPr/>
        </p:nvSpPr>
        <p:spPr bwMode="auto">
          <a:xfrm>
            <a:off x="7765542" y="512756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703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412" name="Rectangle 28"/>
          <p:cNvSpPr>
            <a:spLocks noChangeArrowheads="1"/>
          </p:cNvSpPr>
          <p:nvPr/>
        </p:nvSpPr>
        <p:spPr bwMode="auto">
          <a:xfrm>
            <a:off x="6711443"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2413" name="Rectangle 29"/>
          <p:cNvSpPr>
            <a:spLocks noChangeArrowheads="1"/>
          </p:cNvSpPr>
          <p:nvPr/>
        </p:nvSpPr>
        <p:spPr bwMode="auto">
          <a:xfrm>
            <a:off x="793242"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2417" name="AutoShape 33"/>
          <p:cNvSpPr>
            <a:spLocks noChangeArrowheads="1"/>
          </p:cNvSpPr>
          <p:nvPr/>
        </p:nvSpPr>
        <p:spPr bwMode="auto">
          <a:xfrm>
            <a:off x="4655631"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2418" name="Rectangle 34"/>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
        <p:nvSpPr>
          <p:cNvPr id="912419" name="Line 20"/>
          <p:cNvSpPr>
            <a:spLocks/>
          </p:cNvSpPr>
          <p:nvPr/>
        </p:nvSpPr>
        <p:spPr bwMode="auto">
          <a:xfrm>
            <a:off x="548767"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2420" name="Text Box 36"/>
          <p:cNvSpPr txBox="1">
            <a:spLocks noChangeArrowheads="1"/>
          </p:cNvSpPr>
          <p:nvPr/>
        </p:nvSpPr>
        <p:spPr bwMode="auto">
          <a:xfrm>
            <a:off x="1037717" y="400996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581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2034667"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5131245" y="1303909"/>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730652"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0" name="AutoShape 4"/>
          <p:cNvSpPr>
            <a:spLocks noChangeArrowheads="1"/>
          </p:cNvSpPr>
          <p:nvPr/>
        </p:nvSpPr>
        <p:spPr bwMode="auto">
          <a:xfrm rot="-5400000">
            <a:off x="7298183"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1" name="AutoShape 5"/>
          <p:cNvSpPr>
            <a:spLocks noChangeArrowheads="1"/>
          </p:cNvSpPr>
          <p:nvPr/>
        </p:nvSpPr>
        <p:spPr bwMode="auto">
          <a:xfrm rot="5400000" flipH="1">
            <a:off x="5443189"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3" name="Line 20"/>
          <p:cNvSpPr>
            <a:spLocks/>
          </p:cNvSpPr>
          <p:nvPr/>
        </p:nvSpPr>
        <p:spPr bwMode="auto">
          <a:xfrm>
            <a:off x="551307" y="107848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0344" name="Text Box 8"/>
          <p:cNvSpPr txBox="1">
            <a:spLocks noChangeArrowheads="1"/>
          </p:cNvSpPr>
          <p:nvPr/>
        </p:nvSpPr>
        <p:spPr bwMode="auto">
          <a:xfrm>
            <a:off x="4624832" y="401853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0346" name="Line 10"/>
          <p:cNvSpPr>
            <a:spLocks noChangeShapeType="1"/>
          </p:cNvSpPr>
          <p:nvPr/>
        </p:nvSpPr>
        <p:spPr bwMode="auto">
          <a:xfrm>
            <a:off x="2729357" y="447573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0347" name="Line 11"/>
          <p:cNvSpPr>
            <a:spLocks noChangeShapeType="1"/>
          </p:cNvSpPr>
          <p:nvPr/>
        </p:nvSpPr>
        <p:spPr bwMode="auto">
          <a:xfrm>
            <a:off x="10529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48" name="Line 12"/>
          <p:cNvSpPr>
            <a:spLocks noChangeShapeType="1"/>
          </p:cNvSpPr>
          <p:nvPr/>
        </p:nvSpPr>
        <p:spPr bwMode="auto">
          <a:xfrm>
            <a:off x="14720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3"/>
          <p:cNvGrpSpPr>
            <a:grpSpLocks/>
          </p:cNvGrpSpPr>
          <p:nvPr/>
        </p:nvGrpSpPr>
        <p:grpSpPr bwMode="auto">
          <a:xfrm>
            <a:off x="5342382" y="4745609"/>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54" name="Line 18"/>
          <p:cNvSpPr>
            <a:spLocks noChangeShapeType="1"/>
          </p:cNvSpPr>
          <p:nvPr/>
        </p:nvSpPr>
        <p:spPr bwMode="auto">
          <a:xfrm>
            <a:off x="18911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5" name="Line 19"/>
          <p:cNvSpPr>
            <a:spLocks noChangeShapeType="1"/>
          </p:cNvSpPr>
          <p:nvPr/>
        </p:nvSpPr>
        <p:spPr bwMode="auto">
          <a:xfrm>
            <a:off x="23102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6" name="Text Box 20"/>
          <p:cNvSpPr txBox="1">
            <a:spLocks noChangeArrowheads="1"/>
          </p:cNvSpPr>
          <p:nvPr/>
        </p:nvSpPr>
        <p:spPr bwMode="auto">
          <a:xfrm>
            <a:off x="6996557" y="389471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0357" name="Rectangle 21"/>
          <p:cNvSpPr>
            <a:spLocks noChangeArrowheads="1"/>
          </p:cNvSpPr>
          <p:nvPr/>
        </p:nvSpPr>
        <p:spPr bwMode="auto">
          <a:xfrm>
            <a:off x="7699821" y="450272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0358" name="AutoShape 22"/>
          <p:cNvSpPr>
            <a:spLocks/>
          </p:cNvSpPr>
          <p:nvPr/>
        </p:nvSpPr>
        <p:spPr bwMode="auto">
          <a:xfrm>
            <a:off x="7768082" y="498055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0359" name="Text Box 23"/>
          <p:cNvSpPr txBox="1">
            <a:spLocks noChangeArrowheads="1"/>
          </p:cNvSpPr>
          <p:nvPr/>
        </p:nvSpPr>
        <p:spPr bwMode="auto">
          <a:xfrm>
            <a:off x="7834757" y="519010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0360" name="Line 24"/>
          <p:cNvSpPr>
            <a:spLocks noChangeShapeType="1"/>
          </p:cNvSpPr>
          <p:nvPr/>
        </p:nvSpPr>
        <p:spPr bwMode="auto">
          <a:xfrm>
            <a:off x="7682357" y="459003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0361" name="AutoShape 25"/>
          <p:cNvSpPr>
            <a:spLocks noChangeArrowheads="1"/>
          </p:cNvSpPr>
          <p:nvPr/>
        </p:nvSpPr>
        <p:spPr bwMode="auto">
          <a:xfrm rot="-5400000">
            <a:off x="2545207" y="322160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62" name="Rectangle 26"/>
          <p:cNvSpPr>
            <a:spLocks noChangeArrowheads="1"/>
          </p:cNvSpPr>
          <p:nvPr/>
        </p:nvSpPr>
        <p:spPr bwMode="auto">
          <a:xfrm>
            <a:off x="6713983" y="1416623"/>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0363" name="Rectangle 27"/>
          <p:cNvSpPr>
            <a:spLocks noChangeArrowheads="1"/>
          </p:cNvSpPr>
          <p:nvPr/>
        </p:nvSpPr>
        <p:spPr bwMode="auto">
          <a:xfrm>
            <a:off x="795782" y="1419798"/>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0367" name="AutoShape 31"/>
          <p:cNvSpPr>
            <a:spLocks noChangeArrowheads="1"/>
          </p:cNvSpPr>
          <p:nvPr/>
        </p:nvSpPr>
        <p:spPr bwMode="auto">
          <a:xfrm>
            <a:off x="4658171" y="1784923"/>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0368" name="AutoShape 32"/>
          <p:cNvSpPr>
            <a:spLocks noChangeArrowheads="1"/>
          </p:cNvSpPr>
          <p:nvPr/>
        </p:nvSpPr>
        <p:spPr bwMode="auto">
          <a:xfrm rot="5400000" flipH="1">
            <a:off x="6010720"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33"/>
          <p:cNvGrpSpPr>
            <a:grpSpLocks/>
          </p:cNvGrpSpPr>
          <p:nvPr/>
        </p:nvGrpSpPr>
        <p:grpSpPr bwMode="auto">
          <a:xfrm>
            <a:off x="5342382" y="4745609"/>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74" name="Text Box 38"/>
          <p:cNvSpPr txBox="1">
            <a:spLocks noChangeArrowheads="1"/>
          </p:cNvSpPr>
          <p:nvPr/>
        </p:nvSpPr>
        <p:spPr bwMode="auto">
          <a:xfrm>
            <a:off x="611632" y="401853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9"/>
          <p:cNvGrpSpPr>
            <a:grpSpLocks/>
          </p:cNvGrpSpPr>
          <p:nvPr/>
        </p:nvGrpSpPr>
        <p:grpSpPr bwMode="auto">
          <a:xfrm>
            <a:off x="2854770" y="1294384"/>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2037207" y="637597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41" name="Rectangle 34">
            <a:extLst>
              <a:ext uri="{FF2B5EF4-FFF2-40B4-BE49-F238E27FC236}">
                <a16:creationId xmlns:a16="http://schemas.microsoft.com/office/drawing/2014/main" id="{1ED49202-2536-4587-8F60-5A0D3C98D21F}"/>
              </a:ext>
            </a:extLst>
          </p:cNvPr>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544364" y="123605"/>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547539" y="106340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09633" name="Text Box 33"/>
          <p:cNvSpPr txBox="1">
            <a:spLocks noChangeArrowheads="1"/>
          </p:cNvSpPr>
          <p:nvPr/>
        </p:nvSpPr>
        <p:spPr bwMode="auto">
          <a:xfrm>
            <a:off x="5692627" y="3717705"/>
            <a:ext cx="3376612" cy="16764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rPr>
              <a:t>Depth from defocus:</a:t>
            </a:r>
          </a:p>
          <a:p>
            <a:pPr>
              <a:spcBef>
                <a:spcPct val="50000"/>
              </a:spcBef>
            </a:pPr>
            <a:r>
              <a:rPr lang="en-US" sz="2000" b="1">
                <a:solidFill>
                  <a:srgbClr val="FFFFFF"/>
                </a:solidFill>
              </a:rPr>
              <a:t>Infer depth by analyzing local scale of defocus blur</a:t>
            </a:r>
          </a:p>
          <a:p>
            <a:pPr>
              <a:spcBef>
                <a:spcPct val="50000"/>
              </a:spcBef>
            </a:pPr>
            <a:endParaRPr lang="en-US" sz="2000" b="1">
              <a:solidFill>
                <a:srgbClr val="FFFFFF"/>
              </a:solidFill>
            </a:endParaRPr>
          </a:p>
        </p:txBody>
      </p:sp>
      <p:sp>
        <p:nvSpPr>
          <p:cNvPr id="409634" name="AutoShape 34"/>
          <p:cNvSpPr>
            <a:spLocks noChangeArrowheads="1"/>
          </p:cNvSpPr>
          <p:nvPr/>
        </p:nvSpPr>
        <p:spPr bwMode="auto">
          <a:xfrm>
            <a:off x="5379889" y="3631981"/>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558653" y="2488980"/>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2139802" y="1049118"/>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Out of focus</a:t>
              </a:r>
            </a:p>
          </p:txBody>
        </p:sp>
      </p:grpSp>
      <p:grpSp>
        <p:nvGrpSpPr>
          <p:cNvPr id="3" name="Group 56"/>
          <p:cNvGrpSpPr>
            <a:grpSpLocks/>
          </p:cNvGrpSpPr>
          <p:nvPr/>
        </p:nvGrpSpPr>
        <p:grpSpPr bwMode="auto">
          <a:xfrm>
            <a:off x="850753" y="4043143"/>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733528" y="3784381"/>
            <a:ext cx="5292725" cy="1311275"/>
          </a:xfrm>
          <a:prstGeom prst="rect">
            <a:avLst/>
          </a:prstGeom>
          <a:noFill/>
          <a:ln w="9525">
            <a:noFill/>
            <a:miter lim="800000"/>
            <a:headEnd/>
            <a:tailEnd/>
          </a:ln>
          <a:effectLst/>
        </p:spPr>
        <p:txBody>
          <a:bodyPr>
            <a:spAutoFit/>
          </a:bodyPr>
          <a:lstStyle/>
          <a:p>
            <a:pPr>
              <a:spcBef>
                <a:spcPct val="50000"/>
              </a:spcBef>
            </a:pPr>
            <a:r>
              <a:rPr lang="en-US" sz="8000" b="1">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43381" y="3175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546556"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0868" name="Text Box 20"/>
          <p:cNvSpPr txBox="1">
            <a:spLocks noChangeArrowheads="1"/>
          </p:cNvSpPr>
          <p:nvPr/>
        </p:nvSpPr>
        <p:spPr bwMode="auto">
          <a:xfrm>
            <a:off x="771981" y="1366839"/>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a:solidFill>
                  <a:srgbClr val="FFFFFF"/>
                </a:solidFill>
              </a:rPr>
              <a:t> Hard to discriminate a smooth scene from defocus blur </a:t>
            </a:r>
          </a:p>
          <a:p>
            <a:pPr>
              <a:spcBef>
                <a:spcPct val="50000"/>
              </a:spcBef>
              <a:buFontTx/>
              <a:buChar char="•"/>
            </a:pPr>
            <a:endParaRPr lang="en-US" sz="2000" b="1">
              <a:solidFill>
                <a:srgbClr val="FFFFFF"/>
              </a:solidFill>
            </a:endParaRPr>
          </a:p>
          <a:p>
            <a:pPr>
              <a:spcBef>
                <a:spcPct val="50000"/>
              </a:spcBef>
              <a:buFontTx/>
              <a:buChar char="•"/>
            </a:pPr>
            <a:endParaRPr lang="en-US" sz="2000" b="1">
              <a:solidFill>
                <a:srgbClr val="FFFFFF"/>
              </a:solidFill>
            </a:endParaRPr>
          </a:p>
          <a:p>
            <a:pPr>
              <a:spcBef>
                <a:spcPct val="50000"/>
              </a:spcBef>
            </a:pPr>
            <a:endParaRPr lang="en-US" sz="2000" b="1">
              <a:solidFill>
                <a:srgbClr val="FFFFFF"/>
              </a:solidFill>
            </a:endParaRPr>
          </a:p>
          <a:p>
            <a:pPr>
              <a:spcBef>
                <a:spcPct val="50000"/>
              </a:spcBef>
            </a:pPr>
            <a:endParaRPr lang="en-US" sz="2000" b="1">
              <a:solidFill>
                <a:srgbClr val="FFFFFF"/>
              </a:solidFill>
            </a:endParaRPr>
          </a:p>
          <a:p>
            <a:pPr>
              <a:spcBef>
                <a:spcPct val="50000"/>
              </a:spcBef>
              <a:buFontTx/>
              <a:buChar char="•"/>
            </a:pPr>
            <a:r>
              <a:rPr lang="en-US" sz="2000" b="1">
                <a:solidFill>
                  <a:srgbClr val="FFFFFF"/>
                </a:solidFill>
              </a:rPr>
              <a:t> Hard to undo defocus blur </a:t>
            </a:r>
          </a:p>
          <a:p>
            <a:pPr>
              <a:spcBef>
                <a:spcPct val="50000"/>
              </a:spcBef>
            </a:pPr>
            <a:endParaRPr lang="en-US" sz="2000" b="1">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420056" y="422116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501019" y="5884863"/>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787019" y="4222751"/>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286957" y="5884864"/>
            <a:ext cx="3190875"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Ringing with conventional deblurring algorithm</a:t>
            </a:r>
          </a:p>
        </p:txBody>
      </p:sp>
      <p:sp>
        <p:nvSpPr>
          <p:cNvPr id="590874" name="AutoShape 26"/>
          <p:cNvSpPr>
            <a:spLocks noChangeArrowheads="1"/>
          </p:cNvSpPr>
          <p:nvPr/>
        </p:nvSpPr>
        <p:spPr bwMode="auto">
          <a:xfrm>
            <a:off x="6413957" y="469741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955294" y="1952626"/>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5010607" y="2851151"/>
            <a:ext cx="232886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D7E300"/>
                </a:solidFill>
                <a:latin typeface="Times New Roman" pitchFamily="18" charset="0"/>
              </a:rPr>
              <a:t>Out of focus</a:t>
            </a:r>
          </a:p>
        </p:txBody>
      </p:sp>
      <p:sp>
        <p:nvSpPr>
          <p:cNvPr id="590881" name="Text Box 33"/>
          <p:cNvSpPr txBox="1">
            <a:spLocks noChangeArrowheads="1"/>
          </p:cNvSpPr>
          <p:nvPr/>
        </p:nvSpPr>
        <p:spPr bwMode="auto">
          <a:xfrm>
            <a:off x="5023307" y="1855789"/>
            <a:ext cx="2328863" cy="1311275"/>
          </a:xfrm>
          <a:prstGeom prst="rect">
            <a:avLst/>
          </a:prstGeom>
          <a:noFill/>
          <a:ln w="9525">
            <a:noFill/>
            <a:miter lim="800000"/>
            <a:headEnd/>
            <a:tailEnd/>
          </a:ln>
          <a:effectLst/>
        </p:spPr>
        <p:txBody>
          <a:bodyPr>
            <a:spAutoFit/>
          </a:bodyPr>
          <a:lstStyle/>
          <a:p>
            <a:pPr algn="ctr">
              <a:spcBef>
                <a:spcPct val="50000"/>
              </a:spcBef>
            </a:pPr>
            <a:r>
              <a:rPr lang="en-US" sz="8000" b="1">
                <a:solidFill>
                  <a:srgbClr val="D7E300"/>
                </a:solidFill>
                <a:latin typeface="Times New Roman" pitchFamily="18"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39978" y="38328"/>
            <a:ext cx="8458200" cy="1098550"/>
          </a:xfrm>
          <a:noFill/>
          <a:ln/>
        </p:spPr>
        <p:txBody>
          <a:bodyPr/>
          <a:lstStyle/>
          <a:p>
            <a:r>
              <a:rPr lang="en-US" sz="4000" b="1" dirty="0">
                <a:solidFill>
                  <a:srgbClr val="FFCC00"/>
                </a:solidFill>
              </a:rPr>
              <a:t>Key ideas</a:t>
            </a:r>
          </a:p>
        </p:txBody>
      </p:sp>
      <p:sp>
        <p:nvSpPr>
          <p:cNvPr id="592899" name="Line 20"/>
          <p:cNvSpPr>
            <a:spLocks/>
          </p:cNvSpPr>
          <p:nvPr/>
        </p:nvSpPr>
        <p:spPr bwMode="auto">
          <a:xfrm>
            <a:off x="543153" y="107337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2900" name="Text Box 4"/>
          <p:cNvSpPr txBox="1">
            <a:spLocks noChangeArrowheads="1"/>
          </p:cNvSpPr>
          <p:nvPr/>
        </p:nvSpPr>
        <p:spPr bwMode="auto">
          <a:xfrm>
            <a:off x="539978" y="1219200"/>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a:solidFill>
                  <a:srgbClr val="FFFFFF"/>
                </a:solidFill>
              </a:rPr>
              <a:t> Exploit prior on natural images</a:t>
            </a:r>
          </a:p>
          <a:p>
            <a:pPr>
              <a:spcBef>
                <a:spcPct val="50000"/>
              </a:spcBef>
            </a:pPr>
            <a:r>
              <a:rPr lang="en-US" b="1">
                <a:solidFill>
                  <a:srgbClr val="FFFFFF"/>
                </a:solidFill>
              </a:rPr>
              <a:t>       - Improve deconvolution</a:t>
            </a:r>
          </a:p>
          <a:p>
            <a:pPr>
              <a:spcBef>
                <a:spcPct val="50000"/>
              </a:spcBef>
            </a:pPr>
            <a:r>
              <a:rPr lang="en-US" b="1">
                <a:solidFill>
                  <a:srgbClr val="FFFFFF"/>
                </a:solidFill>
              </a:rPr>
              <a:t>       - Improve depth discrimination </a:t>
            </a:r>
          </a:p>
          <a:p>
            <a:pPr>
              <a:spcBef>
                <a:spcPct val="50000"/>
              </a:spcBef>
              <a:buFontTx/>
              <a:buChar char="•"/>
            </a:pPr>
            <a:endParaRPr lang="en-US" sz="20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r>
              <a:rPr lang="en-US" sz="2000" b="1">
                <a:solidFill>
                  <a:srgbClr val="FFFFFF"/>
                </a:solidFill>
              </a:rPr>
              <a:t> </a:t>
            </a:r>
            <a:r>
              <a:rPr lang="en-US" sz="2400" b="1">
                <a:solidFill>
                  <a:srgbClr val="FFFFFF"/>
                </a:solidFill>
              </a:rPr>
              <a:t>Coded aperture (mask inside lens)</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8792" y="1662114"/>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8729" y="1662114"/>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64378"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Natural </a:t>
            </a:r>
          </a:p>
        </p:txBody>
      </p:sp>
      <p:sp>
        <p:nvSpPr>
          <p:cNvPr id="592915" name="Text Box 19"/>
          <p:cNvSpPr txBox="1">
            <a:spLocks noChangeArrowheads="1"/>
          </p:cNvSpPr>
          <p:nvPr/>
        </p:nvSpPr>
        <p:spPr bwMode="auto">
          <a:xfrm>
            <a:off x="7304316"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Unnatural </a:t>
            </a:r>
          </a:p>
        </p:txBody>
      </p:sp>
      <p:grpSp>
        <p:nvGrpSpPr>
          <p:cNvPr id="2" name="Group 20"/>
          <p:cNvGrpSpPr>
            <a:grpSpLocks/>
          </p:cNvGrpSpPr>
          <p:nvPr/>
        </p:nvGrpSpPr>
        <p:grpSpPr bwMode="auto">
          <a:xfrm>
            <a:off x="7190016" y="1612900"/>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grpSp>
      <p:grpSp>
        <p:nvGrpSpPr>
          <p:cNvPr id="3" name="Group 23"/>
          <p:cNvGrpSpPr>
            <a:grpSpLocks/>
          </p:cNvGrpSpPr>
          <p:nvPr/>
        </p:nvGrpSpPr>
        <p:grpSpPr bwMode="auto">
          <a:xfrm>
            <a:off x="5023078" y="4868863"/>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8116" y="4838700"/>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13779" y="5372100"/>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2262189"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CC00"/>
                </a:solidFill>
              </a:rPr>
              <a:t>Defocus as local convolution</a:t>
            </a:r>
            <a:endParaRPr lang="en-US" b="1">
              <a:solidFill>
                <a:srgbClr val="FFCC00"/>
              </a:solidFill>
            </a:endParaRPr>
          </a:p>
        </p:txBody>
      </p:sp>
      <p:sp>
        <p:nvSpPr>
          <p:cNvPr id="393231" name="Line 20"/>
          <p:cNvSpPr>
            <a:spLocks/>
          </p:cNvSpPr>
          <p:nvPr/>
        </p:nvSpPr>
        <p:spPr bwMode="auto">
          <a:xfrm>
            <a:off x="1831975" y="83978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2244726"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2273301" y="1855788"/>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393248" name="Text Box 32"/>
          <p:cNvSpPr txBox="1">
            <a:spLocks noChangeArrowheads="1"/>
          </p:cNvSpPr>
          <p:nvPr/>
        </p:nvSpPr>
        <p:spPr bwMode="auto">
          <a:xfrm>
            <a:off x="5821363" y="993775"/>
            <a:ext cx="3313112"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8010525" y="1589089"/>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8870950" y="1589089"/>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5427664" y="1589089"/>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6289675" y="1589089"/>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7150100" y="1589089"/>
            <a:ext cx="947738" cy="947737"/>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5228525" y="5370525"/>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734" name="Equation" r:id="rId4" imgW="672840" imgH="228600" progId="Equation.3">
                    <p:embed/>
                  </p:oleObj>
                </mc:Choice>
                <mc:Fallback>
                  <p:oleObj name="Equation" r:id="rId4"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38" name="Group 10"/>
          <p:cNvGrpSpPr>
            <a:grpSpLocks/>
          </p:cNvGrpSpPr>
          <p:nvPr/>
        </p:nvGrpSpPr>
        <p:grpSpPr bwMode="auto">
          <a:xfrm>
            <a:off x="5217285" y="4332744"/>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735" name="Equation" r:id="rId6" imgW="672840" imgH="228600" progId="Equation.3">
                    <p:embed/>
                  </p:oleObj>
                </mc:Choice>
                <mc:Fallback>
                  <p:oleObj name="Equation" r:id="rId6" imgW="67284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4" name="Group 10"/>
          <p:cNvGrpSpPr>
            <a:grpSpLocks/>
          </p:cNvGrpSpPr>
          <p:nvPr/>
        </p:nvGrpSpPr>
        <p:grpSpPr bwMode="auto">
          <a:xfrm>
            <a:off x="5181599" y="3375481"/>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spid="_x0000_s875736" name="Equation" r:id="rId7" imgW="672840" imgH="228600" progId="Equation.3">
                    <p:embed/>
                  </p:oleObj>
                </mc:Choice>
                <mc:Fallback>
                  <p:oleObj name="Equation" r:id="rId7" imgW="672840" imgH="228600" progId="Equation.3">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sp>
        <p:nvSpPr>
          <p:cNvPr id="594958" name="Text Box 14"/>
          <p:cNvSpPr txBox="1">
            <a:spLocks noChangeArrowheads="1"/>
          </p:cNvSpPr>
          <p:nvPr/>
        </p:nvSpPr>
        <p:spPr bwMode="auto">
          <a:xfrm>
            <a:off x="13796" y="231439"/>
            <a:ext cx="7667625" cy="641350"/>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FFCC00"/>
                </a:solidFill>
              </a:rPr>
              <a:t>Defocus as local convolution</a:t>
            </a:r>
            <a:endParaRPr lang="en-US" b="1" dirty="0">
              <a:solidFill>
                <a:srgbClr val="FFCC00"/>
              </a:solidFill>
            </a:endParaRPr>
          </a:p>
        </p:txBody>
      </p:sp>
      <p:sp>
        <p:nvSpPr>
          <p:cNvPr id="594959" name="Line 20"/>
          <p:cNvSpPr>
            <a:spLocks/>
          </p:cNvSpPr>
          <p:nvPr/>
        </p:nvSpPr>
        <p:spPr bwMode="auto">
          <a:xfrm>
            <a:off x="560386" y="106249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94961" name="Picture 17" descr="beer_cock_inp_scalled_win4_w3"/>
          <p:cNvPicPr>
            <a:picLocks noChangeAspect="1" noChangeArrowheads="1"/>
          </p:cNvPicPr>
          <p:nvPr/>
        </p:nvPicPr>
        <p:blipFill>
          <a:blip r:embed="rId8" cstate="print"/>
          <a:srcRect/>
          <a:stretch>
            <a:fillRect/>
          </a:stretch>
        </p:blipFill>
        <p:spPr bwMode="auto">
          <a:xfrm>
            <a:off x="4948237" y="5323345"/>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9" cstate="print"/>
          <a:srcRect/>
          <a:stretch>
            <a:fillRect/>
          </a:stretch>
        </p:blipFill>
        <p:spPr bwMode="auto">
          <a:xfrm>
            <a:off x="4948237" y="3342145"/>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10" cstate="print"/>
          <a:srcRect/>
          <a:stretch>
            <a:fillRect/>
          </a:stretch>
        </p:blipFill>
        <p:spPr bwMode="auto">
          <a:xfrm>
            <a:off x="4948237" y="4332745"/>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1" cstate="print"/>
          <a:srcRect/>
          <a:stretch>
            <a:fillRect/>
          </a:stretch>
        </p:blipFill>
        <p:spPr bwMode="auto">
          <a:xfrm>
            <a:off x="7948612" y="3342145"/>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2" cstate="print"/>
          <a:srcRect/>
          <a:stretch>
            <a:fillRect/>
          </a:stretch>
        </p:blipFill>
        <p:spPr bwMode="auto">
          <a:xfrm>
            <a:off x="7951660" y="4332745"/>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8" cstate="print"/>
          <a:srcRect/>
          <a:stretch>
            <a:fillRect/>
          </a:stretch>
        </p:blipFill>
        <p:spPr bwMode="auto">
          <a:xfrm>
            <a:off x="7969948" y="5323345"/>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495270462"/>
              </p:ext>
            </p:extLst>
          </p:nvPr>
        </p:nvGraphicFramePr>
        <p:xfrm>
          <a:off x="4748212" y="1184732"/>
          <a:ext cx="4076699" cy="1019175"/>
        </p:xfrm>
        <a:graphic>
          <a:graphicData uri="http://schemas.openxmlformats.org/presentationml/2006/ole">
            <mc:AlternateContent xmlns:mc="http://schemas.openxmlformats.org/markup-compatibility/2006">
              <mc:Choice xmlns:v="urn:schemas-microsoft-com:vml" Requires="v">
                <p:oleObj spid="_x0000_s875737" name="Equation" r:id="rId13" imgW="672840" imgH="228600" progId="Equation.3">
                  <p:embed/>
                </p:oleObj>
              </mc:Choice>
              <mc:Fallback>
                <p:oleObj name="Equation" r:id="rId13" imgW="672840" imgH="228600" progId="Equation.3">
                  <p:embed/>
                  <p:pic>
                    <p:nvPicPr>
                      <p:cNvPr id="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8212" y="1184732"/>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3125786" y="36072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1:</a:t>
            </a:r>
          </a:p>
        </p:txBody>
      </p:sp>
      <p:sp>
        <p:nvSpPr>
          <p:cNvPr id="594984" name="Text Box 40"/>
          <p:cNvSpPr txBox="1">
            <a:spLocks noChangeArrowheads="1"/>
          </p:cNvSpPr>
          <p:nvPr/>
        </p:nvSpPr>
        <p:spPr bwMode="auto">
          <a:xfrm>
            <a:off x="3125786" y="45978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2:</a:t>
            </a:r>
          </a:p>
        </p:txBody>
      </p:sp>
      <p:sp>
        <p:nvSpPr>
          <p:cNvPr id="594985" name="Text Box 41"/>
          <p:cNvSpPr txBox="1">
            <a:spLocks noChangeArrowheads="1"/>
          </p:cNvSpPr>
          <p:nvPr/>
        </p:nvSpPr>
        <p:spPr bwMode="auto">
          <a:xfrm>
            <a:off x="3125786" y="55884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3:</a:t>
            </a:r>
          </a:p>
        </p:txBody>
      </p:sp>
      <p:pic>
        <p:nvPicPr>
          <p:cNvPr id="594986" name="Picture 42" descr="beer_cock_inp_scalled_win4"/>
          <p:cNvPicPr>
            <a:picLocks noChangeAspect="1" noChangeArrowheads="1"/>
          </p:cNvPicPr>
          <p:nvPr/>
        </p:nvPicPr>
        <p:blipFill>
          <a:blip r:embed="rId15" cstate="print"/>
          <a:srcRect t="7381" b="5428"/>
          <a:stretch>
            <a:fillRect/>
          </a:stretch>
        </p:blipFill>
        <p:spPr bwMode="auto">
          <a:xfrm>
            <a:off x="973137" y="1229181"/>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1001712" y="2078494"/>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594988" name="Text Box 44"/>
          <p:cNvSpPr txBox="1">
            <a:spLocks noChangeArrowheads="1"/>
          </p:cNvSpPr>
          <p:nvPr/>
        </p:nvSpPr>
        <p:spPr bwMode="auto">
          <a:xfrm>
            <a:off x="4122737" y="2003881"/>
            <a:ext cx="190182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Local </a:t>
            </a:r>
            <a:br>
              <a:rPr lang="en-US" b="1">
                <a:solidFill>
                  <a:srgbClr val="FFFF99"/>
                </a:solidFill>
              </a:rPr>
            </a:br>
            <a:r>
              <a:rPr lang="en-US" b="1">
                <a:solidFill>
                  <a:srgbClr val="FFFF99"/>
                </a:solidFill>
              </a:rPr>
              <a:t>sub-window</a:t>
            </a:r>
          </a:p>
        </p:txBody>
      </p:sp>
      <p:sp>
        <p:nvSpPr>
          <p:cNvPr id="594989" name="Text Box 45"/>
          <p:cNvSpPr txBox="1">
            <a:spLocks noChangeArrowheads="1"/>
          </p:cNvSpPr>
          <p:nvPr/>
        </p:nvSpPr>
        <p:spPr bwMode="auto">
          <a:xfrm>
            <a:off x="6049962" y="2003881"/>
            <a:ext cx="1603375" cy="915988"/>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depth</a:t>
            </a:r>
          </a:p>
        </p:txBody>
      </p:sp>
      <p:sp>
        <p:nvSpPr>
          <p:cNvPr id="594990" name="Text Box 46"/>
          <p:cNvSpPr txBox="1">
            <a:spLocks noChangeArrowheads="1"/>
          </p:cNvSpPr>
          <p:nvPr/>
        </p:nvSpPr>
        <p:spPr bwMode="auto">
          <a:xfrm>
            <a:off x="7896225" y="2003881"/>
            <a:ext cx="160337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Sharp </a:t>
            </a:r>
            <a:br>
              <a:rPr lang="en-US" b="1">
                <a:solidFill>
                  <a:srgbClr val="FFFF99"/>
                </a:solidFill>
              </a:rPr>
            </a:br>
            <a:r>
              <a:rPr lang="en-US" b="1">
                <a:solidFill>
                  <a:srgbClr val="FFFF99"/>
                </a:solidFill>
              </a:rPr>
              <a:t>sub-window</a:t>
            </a:r>
          </a:p>
        </p:txBody>
      </p:sp>
      <p:graphicFrame>
        <p:nvGraphicFramePr>
          <p:cNvPr id="594991" name="Object 47"/>
          <p:cNvGraphicFramePr>
            <a:graphicFrameLocks noChangeAspect="1"/>
          </p:cNvGraphicFramePr>
          <p:nvPr>
            <p:extLst>
              <p:ext uri="{D42A27DB-BD31-4B8C-83A1-F6EECF244321}">
                <p14:modId xmlns:p14="http://schemas.microsoft.com/office/powerpoint/2010/main" val="4118014673"/>
              </p:ext>
            </p:extLst>
          </p:nvPr>
        </p:nvGraphicFramePr>
        <p:xfrm>
          <a:off x="7262812" y="2546806"/>
          <a:ext cx="417513" cy="374650"/>
        </p:xfrm>
        <a:graphic>
          <a:graphicData uri="http://schemas.openxmlformats.org/presentationml/2006/ole">
            <mc:AlternateContent xmlns:mc="http://schemas.openxmlformats.org/markup-compatibility/2006">
              <mc:Choice xmlns:v="urn:schemas-microsoft-com:vml" Requires="v">
                <p:oleObj spid="_x0000_s875738" name="Equation" r:id="rId16" imgW="126720" imgH="177480" progId="Equation.3">
                  <p:embed/>
                </p:oleObj>
              </mc:Choice>
              <mc:Fallback>
                <p:oleObj name="Equation" r:id="rId16" imgW="126720" imgH="177480" progId="Equation.3">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62812" y="2546806"/>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8" cstate="print"/>
          <a:srcRect l="10213" t="10213" r="10213" b="10213"/>
          <a:stretch>
            <a:fillRect/>
          </a:stretch>
        </p:blipFill>
        <p:spPr bwMode="auto">
          <a:xfrm>
            <a:off x="6456171" y="5380494"/>
            <a:ext cx="754062" cy="754062"/>
          </a:xfrm>
          <a:prstGeom prst="rect">
            <a:avLst/>
          </a:prstGeom>
          <a:noFill/>
        </p:spPr>
      </p:pic>
      <p:pic>
        <p:nvPicPr>
          <p:cNvPr id="594993" name="Picture 49" descr="conv_03"/>
          <p:cNvPicPr>
            <a:picLocks noChangeAspect="1" noChangeArrowheads="1"/>
          </p:cNvPicPr>
          <p:nvPr/>
        </p:nvPicPr>
        <p:blipFill>
          <a:blip r:embed="rId19" cstate="print"/>
          <a:srcRect l="10213" t="10213" r="10213" b="10213"/>
          <a:stretch>
            <a:fillRect/>
          </a:stretch>
        </p:blipFill>
        <p:spPr bwMode="auto">
          <a:xfrm>
            <a:off x="6424612" y="3397707"/>
            <a:ext cx="754063" cy="754063"/>
          </a:xfrm>
          <a:prstGeom prst="rect">
            <a:avLst/>
          </a:prstGeom>
          <a:noFill/>
        </p:spPr>
      </p:pic>
      <p:pic>
        <p:nvPicPr>
          <p:cNvPr id="594994" name="Picture 50" descr="conv_06"/>
          <p:cNvPicPr>
            <a:picLocks noChangeAspect="1" noChangeArrowheads="1"/>
          </p:cNvPicPr>
          <p:nvPr/>
        </p:nvPicPr>
        <p:blipFill>
          <a:blip r:embed="rId20" cstate="print"/>
          <a:srcRect l="10213" t="10213" r="10213" b="10213"/>
          <a:stretch>
            <a:fillRect/>
          </a:stretch>
        </p:blipFill>
        <p:spPr bwMode="auto">
          <a:xfrm>
            <a:off x="6427659" y="4388307"/>
            <a:ext cx="754062" cy="754063"/>
          </a:xfrm>
          <a:prstGeom prst="rect">
            <a:avLst/>
          </a:prstGeom>
          <a:noFill/>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533400" y="2286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Overview</a:t>
            </a:r>
          </a:p>
        </p:txBody>
      </p:sp>
      <p:sp>
        <p:nvSpPr>
          <p:cNvPr id="670723"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4"/>
          <p:cNvGrpSpPr>
            <a:grpSpLocks/>
          </p:cNvGrpSpPr>
          <p:nvPr/>
        </p:nvGrpSpPr>
        <p:grpSpPr bwMode="auto">
          <a:xfrm rot="16200000">
            <a:off x="5020698" y="1905795"/>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670729" name="Object 9"/>
          <p:cNvGraphicFramePr>
            <a:graphicFrameLocks noChangeAspect="1"/>
          </p:cNvGraphicFramePr>
          <p:nvPr>
            <p:extLst>
              <p:ext uri="{D42A27DB-BD31-4B8C-83A1-F6EECF244321}">
                <p14:modId xmlns:p14="http://schemas.microsoft.com/office/powerpoint/2010/main" val="809508516"/>
              </p:ext>
            </p:extLst>
          </p:nvPr>
        </p:nvGraphicFramePr>
        <p:xfrm>
          <a:off x="4446816" y="2319338"/>
          <a:ext cx="1827212" cy="855662"/>
        </p:xfrm>
        <a:graphic>
          <a:graphicData uri="http://schemas.openxmlformats.org/presentationml/2006/ole">
            <mc:AlternateContent xmlns:mc="http://schemas.openxmlformats.org/markup-compatibility/2006">
              <mc:Choice xmlns:v="urn:schemas-microsoft-com:vml" Requires="v">
                <p:oleObj spid="_x0000_s876669"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6816" y="2319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6" cstate="print"/>
          <a:srcRect l="10213" t="10213" r="10213" b="10213"/>
          <a:stretch>
            <a:fillRect/>
          </a:stretch>
        </p:blipFill>
        <p:spPr bwMode="auto">
          <a:xfrm>
            <a:off x="4938942" y="2435226"/>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7" cstate="print"/>
          <a:srcRect l="10213" t="10213" r="10213" b="10213"/>
          <a:stretch>
            <a:fillRect/>
          </a:stretch>
        </p:blipFill>
        <p:spPr bwMode="auto">
          <a:xfrm>
            <a:off x="4938942" y="3576639"/>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8" cstate="print"/>
          <a:srcRect l="10213" t="10213" r="10213" b="10213"/>
          <a:stretch>
            <a:fillRect/>
          </a:stretch>
        </p:blipFill>
        <p:spPr bwMode="auto">
          <a:xfrm>
            <a:off x="4938942" y="4697414"/>
            <a:ext cx="623887" cy="625475"/>
          </a:xfrm>
          <a:prstGeom prst="rect">
            <a:avLst/>
          </a:prstGeom>
          <a:noFill/>
          <a:ln w="38100">
            <a:noFill/>
            <a:miter lim="800000"/>
            <a:headEnd/>
            <a:tailEnd/>
          </a:ln>
        </p:spPr>
      </p:pic>
      <p:grpSp>
        <p:nvGrpSpPr>
          <p:cNvPr id="3" name="Group 15"/>
          <p:cNvGrpSpPr>
            <a:grpSpLocks/>
          </p:cNvGrpSpPr>
          <p:nvPr/>
        </p:nvGrpSpPr>
        <p:grpSpPr bwMode="auto">
          <a:xfrm>
            <a:off x="6901092" y="3840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70739" name="Picture 19" descr="convsps_s3"/>
          <p:cNvPicPr>
            <a:picLocks noChangeAspect="1" noChangeArrowheads="1"/>
          </p:cNvPicPr>
          <p:nvPr/>
        </p:nvPicPr>
        <p:blipFill>
          <a:blip r:embed="rId9" cstate="print"/>
          <a:srcRect/>
          <a:stretch>
            <a:fillRect/>
          </a:stretch>
        </p:blipFill>
        <p:spPr bwMode="auto">
          <a:xfrm>
            <a:off x="6180367" y="4562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10" cstate="print"/>
          <a:srcRect/>
          <a:stretch>
            <a:fillRect/>
          </a:stretch>
        </p:blipFill>
        <p:spPr bwMode="auto">
          <a:xfrm>
            <a:off x="6180367" y="2300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1" cstate="print"/>
          <a:srcRect/>
          <a:stretch>
            <a:fillRect/>
          </a:stretch>
        </p:blipFill>
        <p:spPr bwMode="auto">
          <a:xfrm>
            <a:off x="6180367" y="3441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520216" y="3598864"/>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70743" name="Text Box 23"/>
          <p:cNvSpPr txBox="1">
            <a:spLocks noChangeArrowheads="1"/>
          </p:cNvSpPr>
          <p:nvPr/>
        </p:nvSpPr>
        <p:spPr bwMode="auto">
          <a:xfrm>
            <a:off x="7520217" y="4614864"/>
            <a:ext cx="1976437"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70745" name="Text Box 25"/>
          <p:cNvSpPr txBox="1">
            <a:spLocks noChangeArrowheads="1"/>
          </p:cNvSpPr>
          <p:nvPr/>
        </p:nvSpPr>
        <p:spPr bwMode="auto">
          <a:xfrm>
            <a:off x="7520217" y="2457450"/>
            <a:ext cx="1773237"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70746" name="Picture 26" descr="conv_inp_ss"/>
          <p:cNvPicPr>
            <a:picLocks noChangeAspect="1" noChangeArrowheads="1"/>
          </p:cNvPicPr>
          <p:nvPr/>
        </p:nvPicPr>
        <p:blipFill>
          <a:blip r:embed="rId12" cstate="print"/>
          <a:srcRect/>
          <a:stretch>
            <a:fillRect/>
          </a:stretch>
        </p:blipFill>
        <p:spPr bwMode="auto">
          <a:xfrm>
            <a:off x="3121254" y="2300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2" cstate="print"/>
          <a:srcRect/>
          <a:stretch>
            <a:fillRect/>
          </a:stretch>
        </p:blipFill>
        <p:spPr bwMode="auto">
          <a:xfrm>
            <a:off x="3121254" y="3441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2" cstate="print"/>
          <a:srcRect/>
          <a:stretch>
            <a:fillRect/>
          </a:stretch>
        </p:blipFill>
        <p:spPr bwMode="auto">
          <a:xfrm>
            <a:off x="3121254" y="4562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extLst>
              <p:ext uri="{D42A27DB-BD31-4B8C-83A1-F6EECF244321}">
                <p14:modId xmlns:p14="http://schemas.microsoft.com/office/powerpoint/2010/main" val="3858698027"/>
              </p:ext>
            </p:extLst>
          </p:nvPr>
        </p:nvGraphicFramePr>
        <p:xfrm>
          <a:off x="4446816" y="3462338"/>
          <a:ext cx="1827212" cy="855662"/>
        </p:xfrm>
        <a:graphic>
          <a:graphicData uri="http://schemas.openxmlformats.org/presentationml/2006/ole">
            <mc:AlternateContent xmlns:mc="http://schemas.openxmlformats.org/markup-compatibility/2006">
              <mc:Choice xmlns:v="urn:schemas-microsoft-com:vml" Requires="v">
                <p:oleObj spid="_x0000_s876670"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46816" y="3462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extLst>
              <p:ext uri="{D42A27DB-BD31-4B8C-83A1-F6EECF244321}">
                <p14:modId xmlns:p14="http://schemas.microsoft.com/office/powerpoint/2010/main" val="2120508724"/>
              </p:ext>
            </p:extLst>
          </p:nvPr>
        </p:nvGraphicFramePr>
        <p:xfrm>
          <a:off x="4446816" y="4581526"/>
          <a:ext cx="1827212" cy="855663"/>
        </p:xfrm>
        <a:graphic>
          <a:graphicData uri="http://schemas.openxmlformats.org/presentationml/2006/ole">
            <mc:AlternateContent xmlns:mc="http://schemas.openxmlformats.org/markup-compatibility/2006">
              <mc:Choice xmlns:v="urn:schemas-microsoft-com:vml" Requires="v">
                <p:oleObj spid="_x0000_s876671"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46816" y="4581526"/>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16200000">
            <a:off x="5011173" y="5730082"/>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670755" name="Text Box 35"/>
          <p:cNvSpPr txBox="1">
            <a:spLocks noChangeArrowheads="1"/>
          </p:cNvSpPr>
          <p:nvPr/>
        </p:nvSpPr>
        <p:spPr bwMode="auto">
          <a:xfrm>
            <a:off x="766991"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670756" name="Text Box 36"/>
          <p:cNvSpPr txBox="1">
            <a:spLocks noChangeArrowheads="1"/>
          </p:cNvSpPr>
          <p:nvPr/>
        </p:nvSpPr>
        <p:spPr bwMode="auto">
          <a:xfrm>
            <a:off x="1059092" y="616585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
        <p:nvSpPr>
          <p:cNvPr id="670757" name="Oval 37"/>
          <p:cNvSpPr>
            <a:spLocks noChangeArrowheads="1"/>
          </p:cNvSpPr>
          <p:nvPr/>
        </p:nvSpPr>
        <p:spPr bwMode="auto">
          <a:xfrm>
            <a:off x="1967142" y="3282951"/>
            <a:ext cx="7278687" cy="1211263"/>
          </a:xfrm>
          <a:prstGeom prst="ellipse">
            <a:avLst/>
          </a:prstGeom>
          <a:noFill/>
          <a:ln w="76200">
            <a:solidFill>
              <a:srgbClr val="FF6600"/>
            </a:solidFill>
            <a:round/>
            <a:headEnd/>
            <a:tailEnd/>
          </a:ln>
          <a:effectLst/>
        </p:spPr>
        <p:txBody>
          <a:bodyPr wrap="none" anchor="ctr"/>
          <a:lstStyle/>
          <a:p>
            <a:endParaRPr lang="en-US">
              <a:solidFill>
                <a:srgbClr val="004731"/>
              </a:solidFill>
            </a:endParaRPr>
          </a:p>
        </p:txBody>
      </p:sp>
      <p:sp>
        <p:nvSpPr>
          <p:cNvPr id="670733" name="Rectangle 13"/>
          <p:cNvSpPr>
            <a:spLocks noChangeArrowheads="1"/>
          </p:cNvSpPr>
          <p:nvPr/>
        </p:nvSpPr>
        <p:spPr bwMode="auto">
          <a:xfrm>
            <a:off x="7028091" y="4598989"/>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34" name="Rectangle 14"/>
          <p:cNvSpPr>
            <a:spLocks noChangeArrowheads="1"/>
          </p:cNvSpPr>
          <p:nvPr/>
        </p:nvSpPr>
        <p:spPr bwMode="auto">
          <a:xfrm>
            <a:off x="7028091" y="3478214"/>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44" name="Rectangle 24"/>
          <p:cNvSpPr>
            <a:spLocks noChangeArrowheads="1"/>
          </p:cNvSpPr>
          <p:nvPr/>
        </p:nvSpPr>
        <p:spPr bwMode="auto">
          <a:xfrm>
            <a:off x="7028091" y="2336801"/>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609600" y="22860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Challenges</a:t>
            </a:r>
          </a:p>
        </p:txBody>
      </p:sp>
      <p:sp>
        <p:nvSpPr>
          <p:cNvPr id="662534"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62535" name="Text Box 7"/>
          <p:cNvSpPr txBox="1">
            <a:spLocks noChangeArrowheads="1"/>
          </p:cNvSpPr>
          <p:nvPr/>
        </p:nvSpPr>
        <p:spPr bwMode="auto">
          <a:xfrm>
            <a:off x="538391" y="3695701"/>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identify correct scale:</a:t>
            </a:r>
          </a:p>
        </p:txBody>
      </p:sp>
      <p:sp>
        <p:nvSpPr>
          <p:cNvPr id="662553" name="Text Box 25"/>
          <p:cNvSpPr txBox="1">
            <a:spLocks noChangeArrowheads="1"/>
          </p:cNvSpPr>
          <p:nvPr/>
        </p:nvSpPr>
        <p:spPr bwMode="auto">
          <a:xfrm>
            <a:off x="538391" y="1222376"/>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deconvolve even  when kernel is known </a:t>
            </a:r>
          </a:p>
        </p:txBody>
      </p:sp>
      <p:sp>
        <p:nvSpPr>
          <p:cNvPr id="662564" name="Text Box 36"/>
          <p:cNvSpPr txBox="1">
            <a:spLocks noChangeArrowheads="1"/>
          </p:cNvSpPr>
          <p:nvPr/>
        </p:nvSpPr>
        <p:spPr bwMode="auto">
          <a:xfrm>
            <a:off x="4488091" y="2306638"/>
            <a:ext cx="1676400"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Input</a:t>
            </a:r>
          </a:p>
        </p:txBody>
      </p:sp>
      <p:sp>
        <p:nvSpPr>
          <p:cNvPr id="662566" name="Text Box 38"/>
          <p:cNvSpPr txBox="1">
            <a:spLocks noChangeArrowheads="1"/>
          </p:cNvSpPr>
          <p:nvPr/>
        </p:nvSpPr>
        <p:spPr bwMode="auto">
          <a:xfrm>
            <a:off x="6283554" y="2306638"/>
            <a:ext cx="3190875" cy="738664"/>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Ringing with the traditional Richardson-Lucy deconvolution algorithm</a:t>
            </a:r>
          </a:p>
        </p:txBody>
      </p:sp>
      <p:sp>
        <p:nvSpPr>
          <p:cNvPr id="662567" name="AutoShape 39"/>
          <p:cNvSpPr>
            <a:spLocks noChangeArrowheads="1"/>
          </p:cNvSpPr>
          <p:nvPr/>
        </p:nvSpPr>
        <p:spPr bwMode="auto">
          <a:xfrm>
            <a:off x="6439129" y="1490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grpSp>
        <p:nvGrpSpPr>
          <p:cNvPr id="2" name="Group 40"/>
          <p:cNvGrpSpPr>
            <a:grpSpLocks/>
          </p:cNvGrpSpPr>
          <p:nvPr/>
        </p:nvGrpSpPr>
        <p:grpSpPr bwMode="auto">
          <a:xfrm>
            <a:off x="2781528" y="3687764"/>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spid="_x0000_s877693"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6"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7"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8"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62579" name="Picture 51" descr="convsps_s3"/>
            <p:cNvPicPr>
              <a:picLocks noChangeAspect="1" noChangeArrowheads="1"/>
            </p:cNvPicPr>
            <p:nvPr/>
          </p:nvPicPr>
          <p:blipFill>
            <a:blip r:embed="rId9"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10"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1"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62586" name="Picture 58" descr="conv_inp_ss"/>
            <p:cNvPicPr>
              <a:picLocks noChangeAspect="1" noChangeArrowheads="1"/>
            </p:cNvPicPr>
            <p:nvPr/>
          </p:nvPicPr>
          <p:blipFill>
            <a:blip r:embed="rId12"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2"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2"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spid="_x0000_s877694"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spid="_x0000_s877695"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7201128" y="4006851"/>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29"/>
          <p:cNvGrpSpPr>
            <a:grpSpLocks/>
          </p:cNvGrpSpPr>
          <p:nvPr/>
        </p:nvGrpSpPr>
        <p:grpSpPr bwMode="auto">
          <a:xfrm>
            <a:off x="7313842" y="4997451"/>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32"/>
          <p:cNvGrpSpPr>
            <a:grpSpLocks/>
          </p:cNvGrpSpPr>
          <p:nvPr/>
        </p:nvGrpSpPr>
        <p:grpSpPr bwMode="auto">
          <a:xfrm>
            <a:off x="7313842" y="6113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662592" name="Oval 64"/>
          <p:cNvSpPr>
            <a:spLocks noChangeArrowheads="1"/>
          </p:cNvSpPr>
          <p:nvPr/>
        </p:nvSpPr>
        <p:spPr bwMode="auto">
          <a:xfrm>
            <a:off x="6329591" y="4578351"/>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pic>
        <p:nvPicPr>
          <p:cNvPr id="662593" name="Picture 65" descr="coded_lucy_s2"/>
          <p:cNvPicPr>
            <a:picLocks noChangeAspect="1" noChangeArrowheads="1"/>
          </p:cNvPicPr>
          <p:nvPr/>
        </p:nvPicPr>
        <p:blipFill>
          <a:blip r:embed="rId17" cstate="print"/>
          <a:srcRect/>
          <a:stretch>
            <a:fillRect/>
          </a:stretch>
        </p:blipFill>
        <p:spPr bwMode="auto">
          <a:xfrm>
            <a:off x="7194779" y="1366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2" cstate="print"/>
          <a:srcRect/>
          <a:stretch>
            <a:fillRect/>
          </a:stretch>
        </p:blipFill>
        <p:spPr bwMode="auto">
          <a:xfrm>
            <a:off x="4642079" y="1366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538391" y="1222376"/>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a:solidFill>
                  <a:srgbClr val="F17C0E"/>
                </a:solidFill>
              </a:rPr>
              <a:t>Hard to deconvolve even  when kernel is known </a:t>
            </a:r>
          </a:p>
        </p:txBody>
      </p:sp>
      <p:sp>
        <p:nvSpPr>
          <p:cNvPr id="662595" name="AutoShape 67"/>
          <p:cNvSpPr>
            <a:spLocks noChangeArrowheads="1"/>
          </p:cNvSpPr>
          <p:nvPr/>
        </p:nvSpPr>
        <p:spPr bwMode="auto">
          <a:xfrm>
            <a:off x="306617" y="1279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8"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6470" name="Rectangle 6"/>
          <p:cNvSpPr>
            <a:spLocks noChangeArrowheads="1"/>
          </p:cNvSpPr>
          <p:nvPr/>
        </p:nvSpPr>
        <p:spPr bwMode="auto">
          <a:xfrm>
            <a:off x="2271713" y="2605088"/>
            <a:ext cx="1454150" cy="1123950"/>
          </a:xfrm>
          <a:prstGeom prst="rect">
            <a:avLst/>
          </a:prstGeom>
          <a:noFill/>
          <a:ln w="28575">
            <a:solidFill>
              <a:srgbClr val="99CC00"/>
            </a:solidFill>
            <a:miter lim="800000"/>
            <a:headEnd/>
            <a:tailEnd/>
          </a:ln>
          <a:effectLst/>
        </p:spPr>
        <p:txBody>
          <a:bodyPr wrap="none" anchor="ctr"/>
          <a:lstStyle/>
          <a:p>
            <a:pPr algn="ctr"/>
            <a:r>
              <a:rPr lang="en-US" sz="9000" b="1">
                <a:solidFill>
                  <a:srgbClr val="99CC00"/>
                </a:solidFill>
                <a:latin typeface="Times New Roman" pitchFamily="18" charset="0"/>
              </a:rPr>
              <a:t>?</a:t>
            </a:r>
          </a:p>
        </p:txBody>
      </p:sp>
      <p:graphicFrame>
        <p:nvGraphicFramePr>
          <p:cNvPr id="446477" name="Object 13"/>
          <p:cNvGraphicFramePr>
            <a:graphicFrameLocks noChangeAspect="1"/>
          </p:cNvGraphicFramePr>
          <p:nvPr>
            <p:extLst>
              <p:ext uri="{D42A27DB-BD31-4B8C-83A1-F6EECF244321}">
                <p14:modId xmlns:p14="http://schemas.microsoft.com/office/powerpoint/2010/main" val="2055203388"/>
              </p:ext>
            </p:extLst>
          </p:nvPr>
        </p:nvGraphicFramePr>
        <p:xfrm>
          <a:off x="2295526" y="1235075"/>
          <a:ext cx="2506663" cy="636588"/>
        </p:xfrm>
        <a:graphic>
          <a:graphicData uri="http://schemas.openxmlformats.org/presentationml/2006/ole">
            <mc:AlternateContent xmlns:mc="http://schemas.openxmlformats.org/markup-compatibility/2006">
              <mc:Choice xmlns:v="urn:schemas-microsoft-com:vml" Requires="v">
                <p:oleObj spid="_x0000_s878676" name="Equation" r:id="rId4" imgW="634680" imgH="203040" progId="Equation.3">
                  <p:embed/>
                </p:oleObj>
              </mc:Choice>
              <mc:Fallback>
                <p:oleObj name="Equation" r:id="rId4" imgW="6346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5526"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6" cstate="print"/>
          <a:srcRect l="8701" t="26103" r="14502" b="14502"/>
          <a:stretch>
            <a:fillRect/>
          </a:stretch>
        </p:blipFill>
        <p:spPr bwMode="auto">
          <a:xfrm>
            <a:off x="4327526" y="26050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754438" y="2816226"/>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446485" name="Text Box 21"/>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pic>
        <p:nvPicPr>
          <p:cNvPr id="446486" name="Picture 22" descr="conv_05"/>
          <p:cNvPicPr>
            <a:picLocks noChangeAspect="1" noChangeArrowheads="1"/>
          </p:cNvPicPr>
          <p:nvPr/>
        </p:nvPicPr>
        <p:blipFill>
          <a:blip r:embed="rId7" cstate="print"/>
          <a:srcRect l="10213" t="10213" r="10213" b="10213"/>
          <a:stretch>
            <a:fillRect/>
          </a:stretch>
        </p:blipFill>
        <p:spPr bwMode="auto">
          <a:xfrm>
            <a:off x="871539" y="2682876"/>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extLst>
              <p:ext uri="{D42A27DB-BD31-4B8C-83A1-F6EECF244321}">
                <p14:modId xmlns:p14="http://schemas.microsoft.com/office/powerpoint/2010/main" val="2847566587"/>
              </p:ext>
            </p:extLst>
          </p:nvPr>
        </p:nvGraphicFramePr>
        <p:xfrm>
          <a:off x="1636714" y="2843213"/>
          <a:ext cx="758825" cy="646112"/>
        </p:xfrm>
        <a:graphic>
          <a:graphicData uri="http://schemas.openxmlformats.org/presentationml/2006/ole">
            <mc:AlternateContent xmlns:mc="http://schemas.openxmlformats.org/markup-compatibility/2006">
              <mc:Choice xmlns:v="urn:schemas-microsoft-com:vml" Requires="v">
                <p:oleObj spid="_x0000_s878677"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6714"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today</a:t>
            </a:r>
          </a:p>
        </p:txBody>
      </p:sp>
      <p:sp>
        <p:nvSpPr>
          <p:cNvPr id="3" name="Content Placeholder 2"/>
          <p:cNvSpPr>
            <a:spLocks noGrp="1"/>
          </p:cNvSpPr>
          <p:nvPr>
            <p:ph idx="1"/>
          </p:nvPr>
        </p:nvSpPr>
        <p:spPr>
          <a:xfrm>
            <a:off x="609600" y="12954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
        <p:nvSpPr>
          <p:cNvPr id="4" name="Slide Number Placeholder 3">
            <a:extLst>
              <a:ext uri="{FF2B5EF4-FFF2-40B4-BE49-F238E27FC236}">
                <a16:creationId xmlns:a16="http://schemas.microsoft.com/office/drawing/2014/main" id="{ADE20CCE-2C9A-9D42-B423-FEB497D6478D}"/>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4</a:t>
            </a:fld>
            <a:endParaRPr lang="en-US">
              <a:solidFill>
                <a:prstClr val="black">
                  <a:tint val="75000"/>
                </a:prstClr>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4" cstate="print"/>
          <a:srcRect l="8701" t="26103" r="14502" b="14502"/>
          <a:stretch>
            <a:fillRect/>
          </a:stretch>
        </p:blipFill>
        <p:spPr bwMode="auto">
          <a:xfrm>
            <a:off x="2278291" y="46482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5" cstate="print"/>
          <a:srcRect l="8701" t="26103" r="14502" b="14502"/>
          <a:stretch>
            <a:fillRect/>
          </a:stretch>
        </p:blipFill>
        <p:spPr bwMode="auto">
          <a:xfrm>
            <a:off x="12971463" y="2913064"/>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6" cstate="print"/>
          <a:srcRect l="8701" t="26103" r="14502" b="14502"/>
          <a:stretch>
            <a:fillRect/>
          </a:stretch>
        </p:blipFill>
        <p:spPr bwMode="auto">
          <a:xfrm>
            <a:off x="2278291" y="2609850"/>
            <a:ext cx="1452562" cy="1123950"/>
          </a:xfrm>
          <a:prstGeom prst="rect">
            <a:avLst/>
          </a:prstGeom>
          <a:noFill/>
          <a:ln w="38100">
            <a:solidFill>
              <a:srgbClr val="99CC00"/>
            </a:solidFill>
            <a:miter lim="800000"/>
            <a:headEnd/>
            <a:tailEnd/>
          </a:ln>
        </p:spPr>
      </p:pic>
      <p:sp>
        <p:nvSpPr>
          <p:cNvPr id="44851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8521" name="Rectangle 9"/>
          <p:cNvSpPr>
            <a:spLocks noChangeArrowheads="1"/>
          </p:cNvSpPr>
          <p:nvPr/>
        </p:nvSpPr>
        <p:spPr bwMode="auto">
          <a:xfrm>
            <a:off x="2276703" y="30908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23" name="Text Box 11"/>
          <p:cNvSpPr txBox="1">
            <a:spLocks noChangeArrowheads="1"/>
          </p:cNvSpPr>
          <p:nvPr/>
        </p:nvSpPr>
        <p:spPr bwMode="auto">
          <a:xfrm>
            <a:off x="3761016" y="28209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33" name="Picture 21" descr="org"/>
          <p:cNvPicPr>
            <a:picLocks noChangeAspect="1" noChangeArrowheads="1"/>
          </p:cNvPicPr>
          <p:nvPr/>
        </p:nvPicPr>
        <p:blipFill>
          <a:blip r:embed="rId7" cstate="print"/>
          <a:srcRect l="8701" t="26103" r="14502" b="14502"/>
          <a:stretch>
            <a:fillRect/>
          </a:stretch>
        </p:blipFill>
        <p:spPr bwMode="auto">
          <a:xfrm>
            <a:off x="4334104" y="26098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761016" y="48593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42" name="Picture 30" descr="org"/>
          <p:cNvPicPr>
            <a:picLocks noChangeAspect="1" noChangeArrowheads="1"/>
          </p:cNvPicPr>
          <p:nvPr/>
        </p:nvPicPr>
        <p:blipFill>
          <a:blip r:embed="rId7" cstate="print"/>
          <a:srcRect l="8701" t="26103" r="14502" b="14502"/>
          <a:stretch>
            <a:fillRect/>
          </a:stretch>
        </p:blipFill>
        <p:spPr bwMode="auto">
          <a:xfrm>
            <a:off x="4334104" y="46482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278291" y="5130800"/>
            <a:ext cx="1454150" cy="642938"/>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55" name="Text Box 43"/>
          <p:cNvSpPr txBox="1">
            <a:spLocks noChangeArrowheads="1"/>
          </p:cNvSpPr>
          <p:nvPr/>
        </p:nvSpPr>
        <p:spPr bwMode="auto">
          <a:xfrm>
            <a:off x="438378" y="22526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1:</a:t>
            </a:r>
          </a:p>
        </p:txBody>
      </p:sp>
      <p:sp>
        <p:nvSpPr>
          <p:cNvPr id="448556" name="Text Box 44"/>
          <p:cNvSpPr txBox="1">
            <a:spLocks noChangeArrowheads="1"/>
          </p:cNvSpPr>
          <p:nvPr/>
        </p:nvSpPr>
        <p:spPr bwMode="auto">
          <a:xfrm>
            <a:off x="438378" y="42973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2:</a:t>
            </a:r>
          </a:p>
        </p:txBody>
      </p:sp>
      <p:graphicFrame>
        <p:nvGraphicFramePr>
          <p:cNvPr id="448557" name="Object 45"/>
          <p:cNvGraphicFramePr>
            <a:graphicFrameLocks noChangeAspect="1"/>
          </p:cNvGraphicFramePr>
          <p:nvPr>
            <p:extLst>
              <p:ext uri="{D42A27DB-BD31-4B8C-83A1-F6EECF244321}">
                <p14:modId xmlns:p14="http://schemas.microsoft.com/office/powerpoint/2010/main" val="2602228148"/>
              </p:ext>
            </p:extLst>
          </p:nvPr>
        </p:nvGraphicFramePr>
        <p:xfrm>
          <a:off x="2302104" y="1235075"/>
          <a:ext cx="2506663" cy="636588"/>
        </p:xfrm>
        <a:graphic>
          <a:graphicData uri="http://schemas.openxmlformats.org/presentationml/2006/ole">
            <mc:AlternateContent xmlns:mc="http://schemas.openxmlformats.org/markup-compatibility/2006">
              <mc:Choice xmlns:v="urn:schemas-microsoft-com:vml" Requires="v">
                <p:oleObj spid="_x0000_s879741" name="Equation" r:id="rId8" imgW="634680" imgH="203040" progId="Equation.3">
                  <p:embed/>
                </p:oleObj>
              </mc:Choice>
              <mc:Fallback>
                <p:oleObj name="Equation" r:id="rId8" imgW="634680" imgH="20304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2104"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10" cstate="print"/>
          <a:srcRect l="10213" t="10213" r="10213" b="10213"/>
          <a:stretch>
            <a:fillRect/>
          </a:stretch>
        </p:blipFill>
        <p:spPr bwMode="auto">
          <a:xfrm>
            <a:off x="878117" y="2682876"/>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10" cstate="print"/>
          <a:srcRect l="10213" t="10213" r="10213" b="10213"/>
          <a:stretch>
            <a:fillRect/>
          </a:stretch>
        </p:blipFill>
        <p:spPr bwMode="auto">
          <a:xfrm>
            <a:off x="878117" y="4727576"/>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extLst>
              <p:ext uri="{D42A27DB-BD31-4B8C-83A1-F6EECF244321}">
                <p14:modId xmlns:p14="http://schemas.microsoft.com/office/powerpoint/2010/main" val="2574660642"/>
              </p:ext>
            </p:extLst>
          </p:nvPr>
        </p:nvGraphicFramePr>
        <p:xfrm>
          <a:off x="1643292" y="2843213"/>
          <a:ext cx="758825" cy="646112"/>
        </p:xfrm>
        <a:graphic>
          <a:graphicData uri="http://schemas.openxmlformats.org/presentationml/2006/ole">
            <mc:AlternateContent xmlns:mc="http://schemas.openxmlformats.org/markup-compatibility/2006">
              <mc:Choice xmlns:v="urn:schemas-microsoft-com:vml" Requires="v">
                <p:oleObj spid="_x0000_s879742" name="Equation" r:id="rId11" imgW="164880" imgH="177480" progId="Equation.3">
                  <p:embed/>
                </p:oleObj>
              </mc:Choice>
              <mc:Fallback>
                <p:oleObj name="Equation" r:id="rId11" imgW="164880" imgH="177480" progId="Equation.3">
                  <p:embed/>
                  <p:pic>
                    <p:nvPicPr>
                      <p:cNvPr id="0"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292"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extLst>
              <p:ext uri="{D42A27DB-BD31-4B8C-83A1-F6EECF244321}">
                <p14:modId xmlns:p14="http://schemas.microsoft.com/office/powerpoint/2010/main" val="1922387616"/>
              </p:ext>
            </p:extLst>
          </p:nvPr>
        </p:nvGraphicFramePr>
        <p:xfrm>
          <a:off x="1643292" y="4887913"/>
          <a:ext cx="758825" cy="646112"/>
        </p:xfrm>
        <a:graphic>
          <a:graphicData uri="http://schemas.openxmlformats.org/presentationml/2006/ole">
            <mc:AlternateContent xmlns:mc="http://schemas.openxmlformats.org/markup-compatibility/2006">
              <mc:Choice xmlns:v="urn:schemas-microsoft-com:vml" Requires="v">
                <p:oleObj spid="_x0000_s879743" name="Equation" r:id="rId13" imgW="164880" imgH="177480" progId="Equation.3">
                  <p:embed/>
                </p:oleObj>
              </mc:Choice>
              <mc:Fallback>
                <p:oleObj name="Equation" r:id="rId13" imgW="164880" imgH="177480" progId="Equation.3">
                  <p:embed/>
                  <p:pic>
                    <p:nvPicPr>
                      <p:cNvPr id="0"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3292" y="48879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1" name="Text Box 21">
            <a:extLst>
              <a:ext uri="{FF2B5EF4-FFF2-40B4-BE49-F238E27FC236}">
                <a16:creationId xmlns:a16="http://schemas.microsoft.com/office/drawing/2014/main" id="{545699D4-AD99-4E6F-BF0B-C0FB4B86504E}"/>
              </a:ext>
            </a:extLst>
          </p:cNvPr>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4" cstate="print"/>
          <a:srcRect l="8701" t="26103" r="14502" b="14502"/>
          <a:stretch>
            <a:fillRect/>
          </a:stretch>
        </p:blipFill>
        <p:spPr bwMode="auto">
          <a:xfrm>
            <a:off x="4848225" y="2709864"/>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5" cstate="print"/>
          <a:srcRect l="8701" t="26103" r="14502" b="14502"/>
          <a:stretch>
            <a:fillRect/>
          </a:stretch>
        </p:blipFill>
        <p:spPr bwMode="auto">
          <a:xfrm>
            <a:off x="12792075" y="3579814"/>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4"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6" cstate="print"/>
          <a:srcRect l="8701" t="26103" r="14502" b="14502"/>
          <a:stretch>
            <a:fillRect/>
          </a:stretch>
        </p:blipFill>
        <p:spPr bwMode="auto">
          <a:xfrm>
            <a:off x="2182813" y="27098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609600" y="221302"/>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1: Natural images prior</a:t>
            </a:r>
          </a:p>
        </p:txBody>
      </p:sp>
      <p:sp>
        <p:nvSpPr>
          <p:cNvPr id="532487"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32504" name="Picture 24" descr="grad_nx"/>
          <p:cNvPicPr>
            <a:picLocks noChangeAspect="1" noChangeArrowheads="1"/>
          </p:cNvPicPr>
          <p:nvPr/>
        </p:nvPicPr>
        <p:blipFill>
          <a:blip r:embed="rId7" cstate="print"/>
          <a:srcRect l="8754" t="26262" r="14589" b="14589"/>
          <a:stretch>
            <a:fillRect/>
          </a:stretch>
        </p:blipFill>
        <p:spPr bwMode="auto">
          <a:xfrm>
            <a:off x="4848225" y="4303714"/>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8" cstate="print"/>
          <a:srcRect l="8754" t="26262" r="14589" b="14589"/>
          <a:stretch>
            <a:fillRect/>
          </a:stretch>
        </p:blipFill>
        <p:spPr bwMode="auto">
          <a:xfrm>
            <a:off x="2182814" y="4303714"/>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909638" y="3073401"/>
            <a:ext cx="1092200"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Image</a:t>
            </a:r>
          </a:p>
        </p:txBody>
      </p:sp>
      <p:sp>
        <p:nvSpPr>
          <p:cNvPr id="532507" name="Text Box 27"/>
          <p:cNvSpPr txBox="1">
            <a:spLocks noChangeArrowheads="1"/>
          </p:cNvSpPr>
          <p:nvPr/>
        </p:nvSpPr>
        <p:spPr bwMode="auto">
          <a:xfrm>
            <a:off x="765176" y="4662489"/>
            <a:ext cx="1236663"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gradient</a:t>
            </a:r>
          </a:p>
        </p:txBody>
      </p:sp>
      <p:sp>
        <p:nvSpPr>
          <p:cNvPr id="532508" name="Text Box 28"/>
          <p:cNvSpPr txBox="1">
            <a:spLocks noChangeArrowheads="1"/>
          </p:cNvSpPr>
          <p:nvPr/>
        </p:nvSpPr>
        <p:spPr bwMode="auto">
          <a:xfrm>
            <a:off x="1490663" y="6416676"/>
            <a:ext cx="42211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put a penalty on gradients</a:t>
            </a:r>
            <a:r>
              <a:rPr lang="en-US">
                <a:solidFill>
                  <a:srgbClr val="FFFFFF"/>
                </a:solidFill>
              </a:rPr>
              <a:t> </a:t>
            </a:r>
          </a:p>
        </p:txBody>
      </p:sp>
      <p:sp>
        <p:nvSpPr>
          <p:cNvPr id="532509" name="Text Box 29"/>
          <p:cNvSpPr txBox="1">
            <a:spLocks noChangeArrowheads="1"/>
          </p:cNvSpPr>
          <p:nvPr/>
        </p:nvSpPr>
        <p:spPr bwMode="auto">
          <a:xfrm>
            <a:off x="1116013" y="5959476"/>
            <a:ext cx="496411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Natural images have sparse gradients</a:t>
            </a:r>
          </a:p>
        </p:txBody>
      </p:sp>
      <p:pic>
        <p:nvPicPr>
          <p:cNvPr id="532510" name="Picture 30" descr="noise_img"/>
          <p:cNvPicPr>
            <a:picLocks noChangeAspect="1" noChangeArrowheads="1"/>
          </p:cNvPicPr>
          <p:nvPr/>
        </p:nvPicPr>
        <p:blipFill>
          <a:blip r:embed="rId9" cstate="print"/>
          <a:srcRect l="2455" t="2182" r="25363" b="42000"/>
          <a:stretch>
            <a:fillRect/>
          </a:stretch>
        </p:blipFill>
        <p:spPr bwMode="auto">
          <a:xfrm>
            <a:off x="6708775" y="2709864"/>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10" cstate="print"/>
          <a:srcRect l="558" r="25954" b="43256"/>
          <a:stretch>
            <a:fillRect/>
          </a:stretch>
        </p:blipFill>
        <p:spPr bwMode="auto">
          <a:xfrm>
            <a:off x="6708776" y="4302126"/>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12969875" y="2255838"/>
          <a:ext cx="1450975" cy="1281112"/>
        </p:xfrm>
        <a:graphic>
          <a:graphicData uri="http://schemas.openxmlformats.org/presentationml/2006/ole">
            <mc:AlternateContent xmlns:mc="http://schemas.openxmlformats.org/markup-compatibility/2006">
              <mc:Choice xmlns:v="urn:schemas-microsoft-com:vml" Requires="v">
                <p:oleObj spid="_x0000_s880683" name="Equation" r:id="rId11" imgW="139680" imgH="139680" progId="Equation.3">
                  <p:embed/>
                </p:oleObj>
              </mc:Choice>
              <mc:Fallback>
                <p:oleObj name="Equation" r:id="rId11" imgW="139680" imgH="139680" progId="Equation.3">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969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1223964" y="64277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sp>
        <p:nvSpPr>
          <p:cNvPr id="532514" name="Text Box 34"/>
          <p:cNvSpPr txBox="1">
            <a:spLocks noChangeArrowheads="1"/>
          </p:cNvSpPr>
          <p:nvPr/>
        </p:nvSpPr>
        <p:spPr bwMode="auto">
          <a:xfrm>
            <a:off x="2185988" y="2027238"/>
            <a:ext cx="1447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Natural</a:t>
            </a:r>
          </a:p>
        </p:txBody>
      </p:sp>
      <p:sp>
        <p:nvSpPr>
          <p:cNvPr id="532515" name="Text Box 35"/>
          <p:cNvSpPr txBox="1">
            <a:spLocks noChangeArrowheads="1"/>
          </p:cNvSpPr>
          <p:nvPr/>
        </p:nvSpPr>
        <p:spPr bwMode="auto">
          <a:xfrm>
            <a:off x="5543550" y="2027238"/>
            <a:ext cx="21209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Unnatural</a:t>
            </a:r>
          </a:p>
        </p:txBody>
      </p:sp>
      <p:sp>
        <p:nvSpPr>
          <p:cNvPr id="532516" name="Line 36"/>
          <p:cNvSpPr>
            <a:spLocks noChangeShapeType="1"/>
          </p:cNvSpPr>
          <p:nvPr/>
        </p:nvSpPr>
        <p:spPr bwMode="auto">
          <a:xfrm>
            <a:off x="4243388" y="2182814"/>
            <a:ext cx="0" cy="362743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7" name="Line 37"/>
          <p:cNvSpPr>
            <a:spLocks noChangeShapeType="1"/>
          </p:cNvSpPr>
          <p:nvPr/>
        </p:nvSpPr>
        <p:spPr bwMode="auto">
          <a:xfrm>
            <a:off x="4243388" y="2182814"/>
            <a:ext cx="0" cy="181768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8" name="Text Box 38"/>
          <p:cNvSpPr txBox="1">
            <a:spLocks noChangeArrowheads="1"/>
          </p:cNvSpPr>
          <p:nvPr/>
        </p:nvSpPr>
        <p:spPr bwMode="auto">
          <a:xfrm>
            <a:off x="215900" y="11811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039378133"/>
              </p:ext>
            </p:extLst>
          </p:nvPr>
        </p:nvGraphicFramePr>
        <p:xfrm>
          <a:off x="6351589" y="1250951"/>
          <a:ext cx="2789237" cy="874713"/>
        </p:xfrm>
        <a:graphic>
          <a:graphicData uri="http://schemas.openxmlformats.org/presentationml/2006/ole">
            <mc:AlternateContent xmlns:mc="http://schemas.openxmlformats.org/markup-compatibility/2006">
              <mc:Choice xmlns:v="urn:schemas-microsoft-com:vml" Requires="v">
                <p:oleObj spid="_x0000_s881835" name="Equation" r:id="rId4" imgW="888840" imgH="266400" progId="Equation.3">
                  <p:embed/>
                </p:oleObj>
              </mc:Choice>
              <mc:Fallback>
                <p:oleObj name="Equation" r:id="rId4" imgW="888840" imgH="266400" progId="Equation.3">
                  <p:embed/>
                  <p:pic>
                    <p:nvPicPr>
                      <p:cNvPr id="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589" y="1250951"/>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6" cstate="print"/>
          <a:srcRect l="15320" t="15320" r="15320" b="15320"/>
          <a:stretch>
            <a:fillRect/>
          </a:stretch>
        </p:blipFill>
        <p:spPr bwMode="auto">
          <a:xfrm>
            <a:off x="1181101" y="30718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6" cstate="print"/>
          <a:srcRect l="15320" t="15320" r="15320" b="15320"/>
          <a:stretch>
            <a:fillRect/>
          </a:stretch>
        </p:blipFill>
        <p:spPr bwMode="auto">
          <a:xfrm>
            <a:off x="1179513" y="51022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7" cstate="print"/>
          <a:srcRect l="8701" t="26103" r="14502" b="14502"/>
          <a:stretch>
            <a:fillRect/>
          </a:stretch>
        </p:blipFill>
        <p:spPr bwMode="auto">
          <a:xfrm>
            <a:off x="2457451" y="5053014"/>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8" cstate="print"/>
          <a:srcRect l="8701" t="26103" r="14502" b="14502"/>
          <a:stretch>
            <a:fillRect/>
          </a:stretch>
        </p:blipFill>
        <p:spPr bwMode="auto">
          <a:xfrm>
            <a:off x="2457451" y="3024189"/>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685800" y="260968"/>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Deconvolution with prior</a:t>
            </a:r>
          </a:p>
        </p:txBody>
      </p:sp>
      <p:sp>
        <p:nvSpPr>
          <p:cNvPr id="603143"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aphicFrame>
        <p:nvGraphicFramePr>
          <p:cNvPr id="603145" name="Object 9"/>
          <p:cNvGraphicFramePr>
            <a:graphicFrameLocks noChangeAspect="1"/>
          </p:cNvGraphicFramePr>
          <p:nvPr>
            <p:extLst>
              <p:ext uri="{D42A27DB-BD31-4B8C-83A1-F6EECF244321}">
                <p14:modId xmlns:p14="http://schemas.microsoft.com/office/powerpoint/2010/main" val="37350784"/>
              </p:ext>
            </p:extLst>
          </p:nvPr>
        </p:nvGraphicFramePr>
        <p:xfrm>
          <a:off x="1831976" y="3171826"/>
          <a:ext cx="758825" cy="646113"/>
        </p:xfrm>
        <a:graphic>
          <a:graphicData uri="http://schemas.openxmlformats.org/presentationml/2006/ole">
            <mc:AlternateContent xmlns:mc="http://schemas.openxmlformats.org/markup-compatibility/2006">
              <mc:Choice xmlns:v="urn:schemas-microsoft-com:vml" Requires="v">
                <p:oleObj spid="_x0000_s881836" name="Equation" r:id="rId9" imgW="164880" imgH="177480" progId="Equation.3">
                  <p:embed/>
                </p:oleObj>
              </mc:Choice>
              <mc:Fallback>
                <p:oleObj name="Equation" r:id="rId9" imgW="164880" imgH="17748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1976" y="3171826"/>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721100" y="291306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48" name="Picture 12" descr="grad_nx"/>
          <p:cNvPicPr>
            <a:picLocks noChangeAspect="1" noChangeArrowheads="1"/>
          </p:cNvPicPr>
          <p:nvPr/>
        </p:nvPicPr>
        <p:blipFill>
          <a:blip r:embed="rId11" cstate="print"/>
          <a:srcRect l="8754" t="26262" r="14589" b="14589"/>
          <a:stretch>
            <a:fillRect/>
          </a:stretch>
        </p:blipFill>
        <p:spPr bwMode="auto">
          <a:xfrm>
            <a:off x="7034213" y="50530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2" cstate="print"/>
          <a:srcRect l="8754" t="26262" r="14589" b="14589"/>
          <a:stretch>
            <a:fillRect/>
          </a:stretch>
        </p:blipFill>
        <p:spPr bwMode="auto">
          <a:xfrm>
            <a:off x="7034213" y="30241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3" cstate="print"/>
          <a:srcRect l="8701" t="26103" r="14502" b="14502"/>
          <a:stretch>
            <a:fillRect/>
          </a:stretch>
        </p:blipFill>
        <p:spPr bwMode="auto">
          <a:xfrm>
            <a:off x="4294189" y="3024189"/>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708651" y="269875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54" name="Text Box 18"/>
          <p:cNvSpPr txBox="1">
            <a:spLocks noChangeArrowheads="1"/>
          </p:cNvSpPr>
          <p:nvPr/>
        </p:nvSpPr>
        <p:spPr bwMode="auto">
          <a:xfrm>
            <a:off x="6154738" y="312261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graphicFrame>
        <p:nvGraphicFramePr>
          <p:cNvPr id="603156" name="Object 20"/>
          <p:cNvGraphicFramePr>
            <a:graphicFrameLocks noChangeAspect="1"/>
          </p:cNvGraphicFramePr>
          <p:nvPr>
            <p:extLst>
              <p:ext uri="{D42A27DB-BD31-4B8C-83A1-F6EECF244321}">
                <p14:modId xmlns:p14="http://schemas.microsoft.com/office/powerpoint/2010/main" val="4114433170"/>
              </p:ext>
            </p:extLst>
          </p:nvPr>
        </p:nvGraphicFramePr>
        <p:xfrm>
          <a:off x="1831976" y="5200651"/>
          <a:ext cx="758825" cy="646113"/>
        </p:xfrm>
        <a:graphic>
          <a:graphicData uri="http://schemas.openxmlformats.org/presentationml/2006/ole">
            <mc:AlternateContent xmlns:mc="http://schemas.openxmlformats.org/markup-compatibility/2006">
              <mc:Choice xmlns:v="urn:schemas-microsoft-com:vml" Requires="v">
                <p:oleObj spid="_x0000_s881837" name="Equation" r:id="rId14" imgW="164880" imgH="177480" progId="Equation.3">
                  <p:embed/>
                </p:oleObj>
              </mc:Choice>
              <mc:Fallback>
                <p:oleObj name="Equation" r:id="rId14" imgW="164880" imgH="17748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1976" y="5200651"/>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721100" y="49418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58" name="Picture 22" descr="org"/>
          <p:cNvPicPr>
            <a:picLocks noChangeAspect="1" noChangeArrowheads="1"/>
          </p:cNvPicPr>
          <p:nvPr/>
        </p:nvPicPr>
        <p:blipFill>
          <a:blip r:embed="rId13" cstate="print"/>
          <a:srcRect l="8701" t="26103" r="14502" b="14502"/>
          <a:stretch>
            <a:fillRect/>
          </a:stretch>
        </p:blipFill>
        <p:spPr bwMode="auto">
          <a:xfrm>
            <a:off x="4294189" y="5053014"/>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748338"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61" name="Text Box 25"/>
          <p:cNvSpPr txBox="1">
            <a:spLocks noChangeArrowheads="1"/>
          </p:cNvSpPr>
          <p:nvPr/>
        </p:nvSpPr>
        <p:spPr bwMode="auto">
          <a:xfrm>
            <a:off x="6154738" y="51514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603162" name="Text Box 26"/>
          <p:cNvSpPr txBox="1">
            <a:spLocks noChangeArrowheads="1"/>
          </p:cNvSpPr>
          <p:nvPr/>
        </p:nvSpPr>
        <p:spPr bwMode="auto">
          <a:xfrm>
            <a:off x="5708651" y="4708525"/>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63" name="Rectangle 27"/>
          <p:cNvSpPr>
            <a:spLocks noChangeArrowheads="1"/>
          </p:cNvSpPr>
          <p:nvPr/>
        </p:nvSpPr>
        <p:spPr bwMode="auto">
          <a:xfrm>
            <a:off x="2219325" y="53514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603164" name="Rectangle 28"/>
          <p:cNvSpPr>
            <a:spLocks noChangeArrowheads="1"/>
          </p:cNvSpPr>
          <p:nvPr/>
        </p:nvSpPr>
        <p:spPr bwMode="auto">
          <a:xfrm>
            <a:off x="2219325" y="3322639"/>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grpSp>
        <p:nvGrpSpPr>
          <p:cNvPr id="2" name="Group 31"/>
          <p:cNvGrpSpPr>
            <a:grpSpLocks/>
          </p:cNvGrpSpPr>
          <p:nvPr/>
        </p:nvGrpSpPr>
        <p:grpSpPr bwMode="auto">
          <a:xfrm>
            <a:off x="8347075" y="3094039"/>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a:solidFill>
                  <a:srgbClr val="004731"/>
                </a:solidFill>
              </a:endParaRPr>
            </a:p>
          </p:txBody>
        </p:sp>
      </p:grpSp>
      <p:grpSp>
        <p:nvGrpSpPr>
          <p:cNvPr id="3" name="Group 34"/>
          <p:cNvGrpSpPr>
            <a:grpSpLocks/>
          </p:cNvGrpSpPr>
          <p:nvPr/>
        </p:nvGrpSpPr>
        <p:grpSpPr bwMode="auto">
          <a:xfrm>
            <a:off x="8256589" y="53435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grpSp>
      <p:sp>
        <p:nvSpPr>
          <p:cNvPr id="603173" name="Text Box 37"/>
          <p:cNvSpPr txBox="1">
            <a:spLocks noChangeArrowheads="1"/>
          </p:cNvSpPr>
          <p:nvPr/>
        </p:nvSpPr>
        <p:spPr bwMode="auto">
          <a:xfrm>
            <a:off x="3730625" y="2254250"/>
            <a:ext cx="2322512"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Convolution error</a:t>
            </a:r>
          </a:p>
        </p:txBody>
      </p:sp>
      <p:sp>
        <p:nvSpPr>
          <p:cNvPr id="603174" name="Text Box 38"/>
          <p:cNvSpPr txBox="1">
            <a:spLocks noChangeArrowheads="1"/>
          </p:cNvSpPr>
          <p:nvPr/>
        </p:nvSpPr>
        <p:spPr bwMode="auto">
          <a:xfrm>
            <a:off x="7051675" y="2254250"/>
            <a:ext cx="19812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Derivatives prior</a:t>
            </a:r>
          </a:p>
        </p:txBody>
      </p:sp>
      <p:sp>
        <p:nvSpPr>
          <p:cNvPr id="603175" name="AutoShape 39"/>
          <p:cNvSpPr>
            <a:spLocks/>
          </p:cNvSpPr>
          <p:nvPr/>
        </p:nvSpPr>
        <p:spPr bwMode="auto">
          <a:xfrm rot="5400000">
            <a:off x="7902575" y="11906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6" name="AutoShape 40"/>
          <p:cNvSpPr>
            <a:spLocks/>
          </p:cNvSpPr>
          <p:nvPr/>
        </p:nvSpPr>
        <p:spPr bwMode="auto">
          <a:xfrm rot="5400000">
            <a:off x="4755357" y="1105694"/>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7" name="Line 41"/>
          <p:cNvSpPr>
            <a:spLocks noChangeShapeType="1"/>
          </p:cNvSpPr>
          <p:nvPr/>
        </p:nvSpPr>
        <p:spPr bwMode="auto">
          <a:xfrm>
            <a:off x="1117600"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8" name="Line 42"/>
          <p:cNvSpPr>
            <a:spLocks noChangeShapeType="1"/>
          </p:cNvSpPr>
          <p:nvPr/>
        </p:nvSpPr>
        <p:spPr bwMode="auto">
          <a:xfrm>
            <a:off x="5748338"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9" name="Line 43"/>
          <p:cNvSpPr>
            <a:spLocks noChangeShapeType="1"/>
          </p:cNvSpPr>
          <p:nvPr/>
        </p:nvSpPr>
        <p:spPr bwMode="auto">
          <a:xfrm>
            <a:off x="1117600"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80" name="Text Box 44"/>
          <p:cNvSpPr txBox="1">
            <a:spLocks noChangeArrowheads="1"/>
          </p:cNvSpPr>
          <p:nvPr/>
        </p:nvSpPr>
        <p:spPr bwMode="auto">
          <a:xfrm>
            <a:off x="7105651" y="6021389"/>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0000"/>
                </a:solidFill>
              </a:rPr>
              <a:t>High </a:t>
            </a:r>
          </a:p>
        </p:txBody>
      </p:sp>
      <p:sp>
        <p:nvSpPr>
          <p:cNvPr id="603181" name="Text Box 45"/>
          <p:cNvSpPr txBox="1">
            <a:spLocks noChangeArrowheads="1"/>
          </p:cNvSpPr>
          <p:nvPr/>
        </p:nvSpPr>
        <p:spPr bwMode="auto">
          <a:xfrm>
            <a:off x="7108826" y="3998914"/>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rPr>
              <a:t>Low </a:t>
            </a:r>
          </a:p>
        </p:txBody>
      </p:sp>
      <p:sp>
        <p:nvSpPr>
          <p:cNvPr id="603182" name="Text Box 46"/>
          <p:cNvSpPr txBox="1">
            <a:spLocks noChangeArrowheads="1"/>
          </p:cNvSpPr>
          <p:nvPr/>
        </p:nvSpPr>
        <p:spPr bwMode="auto">
          <a:xfrm>
            <a:off x="1731964" y="4292601"/>
            <a:ext cx="3398837"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00"/>
                </a:solidFill>
              </a:rPr>
              <a:t>Equal convolution error</a:t>
            </a:r>
          </a:p>
        </p:txBody>
      </p:sp>
      <p:sp>
        <p:nvSpPr>
          <p:cNvPr id="603183" name="AutoShape 47"/>
          <p:cNvSpPr>
            <a:spLocks noChangeArrowheads="1"/>
          </p:cNvSpPr>
          <p:nvPr/>
        </p:nvSpPr>
        <p:spPr bwMode="auto">
          <a:xfrm>
            <a:off x="3124201" y="41735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sp>
        <p:nvSpPr>
          <p:cNvPr id="603184" name="AutoShape 48"/>
          <p:cNvSpPr>
            <a:spLocks noChangeArrowheads="1"/>
          </p:cNvSpPr>
          <p:nvPr/>
        </p:nvSpPr>
        <p:spPr bwMode="auto">
          <a:xfrm flipV="1">
            <a:off x="3124201" y="46116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graphicFrame>
        <p:nvGraphicFramePr>
          <p:cNvPr id="881672" name="Object 8"/>
          <p:cNvGraphicFramePr>
            <a:graphicFrameLocks noChangeAspect="1"/>
          </p:cNvGraphicFramePr>
          <p:nvPr>
            <p:extLst>
              <p:ext uri="{D42A27DB-BD31-4B8C-83A1-F6EECF244321}">
                <p14:modId xmlns:p14="http://schemas.microsoft.com/office/powerpoint/2010/main" val="3283723634"/>
              </p:ext>
            </p:extLst>
          </p:nvPr>
        </p:nvGraphicFramePr>
        <p:xfrm>
          <a:off x="846138" y="1314450"/>
          <a:ext cx="5370512" cy="749300"/>
        </p:xfrm>
        <a:graphic>
          <a:graphicData uri="http://schemas.openxmlformats.org/presentationml/2006/ole">
            <mc:AlternateContent xmlns:mc="http://schemas.openxmlformats.org/markup-compatibility/2006">
              <mc:Choice xmlns:v="urn:schemas-microsoft-com:vml" Requires="v">
                <p:oleObj spid="_x0000_s881838" name="Equation" r:id="rId16" imgW="1714320" imgH="228600" progId="Equation.3">
                  <p:embed/>
                </p:oleObj>
              </mc:Choice>
              <mc:Fallback>
                <p:oleObj name="Equation" r:id="rId16" imgW="1714320" imgH="22860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46138" y="13144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pic>
        <p:nvPicPr>
          <p:cNvPr id="450563" name="Picture 3" descr="cups_board_inp"/>
          <p:cNvPicPr>
            <a:picLocks noChangeArrowheads="1"/>
          </p:cNvPicPr>
          <p:nvPr/>
        </p:nvPicPr>
        <p:blipFill>
          <a:blip r:embed="rId4" cstate="print"/>
          <a:srcRect l="40465" t="19101" r="42812" b="60010"/>
          <a:stretch>
            <a:fillRect/>
          </a:stretch>
        </p:blipFill>
        <p:spPr bwMode="auto">
          <a:xfrm>
            <a:off x="1709739" y="835026"/>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grpSp>
        <p:nvGrpSpPr>
          <p:cNvPr id="2" name="Group 24"/>
          <p:cNvGrpSpPr>
            <a:grpSpLocks/>
          </p:cNvGrpSpPr>
          <p:nvPr/>
        </p:nvGrpSpPr>
        <p:grpSpPr bwMode="auto">
          <a:xfrm>
            <a:off x="1709739" y="4079876"/>
            <a:ext cx="2797175" cy="2644775"/>
            <a:chOff x="117" y="2570"/>
            <a:chExt cx="1762" cy="1666"/>
          </a:xfrm>
        </p:grpSpPr>
        <p:pic>
          <p:nvPicPr>
            <p:cNvPr id="450566" name="Picture 6" descr="cups_board_lucy_deb"/>
            <p:cNvPicPr>
              <a:picLocks noChangeArrowheads="1"/>
            </p:cNvPicPr>
            <p:nvPr/>
          </p:nvPicPr>
          <p:blipFill>
            <a:blip r:embed="rId5"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grpSp>
      <p:sp>
        <p:nvSpPr>
          <p:cNvPr id="45056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50577" name="Text Box 17"/>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grpSp>
        <p:nvGrpSpPr>
          <p:cNvPr id="3" name="Group 27"/>
          <p:cNvGrpSpPr>
            <a:grpSpLocks/>
          </p:cNvGrpSpPr>
          <p:nvPr/>
        </p:nvGrpSpPr>
        <p:grpSpPr bwMode="auto">
          <a:xfrm>
            <a:off x="4700589" y="3289300"/>
            <a:ext cx="2795587" cy="3435350"/>
            <a:chOff x="2001" y="2072"/>
            <a:chExt cx="1761" cy="2164"/>
          </a:xfrm>
        </p:grpSpPr>
        <p:pic>
          <p:nvPicPr>
            <p:cNvPr id="450570" name="Picture 10" descr="cups_board_hn_deb"/>
            <p:cNvPicPr>
              <a:picLocks noChangeAspect="1" noChangeArrowheads="1"/>
            </p:cNvPicPr>
            <p:nvPr/>
          </p:nvPicPr>
          <p:blipFill>
            <a:blip r:embed="rId6"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spid="_x0000_s882770" name="Equation" r:id="rId7" imgW="888840" imgH="279360" progId="Equation.3">
                    <p:embed/>
                  </p:oleObj>
                </mc:Choice>
                <mc:Fallback>
                  <p:oleObj name="Equation" r:id="rId7" imgW="888840" imgH="27936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grpSp>
      <p:grpSp>
        <p:nvGrpSpPr>
          <p:cNvPr id="4" name="Group 28"/>
          <p:cNvGrpSpPr>
            <a:grpSpLocks/>
          </p:cNvGrpSpPr>
          <p:nvPr/>
        </p:nvGrpSpPr>
        <p:grpSpPr bwMode="auto">
          <a:xfrm>
            <a:off x="7688263" y="3289300"/>
            <a:ext cx="2800350" cy="3435350"/>
            <a:chOff x="3883" y="2072"/>
            <a:chExt cx="1764" cy="2164"/>
          </a:xfrm>
        </p:grpSpPr>
        <p:pic>
          <p:nvPicPr>
            <p:cNvPr id="450574" name="Picture 14" descr="cups_board_deb"/>
            <p:cNvPicPr>
              <a:picLocks noChangeAspect="1" noChangeArrowheads="1"/>
            </p:cNvPicPr>
            <p:nvPr/>
          </p:nvPicPr>
          <p:blipFill>
            <a:blip r:embed="rId9"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spid="_x0000_s882771" name="Equation" r:id="rId10" imgW="952200" imgH="279360" progId="Equation.3">
                    <p:embed/>
                  </p:oleObj>
                </mc:Choice>
                <mc:Fallback>
                  <p:oleObj name="Equation" r:id="rId10" imgW="952200" imgH="27936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4" cstate="print"/>
          <a:srcRect/>
          <a:stretch>
            <a:fillRect/>
          </a:stretch>
        </p:blipFill>
        <p:spPr bwMode="auto">
          <a:xfrm>
            <a:off x="7688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5" cstate="print"/>
          <a:srcRect/>
          <a:stretch>
            <a:fillRect/>
          </a:stretch>
        </p:blipFill>
        <p:spPr bwMode="auto">
          <a:xfrm>
            <a:off x="1709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6" cstate="print"/>
          <a:srcRect/>
          <a:stretch>
            <a:fillRect/>
          </a:stretch>
        </p:blipFill>
        <p:spPr bwMode="auto">
          <a:xfrm>
            <a:off x="4700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7" cstate="print"/>
          <a:srcRect/>
          <a:stretch>
            <a:fillRect/>
          </a:stretch>
        </p:blipFill>
        <p:spPr bwMode="auto">
          <a:xfrm>
            <a:off x="1709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sp>
        <p:nvSpPr>
          <p:cNvPr id="102912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1029127" name="Text Box 7"/>
          <p:cNvSpPr txBox="1">
            <a:spLocks noChangeArrowheads="1"/>
          </p:cNvSpPr>
          <p:nvPr/>
        </p:nvSpPr>
        <p:spPr bwMode="auto">
          <a:xfrm>
            <a:off x="2014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sp>
        <p:nvSpPr>
          <p:cNvPr id="102912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29129" name="Text Box 9"/>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sp>
        <p:nvSpPr>
          <p:cNvPr id="1029132" name="Text Box 12"/>
          <p:cNvSpPr txBox="1">
            <a:spLocks noChangeArrowheads="1"/>
          </p:cNvSpPr>
          <p:nvPr/>
        </p:nvSpPr>
        <p:spPr bwMode="auto">
          <a:xfrm>
            <a:off x="4994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sp>
        <p:nvSpPr>
          <p:cNvPr id="1029134" name="Text Box 14"/>
          <p:cNvSpPr txBox="1">
            <a:spLocks noChangeArrowheads="1"/>
          </p:cNvSpPr>
          <p:nvPr/>
        </p:nvSpPr>
        <p:spPr bwMode="auto">
          <a:xfrm>
            <a:off x="5086351" y="3751263"/>
            <a:ext cx="2024063" cy="336550"/>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sp>
        <p:nvSpPr>
          <p:cNvPr id="1029137" name="Text Box 17"/>
          <p:cNvSpPr txBox="1">
            <a:spLocks noChangeArrowheads="1"/>
          </p:cNvSpPr>
          <p:nvPr/>
        </p:nvSpPr>
        <p:spPr bwMode="auto">
          <a:xfrm>
            <a:off x="7983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1029138" name="Text Box 18"/>
          <p:cNvSpPr txBox="1">
            <a:spLocks noChangeArrowheads="1"/>
          </p:cNvSpPr>
          <p:nvPr/>
        </p:nvSpPr>
        <p:spPr bwMode="auto">
          <a:xfrm>
            <a:off x="7985126" y="3751263"/>
            <a:ext cx="2206625" cy="336550"/>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1029144" name="Object 24"/>
          <p:cNvGraphicFramePr>
            <a:graphicFrameLocks noChangeAspect="1"/>
          </p:cNvGraphicFramePr>
          <p:nvPr/>
        </p:nvGraphicFramePr>
        <p:xfrm>
          <a:off x="5138739" y="3289300"/>
          <a:ext cx="2016125" cy="552450"/>
        </p:xfrm>
        <a:graphic>
          <a:graphicData uri="http://schemas.openxmlformats.org/presentationml/2006/ole">
            <mc:AlternateContent xmlns:mc="http://schemas.openxmlformats.org/markup-compatibility/2006">
              <mc:Choice xmlns:v="urn:schemas-microsoft-com:vml" Requires="v">
                <p:oleObj spid="_x0000_s883794" name="Equation" r:id="rId8" imgW="888840" imgH="279360" progId="Equation.3">
                  <p:embed/>
                </p:oleObj>
              </mc:Choice>
              <mc:Fallback>
                <p:oleObj name="Equation" r:id="rId8" imgW="888840" imgH="27936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38739"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8018464" y="3289300"/>
          <a:ext cx="2160587" cy="552450"/>
        </p:xfrm>
        <a:graphic>
          <a:graphicData uri="http://schemas.openxmlformats.org/presentationml/2006/ole">
            <mc:AlternateContent xmlns:mc="http://schemas.openxmlformats.org/markup-compatibility/2006">
              <mc:Choice xmlns:v="urn:schemas-microsoft-com:vml" Requires="v">
                <p:oleObj spid="_x0000_s883795" name="Equation" r:id="rId10" imgW="952200" imgH="279360" progId="Equation.3">
                  <p:embed/>
                </p:oleObj>
              </mc:Choice>
              <mc:Fallback>
                <p:oleObj name="Equation" r:id="rId10" imgW="952200" imgH="27936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8464"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5874" name="Line 20"/>
          <p:cNvSpPr>
            <a:spLocks/>
          </p:cNvSpPr>
          <p:nvPr/>
        </p:nvSpPr>
        <p:spPr bwMode="auto">
          <a:xfrm>
            <a:off x="536575"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3"/>
          <p:cNvGrpSpPr>
            <a:grpSpLocks/>
          </p:cNvGrpSpPr>
          <p:nvPr/>
        </p:nvGrpSpPr>
        <p:grpSpPr bwMode="auto">
          <a:xfrm rot="16200000">
            <a:off x="3637757" y="1896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975880" name="Object 8"/>
          <p:cNvGraphicFramePr>
            <a:graphicFrameLocks noChangeAspect="1"/>
          </p:cNvGraphicFramePr>
          <p:nvPr>
            <p:extLst>
              <p:ext uri="{D42A27DB-BD31-4B8C-83A1-F6EECF244321}">
                <p14:modId xmlns:p14="http://schemas.microsoft.com/office/powerpoint/2010/main" val="480532172"/>
              </p:ext>
            </p:extLst>
          </p:nvPr>
        </p:nvGraphicFramePr>
        <p:xfrm>
          <a:off x="3063876" y="2214563"/>
          <a:ext cx="1827213" cy="855662"/>
        </p:xfrm>
        <a:graphic>
          <a:graphicData uri="http://schemas.openxmlformats.org/presentationml/2006/ole">
            <mc:AlternateContent xmlns:mc="http://schemas.openxmlformats.org/markup-compatibility/2006">
              <mc:Choice xmlns:v="urn:schemas-microsoft-com:vml" Requires="v">
                <p:oleObj spid="_x0000_s884861" name="Equation" r:id="rId4" imgW="355320" imgH="177480" progId="Equation.3">
                  <p:embed/>
                </p:oleObj>
              </mc:Choice>
              <mc:Fallback>
                <p:oleObj name="Equation" r:id="rId4" imgW="355320" imgH="177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6" y="2214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6" cstate="print"/>
          <a:srcRect l="10213" t="10213" r="10213" b="10213"/>
          <a:stretch>
            <a:fillRect/>
          </a:stretch>
        </p:blipFill>
        <p:spPr bwMode="auto">
          <a:xfrm>
            <a:off x="3556000" y="2330451"/>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7" cstate="print"/>
          <a:srcRect l="10213" t="10213" r="10213" b="10213"/>
          <a:stretch>
            <a:fillRect/>
          </a:stretch>
        </p:blipFill>
        <p:spPr bwMode="auto">
          <a:xfrm>
            <a:off x="3556000" y="3471864"/>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8" cstate="print"/>
          <a:srcRect l="10213" t="10213" r="10213" b="10213"/>
          <a:stretch>
            <a:fillRect/>
          </a:stretch>
        </p:blipFill>
        <p:spPr bwMode="auto">
          <a:xfrm>
            <a:off x="3556000" y="4592639"/>
            <a:ext cx="623888" cy="625475"/>
          </a:xfrm>
          <a:prstGeom prst="rect">
            <a:avLst/>
          </a:prstGeom>
          <a:noFill/>
          <a:ln w="38100">
            <a:noFill/>
            <a:miter lim="800000"/>
            <a:headEnd/>
            <a:tailEnd/>
          </a:ln>
        </p:spPr>
      </p:pic>
      <p:sp>
        <p:nvSpPr>
          <p:cNvPr id="975884" name="Rectangle 12"/>
          <p:cNvSpPr>
            <a:spLocks noChangeArrowheads="1"/>
          </p:cNvSpPr>
          <p:nvPr/>
        </p:nvSpPr>
        <p:spPr bwMode="auto">
          <a:xfrm>
            <a:off x="7580313" y="4549776"/>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85" name="Rectangle 13"/>
          <p:cNvSpPr>
            <a:spLocks noChangeArrowheads="1"/>
          </p:cNvSpPr>
          <p:nvPr/>
        </p:nvSpPr>
        <p:spPr bwMode="auto">
          <a:xfrm>
            <a:off x="7580313" y="3429001"/>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14"/>
          <p:cNvGrpSpPr>
            <a:grpSpLocks/>
          </p:cNvGrpSpPr>
          <p:nvPr/>
        </p:nvGrpSpPr>
        <p:grpSpPr bwMode="auto">
          <a:xfrm>
            <a:off x="5518151" y="3735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975890" name="Picture 18" descr="convsps_s3"/>
          <p:cNvPicPr>
            <a:picLocks noChangeAspect="1" noChangeArrowheads="1"/>
          </p:cNvPicPr>
          <p:nvPr/>
        </p:nvPicPr>
        <p:blipFill>
          <a:blip r:embed="rId9" cstate="print"/>
          <a:srcRect/>
          <a:stretch>
            <a:fillRect/>
          </a:stretch>
        </p:blipFill>
        <p:spPr bwMode="auto">
          <a:xfrm>
            <a:off x="4797426" y="4457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10" cstate="print"/>
          <a:srcRect/>
          <a:stretch>
            <a:fillRect/>
          </a:stretch>
        </p:blipFill>
        <p:spPr bwMode="auto">
          <a:xfrm>
            <a:off x="4797426" y="2195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1" cstate="print"/>
          <a:srcRect/>
          <a:stretch>
            <a:fillRect/>
          </a:stretch>
        </p:blipFill>
        <p:spPr bwMode="auto">
          <a:xfrm>
            <a:off x="4797426" y="3336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6137275" y="3494089"/>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975894" name="Text Box 22"/>
          <p:cNvSpPr txBox="1">
            <a:spLocks noChangeArrowheads="1"/>
          </p:cNvSpPr>
          <p:nvPr/>
        </p:nvSpPr>
        <p:spPr bwMode="auto">
          <a:xfrm>
            <a:off x="6137275" y="4565650"/>
            <a:ext cx="19764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975895" name="Rectangle 23"/>
          <p:cNvSpPr>
            <a:spLocks noChangeArrowheads="1"/>
          </p:cNvSpPr>
          <p:nvPr/>
        </p:nvSpPr>
        <p:spPr bwMode="auto">
          <a:xfrm>
            <a:off x="7594600" y="2287589"/>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96" name="Text Box 24"/>
          <p:cNvSpPr txBox="1">
            <a:spLocks noChangeArrowheads="1"/>
          </p:cNvSpPr>
          <p:nvPr/>
        </p:nvSpPr>
        <p:spPr bwMode="auto">
          <a:xfrm>
            <a:off x="6137275" y="2352675"/>
            <a:ext cx="17732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975897" name="Picture 25" descr="conv_inp_ss"/>
          <p:cNvPicPr>
            <a:picLocks noChangeAspect="1" noChangeArrowheads="1"/>
          </p:cNvPicPr>
          <p:nvPr/>
        </p:nvPicPr>
        <p:blipFill>
          <a:blip r:embed="rId12" cstate="print"/>
          <a:srcRect/>
          <a:stretch>
            <a:fillRect/>
          </a:stretch>
        </p:blipFill>
        <p:spPr bwMode="auto">
          <a:xfrm>
            <a:off x="1738314" y="2195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2" cstate="print"/>
          <a:srcRect/>
          <a:stretch>
            <a:fillRect/>
          </a:stretch>
        </p:blipFill>
        <p:spPr bwMode="auto">
          <a:xfrm>
            <a:off x="1738314" y="3336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2" cstate="print"/>
          <a:srcRect/>
          <a:stretch>
            <a:fillRect/>
          </a:stretch>
        </p:blipFill>
        <p:spPr bwMode="auto">
          <a:xfrm>
            <a:off x="1738314" y="4457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extLst>
              <p:ext uri="{D42A27DB-BD31-4B8C-83A1-F6EECF244321}">
                <p14:modId xmlns:p14="http://schemas.microsoft.com/office/powerpoint/2010/main" val="4070045185"/>
              </p:ext>
            </p:extLst>
          </p:nvPr>
        </p:nvGraphicFramePr>
        <p:xfrm>
          <a:off x="3063876" y="3357563"/>
          <a:ext cx="1827213" cy="855662"/>
        </p:xfrm>
        <a:graphic>
          <a:graphicData uri="http://schemas.openxmlformats.org/presentationml/2006/ole">
            <mc:AlternateContent xmlns:mc="http://schemas.openxmlformats.org/markup-compatibility/2006">
              <mc:Choice xmlns:v="urn:schemas-microsoft-com:vml" Requires="v">
                <p:oleObj spid="_x0000_s884862" name="Equation" r:id="rId13" imgW="355320" imgH="177480" progId="Equation.3">
                  <p:embed/>
                </p:oleObj>
              </mc:Choice>
              <mc:Fallback>
                <p:oleObj name="Equation" r:id="rId13" imgW="355320" imgH="177480" progId="Equation.3">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63876" y="3357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extLst>
              <p:ext uri="{D42A27DB-BD31-4B8C-83A1-F6EECF244321}">
                <p14:modId xmlns:p14="http://schemas.microsoft.com/office/powerpoint/2010/main" val="333352338"/>
              </p:ext>
            </p:extLst>
          </p:nvPr>
        </p:nvGraphicFramePr>
        <p:xfrm>
          <a:off x="3063876" y="4476751"/>
          <a:ext cx="1827213" cy="855663"/>
        </p:xfrm>
        <a:graphic>
          <a:graphicData uri="http://schemas.openxmlformats.org/presentationml/2006/ole">
            <mc:AlternateContent xmlns:mc="http://schemas.openxmlformats.org/markup-compatibility/2006">
              <mc:Choice xmlns:v="urn:schemas-microsoft-com:vml" Requires="v">
                <p:oleObj spid="_x0000_s884863" name="Equation" r:id="rId15" imgW="355320" imgH="177480" progId="Equation.3">
                  <p:embed/>
                </p:oleObj>
              </mc:Choice>
              <mc:Fallback>
                <p:oleObj name="Equation" r:id="rId15" imgW="355320" imgH="177480" progId="Equation.3">
                  <p:embed/>
                  <p:pic>
                    <p:nvPicPr>
                      <p:cNvPr id="0"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63876" y="4476751"/>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16200000">
            <a:off x="3628232" y="5530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975906" name="Text Box 34"/>
          <p:cNvSpPr txBox="1">
            <a:spLocks noChangeArrowheads="1"/>
          </p:cNvSpPr>
          <p:nvPr/>
        </p:nvSpPr>
        <p:spPr bwMode="auto">
          <a:xfrm>
            <a:off x="760413"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975907" name="Text Box 35"/>
          <p:cNvSpPr txBox="1">
            <a:spLocks noChangeArrowheads="1"/>
          </p:cNvSpPr>
          <p:nvPr/>
        </p:nvSpPr>
        <p:spPr bwMode="auto">
          <a:xfrm>
            <a:off x="685800" y="220444"/>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Recall: Overview</a:t>
            </a:r>
          </a:p>
        </p:txBody>
      </p:sp>
      <p:grpSp>
        <p:nvGrpSpPr>
          <p:cNvPr id="5" name="Group 37"/>
          <p:cNvGrpSpPr>
            <a:grpSpLocks/>
          </p:cNvGrpSpPr>
          <p:nvPr/>
        </p:nvGrpSpPr>
        <p:grpSpPr bwMode="auto">
          <a:xfrm>
            <a:off x="5570539" y="2511426"/>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6" name="Group 40"/>
          <p:cNvGrpSpPr>
            <a:grpSpLocks/>
          </p:cNvGrpSpPr>
          <p:nvPr/>
        </p:nvGrpSpPr>
        <p:grpSpPr bwMode="auto">
          <a:xfrm>
            <a:off x="5683251" y="3502026"/>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7" name="Group 43"/>
          <p:cNvGrpSpPr>
            <a:grpSpLocks/>
          </p:cNvGrpSpPr>
          <p:nvPr/>
        </p:nvGrpSpPr>
        <p:grpSpPr bwMode="auto">
          <a:xfrm>
            <a:off x="5683251" y="4618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975918" name="Oval 46"/>
          <p:cNvSpPr>
            <a:spLocks noChangeArrowheads="1"/>
          </p:cNvSpPr>
          <p:nvPr/>
        </p:nvSpPr>
        <p:spPr bwMode="auto">
          <a:xfrm>
            <a:off x="4651375" y="3127376"/>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sp>
        <p:nvSpPr>
          <p:cNvPr id="975919" name="Text Box 47"/>
          <p:cNvSpPr txBox="1">
            <a:spLocks noChangeArrowheads="1"/>
          </p:cNvSpPr>
          <p:nvPr/>
        </p:nvSpPr>
        <p:spPr bwMode="auto">
          <a:xfrm>
            <a:off x="1052514" y="6340476"/>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00"/>
                </a:solidFill>
              </a:rPr>
              <a:t>Challenge: smaller scale not so different than correct </a:t>
            </a:r>
          </a:p>
        </p:txBody>
      </p:sp>
      <p:sp>
        <p:nvSpPr>
          <p:cNvPr id="975920" name="Text Box 48"/>
          <p:cNvSpPr txBox="1">
            <a:spLocks noChangeArrowheads="1"/>
          </p:cNvSpPr>
          <p:nvPr/>
        </p:nvSpPr>
        <p:spPr bwMode="auto">
          <a:xfrm>
            <a:off x="1052514" y="582930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543153" y="24623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2: Coded Aperture</a:t>
            </a:r>
          </a:p>
        </p:txBody>
      </p:sp>
      <p:sp>
        <p:nvSpPr>
          <p:cNvPr id="613382" name="Line 20"/>
          <p:cNvSpPr>
            <a:spLocks/>
          </p:cNvSpPr>
          <p:nvPr/>
        </p:nvSpPr>
        <p:spPr bwMode="auto">
          <a:xfrm>
            <a:off x="543153" y="106317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3414" name="Text Box 38"/>
          <p:cNvSpPr txBox="1">
            <a:spLocks noChangeArrowheads="1"/>
          </p:cNvSpPr>
          <p:nvPr/>
        </p:nvSpPr>
        <p:spPr bwMode="auto">
          <a:xfrm>
            <a:off x="768578" y="1023490"/>
            <a:ext cx="5651500" cy="2089150"/>
          </a:xfrm>
          <a:prstGeom prst="rect">
            <a:avLst/>
          </a:prstGeom>
          <a:noFill/>
          <a:ln w="9525">
            <a:noFill/>
            <a:miter lim="800000"/>
            <a:headEnd/>
            <a:tailEnd/>
          </a:ln>
          <a:effectLst/>
        </p:spPr>
        <p:txBody>
          <a:bodyPr>
            <a:spAutoFit/>
          </a:bodyPr>
          <a:lstStyle/>
          <a:p>
            <a:pPr>
              <a:spcBef>
                <a:spcPct val="50000"/>
              </a:spcBef>
            </a:pPr>
            <a:endParaRPr lang="en-US" sz="2000" b="1">
              <a:solidFill>
                <a:srgbClr val="FFFFFF"/>
              </a:solidFill>
            </a:endParaRPr>
          </a:p>
          <a:p>
            <a:pPr>
              <a:spcBef>
                <a:spcPct val="50000"/>
              </a:spcBef>
              <a:buFontTx/>
              <a:buChar char="•"/>
            </a:pPr>
            <a:r>
              <a:rPr lang="en-US" sz="2400" b="1">
                <a:solidFill>
                  <a:srgbClr val="FFFFFF"/>
                </a:solidFill>
              </a:rPr>
              <a:t> Mask (code) in aperture plane</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grpSp>
        <p:nvGrpSpPr>
          <p:cNvPr id="2" name="Group 39"/>
          <p:cNvGrpSpPr>
            <a:grpSpLocks/>
          </p:cNvGrpSpPr>
          <p:nvPr/>
        </p:nvGrpSpPr>
        <p:grpSpPr bwMode="auto">
          <a:xfrm>
            <a:off x="1676629" y="3207891"/>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259617" y="3207891"/>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457928" y="3868290"/>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3422" name="Rectangle 46"/>
          <p:cNvSpPr>
            <a:spLocks noChangeArrowheads="1"/>
          </p:cNvSpPr>
          <p:nvPr/>
        </p:nvSpPr>
        <p:spPr bwMode="auto">
          <a:xfrm>
            <a:off x="1403578"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Conventional </a:t>
            </a:r>
            <a:br>
              <a:rPr lang="en-US" sz="2400" b="1">
                <a:solidFill>
                  <a:srgbClr val="FFFF00"/>
                </a:solidFill>
              </a:rPr>
            </a:br>
            <a:r>
              <a:rPr lang="en-US" sz="2400" b="1">
                <a:solidFill>
                  <a:srgbClr val="FFFF00"/>
                </a:solidFill>
              </a:rPr>
              <a:t>aperture</a:t>
            </a:r>
          </a:p>
        </p:txBody>
      </p:sp>
      <p:sp>
        <p:nvSpPr>
          <p:cNvPr id="613423" name="Rectangle 47"/>
          <p:cNvSpPr>
            <a:spLocks noChangeArrowheads="1"/>
          </p:cNvSpPr>
          <p:nvPr/>
        </p:nvSpPr>
        <p:spPr bwMode="auto">
          <a:xfrm>
            <a:off x="4988153"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Our coded aperture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722498"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8" name="AutoShape 4"/>
          <p:cNvSpPr>
            <a:spLocks noChangeArrowheads="1"/>
          </p:cNvSpPr>
          <p:nvPr/>
        </p:nvSpPr>
        <p:spPr bwMode="auto">
          <a:xfrm rot="-5400000">
            <a:off x="7290029"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9" name="AutoShape 5"/>
          <p:cNvSpPr>
            <a:spLocks noChangeArrowheads="1"/>
          </p:cNvSpPr>
          <p:nvPr/>
        </p:nvSpPr>
        <p:spPr bwMode="auto">
          <a:xfrm rot="5400000" flipH="1">
            <a:off x="5435035"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71" name="Line 20"/>
          <p:cNvSpPr>
            <a:spLocks/>
          </p:cNvSpPr>
          <p:nvPr/>
        </p:nvSpPr>
        <p:spPr bwMode="auto">
          <a:xfrm>
            <a:off x="543153" y="106384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35272" name="Text Box 8"/>
          <p:cNvSpPr txBox="1">
            <a:spLocks noChangeArrowheads="1"/>
          </p:cNvSpPr>
          <p:nvPr/>
        </p:nvSpPr>
        <p:spPr bwMode="auto">
          <a:xfrm>
            <a:off x="4616678" y="400389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1035273" name="Line 9"/>
          <p:cNvSpPr>
            <a:spLocks noChangeShapeType="1"/>
          </p:cNvSpPr>
          <p:nvPr/>
        </p:nvSpPr>
        <p:spPr bwMode="auto">
          <a:xfrm>
            <a:off x="2721203" y="446109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1035274" name="Line 10"/>
          <p:cNvSpPr>
            <a:spLocks noChangeShapeType="1"/>
          </p:cNvSpPr>
          <p:nvPr/>
        </p:nvSpPr>
        <p:spPr bwMode="auto">
          <a:xfrm>
            <a:off x="1044803" y="446109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2"/>
          <p:cNvGrpSpPr>
            <a:grpSpLocks/>
          </p:cNvGrpSpPr>
          <p:nvPr/>
        </p:nvGrpSpPr>
        <p:grpSpPr bwMode="auto">
          <a:xfrm>
            <a:off x="5334228" y="4730969"/>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83" name="Text Box 19"/>
          <p:cNvSpPr txBox="1">
            <a:spLocks noChangeArrowheads="1"/>
          </p:cNvSpPr>
          <p:nvPr/>
        </p:nvSpPr>
        <p:spPr bwMode="auto">
          <a:xfrm>
            <a:off x="6988403" y="388007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1035284" name="Rectangle 20"/>
          <p:cNvSpPr>
            <a:spLocks noChangeArrowheads="1"/>
          </p:cNvSpPr>
          <p:nvPr/>
        </p:nvSpPr>
        <p:spPr bwMode="auto">
          <a:xfrm>
            <a:off x="7691667" y="448808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1035285" name="AutoShape 21"/>
          <p:cNvSpPr>
            <a:spLocks/>
          </p:cNvSpPr>
          <p:nvPr/>
        </p:nvSpPr>
        <p:spPr bwMode="auto">
          <a:xfrm>
            <a:off x="7759928" y="496591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1035286" name="Text Box 22"/>
          <p:cNvSpPr txBox="1">
            <a:spLocks noChangeArrowheads="1"/>
          </p:cNvSpPr>
          <p:nvPr/>
        </p:nvSpPr>
        <p:spPr bwMode="auto">
          <a:xfrm>
            <a:off x="7826603" y="517546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1035287" name="Line 23"/>
          <p:cNvSpPr>
            <a:spLocks noChangeShapeType="1"/>
          </p:cNvSpPr>
          <p:nvPr/>
        </p:nvSpPr>
        <p:spPr bwMode="auto">
          <a:xfrm>
            <a:off x="7674203" y="457539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1035288" name="AutoShape 24"/>
          <p:cNvSpPr>
            <a:spLocks noChangeArrowheads="1"/>
          </p:cNvSpPr>
          <p:nvPr/>
        </p:nvSpPr>
        <p:spPr bwMode="auto">
          <a:xfrm rot="-5400000">
            <a:off x="2537053" y="320696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92" name="AutoShape 28"/>
          <p:cNvSpPr>
            <a:spLocks noChangeArrowheads="1"/>
          </p:cNvSpPr>
          <p:nvPr/>
        </p:nvSpPr>
        <p:spPr bwMode="auto">
          <a:xfrm rot="5400000" flipH="1">
            <a:off x="6002566"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29"/>
          <p:cNvGrpSpPr>
            <a:grpSpLocks/>
          </p:cNvGrpSpPr>
          <p:nvPr/>
        </p:nvGrpSpPr>
        <p:grpSpPr bwMode="auto">
          <a:xfrm>
            <a:off x="5334228" y="4730969"/>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98" name="Text Box 34"/>
          <p:cNvSpPr txBox="1">
            <a:spLocks noChangeArrowheads="1"/>
          </p:cNvSpPr>
          <p:nvPr/>
        </p:nvSpPr>
        <p:spPr bwMode="auto">
          <a:xfrm>
            <a:off x="603478" y="400389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1035303" name="Rectangle 39"/>
          <p:cNvSpPr>
            <a:spLocks noGrp="1" noChangeArrowheads="1"/>
          </p:cNvSpPr>
          <p:nvPr>
            <p:ph type="title"/>
          </p:nvPr>
        </p:nvSpPr>
        <p:spPr>
          <a:xfrm>
            <a:off x="539978" y="36731"/>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2029053" y="636133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492979" y="4735514"/>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5" name="AutoShape 41"/>
          <p:cNvSpPr>
            <a:spLocks noChangeArrowheads="1"/>
          </p:cNvSpPr>
          <p:nvPr/>
        </p:nvSpPr>
        <p:spPr bwMode="auto">
          <a:xfrm rot="5400000" flipH="1">
            <a:off x="5716022" y="479663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29" name="Rectangle 5"/>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5432" name="Text Box 8"/>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615434" name="Line 10"/>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615435" name="Line 11"/>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615473" name="Line 49"/>
          <p:cNvSpPr>
            <a:spLocks noChangeShapeType="1"/>
          </p:cNvSpPr>
          <p:nvPr/>
        </p:nvSpPr>
        <p:spPr bwMode="auto">
          <a:xfrm>
            <a:off x="5516792" y="5022850"/>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44"/>
          <p:cNvGrpSpPr>
            <a:grpSpLocks/>
          </p:cNvGrpSpPr>
          <p:nvPr/>
        </p:nvGrpSpPr>
        <p:grpSpPr bwMode="auto">
          <a:xfrm>
            <a:off x="5331053" y="473392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431" name="Text Box 7"/>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615493" name="Rectangle 69"/>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39" name="AutoShape 15"/>
          <p:cNvSpPr>
            <a:spLocks/>
          </p:cNvSpPr>
          <p:nvPr/>
        </p:nvSpPr>
        <p:spPr bwMode="auto">
          <a:xfrm>
            <a:off x="7756753" y="496887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615440" name="Text Box 16"/>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615449" name="Line 25"/>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615450" name="AutoShape 26"/>
          <p:cNvSpPr>
            <a:spLocks noChangeArrowheads="1"/>
          </p:cNvSpPr>
          <p:nvPr/>
        </p:nvSpPr>
        <p:spPr bwMode="auto">
          <a:xfrm rot="-5400000">
            <a:off x="2533878" y="320992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501" name="Rectangle 77"/>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615502" name="Rectangle 78"/>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843441" y="128270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5466" name="AutoShape 42"/>
          <p:cNvSpPr>
            <a:spLocks noChangeArrowheads="1"/>
          </p:cNvSpPr>
          <p:nvPr/>
        </p:nvSpPr>
        <p:spPr bwMode="auto">
          <a:xfrm rot="5400000" flipH="1">
            <a:off x="5999391" y="479583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6" name="Group 61"/>
          <p:cNvGrpSpPr>
            <a:grpSpLocks/>
          </p:cNvGrpSpPr>
          <p:nvPr/>
        </p:nvGrpSpPr>
        <p:grpSpPr bwMode="auto">
          <a:xfrm>
            <a:off x="5331053" y="473392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520" name="Text Box 96"/>
          <p:cNvSpPr txBox="1">
            <a:spLocks noChangeArrowheads="1"/>
          </p:cNvSpPr>
          <p:nvPr/>
        </p:nvSpPr>
        <p:spPr bwMode="auto">
          <a:xfrm>
            <a:off x="6003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615521" name="Text Box 97"/>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5126382" y="1296996"/>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4" y="4740285"/>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1" name="AutoShape 17"/>
          <p:cNvSpPr>
            <a:spLocks noChangeArrowheads="1"/>
          </p:cNvSpPr>
          <p:nvPr/>
        </p:nvSpPr>
        <p:spPr bwMode="auto">
          <a:xfrm rot="5400000" flipH="1">
            <a:off x="5832026" y="4691866"/>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08" name="Text Box 4"/>
          <p:cNvSpPr txBox="1">
            <a:spLocks noChangeArrowheads="1"/>
          </p:cNvSpPr>
          <p:nvPr/>
        </p:nvSpPr>
        <p:spPr bwMode="auto">
          <a:xfrm>
            <a:off x="4619969" y="4011622"/>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1910" name="Line 6"/>
          <p:cNvSpPr>
            <a:spLocks noChangeShapeType="1"/>
          </p:cNvSpPr>
          <p:nvPr/>
        </p:nvSpPr>
        <p:spPr bwMode="auto">
          <a:xfrm>
            <a:off x="2724494" y="4468821"/>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1911" name="Line 7"/>
          <p:cNvSpPr>
            <a:spLocks noChangeShapeType="1"/>
          </p:cNvSpPr>
          <p:nvPr/>
        </p:nvSpPr>
        <p:spPr bwMode="auto">
          <a:xfrm>
            <a:off x="10480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2" name="Line 8"/>
          <p:cNvSpPr>
            <a:spLocks noChangeShapeType="1"/>
          </p:cNvSpPr>
          <p:nvPr/>
        </p:nvSpPr>
        <p:spPr bwMode="auto">
          <a:xfrm>
            <a:off x="14671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3" name="Line 9"/>
          <p:cNvSpPr>
            <a:spLocks noChangeShapeType="1"/>
          </p:cNvSpPr>
          <p:nvPr/>
        </p:nvSpPr>
        <p:spPr bwMode="auto">
          <a:xfrm>
            <a:off x="5523258" y="5026034"/>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9" y="4738696"/>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30" name="Text Box 26"/>
          <p:cNvSpPr txBox="1">
            <a:spLocks noChangeArrowheads="1"/>
          </p:cNvSpPr>
          <p:nvPr/>
        </p:nvSpPr>
        <p:spPr bwMode="auto">
          <a:xfrm>
            <a:off x="6991694" y="3887797"/>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1931" name="Rectangle 27"/>
          <p:cNvSpPr>
            <a:spLocks noChangeArrowheads="1"/>
          </p:cNvSpPr>
          <p:nvPr/>
        </p:nvSpPr>
        <p:spPr bwMode="auto">
          <a:xfrm>
            <a:off x="7694958" y="4495809"/>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33" name="Text Box 29"/>
          <p:cNvSpPr txBox="1">
            <a:spLocks noChangeArrowheads="1"/>
          </p:cNvSpPr>
          <p:nvPr/>
        </p:nvSpPr>
        <p:spPr bwMode="auto">
          <a:xfrm>
            <a:off x="7829894" y="5183196"/>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1934" name="Line 30"/>
          <p:cNvSpPr>
            <a:spLocks noChangeShapeType="1"/>
          </p:cNvSpPr>
          <p:nvPr/>
        </p:nvSpPr>
        <p:spPr bwMode="auto">
          <a:xfrm>
            <a:off x="7677494" y="4583121"/>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1936" name="AutoShape 32"/>
          <p:cNvSpPr>
            <a:spLocks noChangeArrowheads="1"/>
          </p:cNvSpPr>
          <p:nvPr/>
        </p:nvSpPr>
        <p:spPr bwMode="auto">
          <a:xfrm rot="-5400000">
            <a:off x="2756245" y="3429009"/>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46" name="AutoShape 42"/>
          <p:cNvSpPr>
            <a:spLocks/>
          </p:cNvSpPr>
          <p:nvPr/>
        </p:nvSpPr>
        <p:spPr bwMode="auto">
          <a:xfrm>
            <a:off x="7763219" y="5129221"/>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1922" name="AutoShape 18"/>
          <p:cNvSpPr>
            <a:spLocks noChangeArrowheads="1"/>
          </p:cNvSpPr>
          <p:nvPr/>
        </p:nvSpPr>
        <p:spPr bwMode="auto">
          <a:xfrm rot="5400000" flipH="1">
            <a:off x="6115395" y="4691072"/>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9" y="4738696"/>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47" name="Rectangle 43"/>
          <p:cNvSpPr>
            <a:spLocks noChangeArrowheads="1"/>
          </p:cNvSpPr>
          <p:nvPr/>
        </p:nvSpPr>
        <p:spPr bwMode="auto">
          <a:xfrm>
            <a:off x="6709120" y="1409710"/>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1948" name="Rectangle 44"/>
          <p:cNvSpPr>
            <a:spLocks noChangeArrowheads="1"/>
          </p:cNvSpPr>
          <p:nvPr/>
        </p:nvSpPr>
        <p:spPr bwMode="auto">
          <a:xfrm>
            <a:off x="790919" y="1412885"/>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6"/>
          <p:cNvGrpSpPr>
            <a:grpSpLocks/>
          </p:cNvGrpSpPr>
          <p:nvPr/>
        </p:nvGrpSpPr>
        <p:grpSpPr bwMode="auto">
          <a:xfrm>
            <a:off x="2849907" y="1287471"/>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653308" y="1778010"/>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1962" name="Rectangle 58"/>
          <p:cNvSpPr>
            <a:spLocks noGrp="1" noChangeArrowheads="1"/>
          </p:cNvSpPr>
          <p:nvPr>
            <p:ph type="title"/>
          </p:nvPr>
        </p:nvSpPr>
        <p:spPr>
          <a:xfrm>
            <a:off x="543269" y="46046"/>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546444" y="107157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1965" name="Text Box 61"/>
          <p:cNvSpPr txBox="1">
            <a:spLocks noChangeArrowheads="1"/>
          </p:cNvSpPr>
          <p:nvPr/>
        </p:nvSpPr>
        <p:spPr bwMode="auto">
          <a:xfrm>
            <a:off x="1025869" y="4011621"/>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1966" name="Text Box 62"/>
          <p:cNvSpPr txBox="1">
            <a:spLocks noChangeArrowheads="1"/>
          </p:cNvSpPr>
          <p:nvPr/>
        </p:nvSpPr>
        <p:spPr bwMode="auto">
          <a:xfrm>
            <a:off x="2032344" y="6369059"/>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1066800" y="3782044"/>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524000" y="886444"/>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6096000" y="3553444"/>
            <a:ext cx="2057400" cy="274638"/>
          </a:xfrm>
          <a:prstGeom prst="rect">
            <a:avLst/>
          </a:prstGeom>
          <a:noFill/>
          <a:ln w="9525">
            <a:noFill/>
            <a:miter lim="800000"/>
            <a:headEnd/>
            <a:tailEnd/>
          </a:ln>
          <a:effectLst/>
        </p:spPr>
        <p:txBody>
          <a:bodyPr wrap="none">
            <a:spAutoFit/>
          </a:bodyPr>
          <a:lstStyle/>
          <a:p>
            <a:pPr eaLnBrk="0" hangingPunct="0"/>
            <a:r>
              <a:rPr lang="en-US" sz="1200">
                <a:solidFill>
                  <a:srgbClr val="000000"/>
                </a:solidFill>
                <a:cs typeface="Arial" charset="0"/>
              </a:rPr>
              <a:t>Figure by Leonard McMillan</a:t>
            </a:r>
          </a:p>
        </p:txBody>
      </p:sp>
      <p:sp>
        <p:nvSpPr>
          <p:cNvPr id="6" name="TextBox 5"/>
          <p:cNvSpPr txBox="1"/>
          <p:nvPr/>
        </p:nvSpPr>
        <p:spPr>
          <a:xfrm>
            <a:off x="381001" y="6525244"/>
            <a:ext cx="1941557" cy="369332"/>
          </a:xfrm>
          <a:prstGeom prst="rect">
            <a:avLst/>
          </a:prstGeom>
          <a:noFill/>
        </p:spPr>
        <p:txBody>
          <a:bodyPr wrap="none" rtlCol="0">
            <a:spAutoFit/>
          </a:bodyPr>
          <a:lstStyle/>
          <a:p>
            <a:r>
              <a:rPr lang="en-US" dirty="0"/>
              <a:t>Slides from Efros</a:t>
            </a:r>
          </a:p>
        </p:txBody>
      </p:sp>
      <p:sp>
        <p:nvSpPr>
          <p:cNvPr id="2" name="Slide Number Placeholder 1">
            <a:extLst>
              <a:ext uri="{FF2B5EF4-FFF2-40B4-BE49-F238E27FC236}">
                <a16:creationId xmlns:a16="http://schemas.microsoft.com/office/drawing/2014/main" id="{017BD054-887C-A047-9608-DA3014E543B5}"/>
              </a:ext>
            </a:extLst>
          </p:cNvPr>
          <p:cNvSpPr>
            <a:spLocks noGrp="1"/>
          </p:cNvSpPr>
          <p:nvPr>
            <p:ph type="sldNum" sz="quarter" idx="12"/>
          </p:nvPr>
        </p:nvSpPr>
        <p:spPr/>
        <p:txBody>
          <a:bodyPr/>
          <a:lstStyle/>
          <a:p>
            <a:fld id="{12129BAB-B873-48BF-A14C-29023A82A765}" type="slidenum">
              <a:rPr lang="en-US" smtClean="0">
                <a:solidFill>
                  <a:srgbClr val="000000"/>
                </a:solidFill>
              </a:rPr>
              <a:pPr/>
              <a:t>5</a:t>
            </a:fld>
            <a:endParaRPr lang="en-US">
              <a:solidFill>
                <a:srgbClr val="00000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5126380"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3" y="4735514"/>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9" name="AutoShape 17"/>
          <p:cNvSpPr>
            <a:spLocks noChangeArrowheads="1"/>
          </p:cNvSpPr>
          <p:nvPr/>
        </p:nvSpPr>
        <p:spPr bwMode="auto">
          <a:xfrm rot="5400000" flipH="1">
            <a:off x="5940768" y="4578351"/>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56" name="Text Box 4"/>
          <p:cNvSpPr txBox="1">
            <a:spLocks noChangeArrowheads="1"/>
          </p:cNvSpPr>
          <p:nvPr/>
        </p:nvSpPr>
        <p:spPr bwMode="auto">
          <a:xfrm>
            <a:off x="4619967"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3958" name="Line 6"/>
          <p:cNvSpPr>
            <a:spLocks noChangeShapeType="1"/>
          </p:cNvSpPr>
          <p:nvPr/>
        </p:nvSpPr>
        <p:spPr bwMode="auto">
          <a:xfrm>
            <a:off x="2724492"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3959" name="Line 7"/>
          <p:cNvSpPr>
            <a:spLocks noChangeShapeType="1"/>
          </p:cNvSpPr>
          <p:nvPr/>
        </p:nvSpPr>
        <p:spPr bwMode="auto">
          <a:xfrm>
            <a:off x="10480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0" name="Line 8"/>
          <p:cNvSpPr>
            <a:spLocks noChangeShapeType="1"/>
          </p:cNvSpPr>
          <p:nvPr/>
        </p:nvSpPr>
        <p:spPr bwMode="auto">
          <a:xfrm>
            <a:off x="14671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1" name="Line 9"/>
          <p:cNvSpPr>
            <a:spLocks noChangeShapeType="1"/>
          </p:cNvSpPr>
          <p:nvPr/>
        </p:nvSpPr>
        <p:spPr bwMode="auto">
          <a:xfrm>
            <a:off x="5523256"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7" y="473392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76" name="Line 24"/>
          <p:cNvSpPr>
            <a:spLocks noChangeShapeType="1"/>
          </p:cNvSpPr>
          <p:nvPr/>
        </p:nvSpPr>
        <p:spPr bwMode="auto">
          <a:xfrm>
            <a:off x="18862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78" name="Text Box 26"/>
          <p:cNvSpPr txBox="1">
            <a:spLocks noChangeArrowheads="1"/>
          </p:cNvSpPr>
          <p:nvPr/>
        </p:nvSpPr>
        <p:spPr bwMode="auto">
          <a:xfrm>
            <a:off x="6991692"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3979" name="Rectangle 27"/>
          <p:cNvSpPr>
            <a:spLocks noChangeArrowheads="1"/>
          </p:cNvSpPr>
          <p:nvPr/>
        </p:nvSpPr>
        <p:spPr bwMode="auto">
          <a:xfrm>
            <a:off x="7694956"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81" name="Text Box 29"/>
          <p:cNvSpPr txBox="1">
            <a:spLocks noChangeArrowheads="1"/>
          </p:cNvSpPr>
          <p:nvPr/>
        </p:nvSpPr>
        <p:spPr bwMode="auto">
          <a:xfrm>
            <a:off x="7829892"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3982" name="Line 30"/>
          <p:cNvSpPr>
            <a:spLocks noChangeShapeType="1"/>
          </p:cNvSpPr>
          <p:nvPr/>
        </p:nvSpPr>
        <p:spPr bwMode="auto">
          <a:xfrm>
            <a:off x="7677492"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3984" name="AutoShape 32"/>
          <p:cNvSpPr>
            <a:spLocks noChangeArrowheads="1"/>
          </p:cNvSpPr>
          <p:nvPr/>
        </p:nvSpPr>
        <p:spPr bwMode="auto">
          <a:xfrm rot="-5400000">
            <a:off x="2972937" y="364093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93" name="AutoShape 41"/>
          <p:cNvSpPr>
            <a:spLocks/>
          </p:cNvSpPr>
          <p:nvPr/>
        </p:nvSpPr>
        <p:spPr bwMode="auto">
          <a:xfrm>
            <a:off x="7763217" y="5249864"/>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3970" name="AutoShape 18"/>
          <p:cNvSpPr>
            <a:spLocks noChangeArrowheads="1"/>
          </p:cNvSpPr>
          <p:nvPr/>
        </p:nvSpPr>
        <p:spPr bwMode="auto">
          <a:xfrm rot="5400000" flipH="1">
            <a:off x="6224137" y="4577557"/>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7" y="473392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94" name="Rectangle 42"/>
          <p:cNvSpPr>
            <a:spLocks noChangeArrowheads="1"/>
          </p:cNvSpPr>
          <p:nvPr/>
        </p:nvSpPr>
        <p:spPr bwMode="auto">
          <a:xfrm>
            <a:off x="6709118"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3995" name="Rectangle 43"/>
          <p:cNvSpPr>
            <a:spLocks noChangeArrowheads="1"/>
          </p:cNvSpPr>
          <p:nvPr/>
        </p:nvSpPr>
        <p:spPr bwMode="auto">
          <a:xfrm>
            <a:off x="790917"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9905" y="128270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653306"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4002" name="Rectangle 50"/>
          <p:cNvSpPr>
            <a:spLocks noGrp="1" noChangeArrowheads="1"/>
          </p:cNvSpPr>
          <p:nvPr>
            <p:ph type="title"/>
          </p:nvPr>
        </p:nvSpPr>
        <p:spPr>
          <a:xfrm>
            <a:off x="543267" y="412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546442"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4005" name="Text Box 53"/>
          <p:cNvSpPr txBox="1">
            <a:spLocks noChangeArrowheads="1"/>
          </p:cNvSpPr>
          <p:nvPr/>
        </p:nvSpPr>
        <p:spPr bwMode="auto">
          <a:xfrm>
            <a:off x="1444967"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4006" name="Text Box 54"/>
          <p:cNvSpPr txBox="1">
            <a:spLocks noChangeArrowheads="1"/>
          </p:cNvSpPr>
          <p:nvPr/>
        </p:nvSpPr>
        <p:spPr bwMode="auto">
          <a:xfrm>
            <a:off x="2032342"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7" name="AutoShape 17"/>
          <p:cNvSpPr>
            <a:spLocks noChangeArrowheads="1"/>
          </p:cNvSpPr>
          <p:nvPr/>
        </p:nvSpPr>
        <p:spPr bwMode="auto">
          <a:xfrm rot="5400000" flipH="1">
            <a:off x="6039872" y="447278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04"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6006"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6007"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8"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9"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24"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5"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6"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6027"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29"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6030"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6032" name="AutoShape 32"/>
          <p:cNvSpPr>
            <a:spLocks noChangeArrowheads="1"/>
          </p:cNvSpPr>
          <p:nvPr/>
        </p:nvSpPr>
        <p:spPr bwMode="auto">
          <a:xfrm rot="-5400000">
            <a:off x="3172054" y="384651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41" name="AutoShape 41"/>
          <p:cNvSpPr>
            <a:spLocks/>
          </p:cNvSpPr>
          <p:nvPr/>
        </p:nvSpPr>
        <p:spPr bwMode="auto">
          <a:xfrm>
            <a:off x="7756753" y="532606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6018" name="AutoShape 18"/>
          <p:cNvSpPr>
            <a:spLocks noChangeArrowheads="1"/>
          </p:cNvSpPr>
          <p:nvPr/>
        </p:nvSpPr>
        <p:spPr bwMode="auto">
          <a:xfrm rot="5400000" flipH="1">
            <a:off x="6323241" y="447198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42"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6043"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6050"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6053" name="Text Box 53"/>
          <p:cNvSpPr txBox="1">
            <a:spLocks noChangeArrowheads="1"/>
          </p:cNvSpPr>
          <p:nvPr/>
        </p:nvSpPr>
        <p:spPr bwMode="auto">
          <a:xfrm>
            <a:off x="18576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6054"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3" name="AutoShape 17"/>
          <p:cNvSpPr>
            <a:spLocks noChangeArrowheads="1"/>
          </p:cNvSpPr>
          <p:nvPr/>
        </p:nvSpPr>
        <p:spPr bwMode="auto">
          <a:xfrm rot="5400000" flipH="1">
            <a:off x="6160522" y="435213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60"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89862"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89863"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4"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5"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80"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1"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2"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89883"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85"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89886"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89888" name="AutoShape 32"/>
          <p:cNvSpPr>
            <a:spLocks noChangeArrowheads="1"/>
          </p:cNvSpPr>
          <p:nvPr/>
        </p:nvSpPr>
        <p:spPr bwMode="auto">
          <a:xfrm rot="-5400000">
            <a:off x="3383192" y="405765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97" name="AutoShape 41"/>
          <p:cNvSpPr>
            <a:spLocks/>
          </p:cNvSpPr>
          <p:nvPr/>
        </p:nvSpPr>
        <p:spPr bwMode="auto">
          <a:xfrm>
            <a:off x="7756753" y="543401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89874" name="AutoShape 18"/>
          <p:cNvSpPr>
            <a:spLocks noChangeArrowheads="1"/>
          </p:cNvSpPr>
          <p:nvPr/>
        </p:nvSpPr>
        <p:spPr bwMode="auto">
          <a:xfrm rot="5400000" flipH="1">
            <a:off x="6443891" y="435133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98"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89899"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89906"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89909" name="Text Box 53"/>
          <p:cNvSpPr txBox="1">
            <a:spLocks noChangeArrowheads="1"/>
          </p:cNvSpPr>
          <p:nvPr/>
        </p:nvSpPr>
        <p:spPr bwMode="auto">
          <a:xfrm>
            <a:off x="22767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89910"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7099528" y="25304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7099528" y="40433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7099528" y="55578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235178" y="3810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FF66"/>
                </a:solidFill>
              </a:rPr>
              <a:t>Coded aperture reduces uncertainty in scale identification</a:t>
            </a:r>
          </a:p>
        </p:txBody>
      </p:sp>
      <p:sp>
        <p:nvSpPr>
          <p:cNvPr id="599049" name="Text Box 9"/>
          <p:cNvSpPr txBox="1">
            <a:spLocks noChangeArrowheads="1"/>
          </p:cNvSpPr>
          <p:nvPr/>
        </p:nvSpPr>
        <p:spPr bwMode="auto">
          <a:xfrm>
            <a:off x="3429228" y="1782763"/>
            <a:ext cx="2152650"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Conventional</a:t>
            </a:r>
            <a:r>
              <a:rPr lang="en-US" sz="3200" b="1">
                <a:solidFill>
                  <a:srgbClr val="FFFFFF"/>
                </a:solidFill>
              </a:rPr>
              <a:t> </a:t>
            </a:r>
          </a:p>
        </p:txBody>
      </p:sp>
      <p:sp>
        <p:nvSpPr>
          <p:cNvPr id="599050" name="Text Box 10"/>
          <p:cNvSpPr txBox="1">
            <a:spLocks noChangeArrowheads="1"/>
          </p:cNvSpPr>
          <p:nvPr/>
        </p:nvSpPr>
        <p:spPr bwMode="auto">
          <a:xfrm>
            <a:off x="7334479" y="1782763"/>
            <a:ext cx="1393825"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Coded</a:t>
            </a:r>
            <a:r>
              <a:rPr lang="en-US" sz="3200" b="1">
                <a:solidFill>
                  <a:srgbClr val="FFFFFF"/>
                </a:solidFill>
              </a:rPr>
              <a:t> </a:t>
            </a:r>
          </a:p>
        </p:txBody>
      </p:sp>
      <p:sp>
        <p:nvSpPr>
          <p:cNvPr id="599051" name="Line 20"/>
          <p:cNvSpPr>
            <a:spLocks/>
          </p:cNvSpPr>
          <p:nvPr/>
        </p:nvSpPr>
        <p:spPr bwMode="auto">
          <a:xfrm>
            <a:off x="543153" y="10794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15"/>
          <p:cNvGrpSpPr>
            <a:grpSpLocks/>
          </p:cNvGrpSpPr>
          <p:nvPr/>
        </p:nvGrpSpPr>
        <p:grpSpPr bwMode="auto">
          <a:xfrm>
            <a:off x="8288566" y="61229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3" name="Group 18"/>
          <p:cNvGrpSpPr>
            <a:grpSpLocks/>
          </p:cNvGrpSpPr>
          <p:nvPr/>
        </p:nvGrpSpPr>
        <p:grpSpPr bwMode="auto">
          <a:xfrm>
            <a:off x="8288566" y="30956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6112103" y="28479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6112103" y="43608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614842" y="28479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614842" y="43608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614842" y="58753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573691" y="55578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572103" y="25304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573691" y="40433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761141" y="30956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53"/>
          <p:cNvGrpSpPr>
            <a:grpSpLocks/>
          </p:cNvGrpSpPr>
          <p:nvPr/>
        </p:nvGrpSpPr>
        <p:grpSpPr bwMode="auto">
          <a:xfrm>
            <a:off x="8425092" y="44164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56"/>
          <p:cNvGrpSpPr>
            <a:grpSpLocks/>
          </p:cNvGrpSpPr>
          <p:nvPr/>
        </p:nvGrpSpPr>
        <p:grpSpPr bwMode="auto">
          <a:xfrm>
            <a:off x="4899253" y="59309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6112103" y="58753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275242" y="29146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8" name="AutoShape 68"/>
          <p:cNvSpPr>
            <a:spLocks noChangeArrowheads="1"/>
          </p:cNvSpPr>
          <p:nvPr/>
        </p:nvSpPr>
        <p:spPr bwMode="auto">
          <a:xfrm>
            <a:off x="3318103"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9" name="AutoShape 69"/>
          <p:cNvSpPr>
            <a:spLocks noChangeArrowheads="1"/>
          </p:cNvSpPr>
          <p:nvPr/>
        </p:nvSpPr>
        <p:spPr bwMode="auto">
          <a:xfrm>
            <a:off x="3249842" y="59420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grpSp>
        <p:nvGrpSpPr>
          <p:cNvPr id="7" name="Group 24"/>
          <p:cNvGrpSpPr>
            <a:grpSpLocks/>
          </p:cNvGrpSpPr>
          <p:nvPr/>
        </p:nvGrpSpPr>
        <p:grpSpPr bwMode="auto">
          <a:xfrm>
            <a:off x="4899253" y="44164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599112" name="AutoShape 72"/>
          <p:cNvSpPr>
            <a:spLocks noChangeArrowheads="1"/>
          </p:cNvSpPr>
          <p:nvPr/>
        </p:nvSpPr>
        <p:spPr bwMode="auto">
          <a:xfrm>
            <a:off x="6782028" y="29146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3" name="AutoShape 73"/>
          <p:cNvSpPr>
            <a:spLocks noChangeArrowheads="1"/>
          </p:cNvSpPr>
          <p:nvPr/>
        </p:nvSpPr>
        <p:spPr bwMode="auto">
          <a:xfrm>
            <a:off x="6782028"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4" name="AutoShape 74"/>
          <p:cNvSpPr>
            <a:spLocks noChangeArrowheads="1"/>
          </p:cNvSpPr>
          <p:nvPr/>
        </p:nvSpPr>
        <p:spPr bwMode="auto">
          <a:xfrm>
            <a:off x="6782028" y="59420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5" name="Text Box 75"/>
          <p:cNvSpPr txBox="1">
            <a:spLocks noChangeArrowheads="1"/>
          </p:cNvSpPr>
          <p:nvPr/>
        </p:nvSpPr>
        <p:spPr bwMode="auto">
          <a:xfrm>
            <a:off x="432028" y="4287838"/>
            <a:ext cx="1752600"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Correct scale</a:t>
            </a:r>
            <a:r>
              <a:rPr lang="en-US" sz="3200" b="1">
                <a:solidFill>
                  <a:srgbClr val="FFFF99"/>
                </a:solidFill>
              </a:rPr>
              <a:t> </a:t>
            </a:r>
          </a:p>
        </p:txBody>
      </p:sp>
      <p:sp>
        <p:nvSpPr>
          <p:cNvPr id="599116" name="Text Box 76"/>
          <p:cNvSpPr txBox="1">
            <a:spLocks noChangeArrowheads="1"/>
          </p:cNvSpPr>
          <p:nvPr/>
        </p:nvSpPr>
        <p:spPr bwMode="auto">
          <a:xfrm>
            <a:off x="208190" y="5802313"/>
            <a:ext cx="1976438"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Smaller scale</a:t>
            </a:r>
            <a:r>
              <a:rPr lang="en-US" sz="3200" b="1">
                <a:solidFill>
                  <a:srgbClr val="FFFF99"/>
                </a:solidFill>
              </a:rPr>
              <a:t> </a:t>
            </a:r>
          </a:p>
        </p:txBody>
      </p:sp>
      <p:sp>
        <p:nvSpPr>
          <p:cNvPr id="599117" name="Text Box 77"/>
          <p:cNvSpPr txBox="1">
            <a:spLocks noChangeArrowheads="1"/>
          </p:cNvSpPr>
          <p:nvPr/>
        </p:nvSpPr>
        <p:spPr bwMode="auto">
          <a:xfrm>
            <a:off x="411392" y="2774949"/>
            <a:ext cx="1773237" cy="579438"/>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Larger scale</a:t>
            </a:r>
            <a:r>
              <a:rPr lang="en-US" sz="3200" b="1">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4" cstate="print"/>
          <a:srcRect/>
          <a:stretch>
            <a:fillRect/>
          </a:stretch>
        </p:blipFill>
        <p:spPr bwMode="auto">
          <a:xfrm>
            <a:off x="5202467" y="19272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5" cstate="print"/>
          <a:srcRect/>
          <a:stretch>
            <a:fillRect/>
          </a:stretch>
        </p:blipFill>
        <p:spPr bwMode="auto">
          <a:xfrm>
            <a:off x="5185003" y="46482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6" cstate="print"/>
          <a:srcRect/>
          <a:stretch>
            <a:fillRect/>
          </a:stretch>
        </p:blipFill>
        <p:spPr bwMode="auto">
          <a:xfrm>
            <a:off x="586017" y="40576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6" cstate="print"/>
          <a:srcRect/>
          <a:stretch>
            <a:fillRect/>
          </a:stretch>
        </p:blipFill>
        <p:spPr bwMode="auto">
          <a:xfrm>
            <a:off x="586017" y="13525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536803" y="455613"/>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Convolution- frequency domain representation</a:t>
            </a:r>
          </a:p>
        </p:txBody>
      </p:sp>
      <p:pic>
        <p:nvPicPr>
          <p:cNvPr id="1053703" name="Picture 7"/>
          <p:cNvPicPr>
            <a:picLocks noChangeAspect="1" noChangeArrowheads="1"/>
          </p:cNvPicPr>
          <p:nvPr/>
        </p:nvPicPr>
        <p:blipFill>
          <a:blip r:embed="rId7" cstate="print"/>
          <a:srcRect/>
          <a:stretch>
            <a:fillRect/>
          </a:stretch>
        </p:blipFill>
        <p:spPr bwMode="auto">
          <a:xfrm>
            <a:off x="586017" y="5238751"/>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8" cstate="print"/>
          <a:srcRect/>
          <a:stretch>
            <a:fillRect/>
          </a:stretch>
        </p:blipFill>
        <p:spPr bwMode="auto">
          <a:xfrm>
            <a:off x="586017" y="2505076"/>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575403" y="4673600"/>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3706" name="Text Box 10"/>
          <p:cNvSpPr txBox="1">
            <a:spLocks noChangeArrowheads="1"/>
          </p:cNvSpPr>
          <p:nvPr/>
        </p:nvSpPr>
        <p:spPr bwMode="auto">
          <a:xfrm>
            <a:off x="4575403" y="1954213"/>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aphicFrame>
        <p:nvGraphicFramePr>
          <p:cNvPr id="1053707" name="Object 11"/>
          <p:cNvGraphicFramePr>
            <a:graphicFrameLocks noChangeAspect="1"/>
          </p:cNvGraphicFramePr>
          <p:nvPr>
            <p:extLst>
              <p:ext uri="{D42A27DB-BD31-4B8C-83A1-F6EECF244321}">
                <p14:modId xmlns:p14="http://schemas.microsoft.com/office/powerpoint/2010/main" val="3680367915"/>
              </p:ext>
            </p:extLst>
          </p:nvPr>
        </p:nvGraphicFramePr>
        <p:xfrm>
          <a:off x="7085242" y="2752725"/>
          <a:ext cx="98425" cy="203200"/>
        </p:xfrm>
        <a:graphic>
          <a:graphicData uri="http://schemas.openxmlformats.org/presentationml/2006/ole">
            <mc:AlternateContent xmlns:mc="http://schemas.openxmlformats.org/markup-compatibility/2006">
              <mc:Choice xmlns:v="urn:schemas-microsoft-com:vml" Requires="v">
                <p:oleObj spid="_x0000_s886090" name="Equation" r:id="rId9" imgW="126720" imgH="177480" progId="Equation.3">
                  <p:embed/>
                </p:oleObj>
              </mc:Choice>
              <mc:Fallback>
                <p:oleObj name="Equation" r:id="rId9" imgW="126720" imgH="17748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5242" y="27527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7143978" y="2657476"/>
            <a:ext cx="0" cy="117475"/>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0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3710" name="Text Box 14"/>
          <p:cNvSpPr txBox="1">
            <a:spLocks noChangeArrowheads="1"/>
          </p:cNvSpPr>
          <p:nvPr/>
        </p:nvSpPr>
        <p:spPr bwMode="auto">
          <a:xfrm>
            <a:off x="538392" y="1282701"/>
            <a:ext cx="17621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sp>
        <p:nvSpPr>
          <p:cNvPr id="1053711" name="Text Box 15"/>
          <p:cNvSpPr txBox="1">
            <a:spLocks noChangeArrowheads="1"/>
          </p:cNvSpPr>
          <p:nvPr/>
        </p:nvSpPr>
        <p:spPr bwMode="auto">
          <a:xfrm>
            <a:off x="538392" y="39862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grpSp>
        <p:nvGrpSpPr>
          <p:cNvPr id="2" name="Group 16"/>
          <p:cNvGrpSpPr>
            <a:grpSpLocks/>
          </p:cNvGrpSpPr>
          <p:nvPr/>
        </p:nvGrpSpPr>
        <p:grpSpPr bwMode="auto">
          <a:xfrm>
            <a:off x="232004" y="6424614"/>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spid="_x0000_s886091" name="Equation" r:id="rId11" imgW="215640" imgH="152280" progId="Equation.3">
                    <p:embed/>
                  </p:oleObj>
                </mc:Choice>
                <mc:Fallback>
                  <p:oleObj name="Equation" r:id="rId11" imgW="215640" imgH="1522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270104" y="5141914"/>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2"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4" name="Group 26"/>
          <p:cNvGrpSpPr>
            <a:grpSpLocks/>
          </p:cNvGrpSpPr>
          <p:nvPr/>
        </p:nvGrpSpPr>
        <p:grpSpPr bwMode="auto">
          <a:xfrm>
            <a:off x="270104" y="2417764"/>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3"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5" name="Group 33"/>
          <p:cNvGrpSpPr>
            <a:grpSpLocks/>
          </p:cNvGrpSpPr>
          <p:nvPr/>
        </p:nvGrpSpPr>
        <p:grpSpPr bwMode="auto">
          <a:xfrm>
            <a:off x="270104" y="12668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4"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6" name="Group 40"/>
          <p:cNvGrpSpPr>
            <a:grpSpLocks/>
          </p:cNvGrpSpPr>
          <p:nvPr/>
        </p:nvGrpSpPr>
        <p:grpSpPr bwMode="auto">
          <a:xfrm>
            <a:off x="270104" y="3973514"/>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5" name="Equation" r:id="rId19" imgW="126720" imgH="177480" progId="Equation.3">
                    <p:embed/>
                  </p:oleObj>
                </mc:Choice>
                <mc:Fallback>
                  <p:oleObj name="Equation" r:id="rId19" imgW="126720" imgH="177480" progId="Equation.3">
                    <p:embed/>
                    <p:pic>
                      <p:nvPicPr>
                        <p:cNvPr id="0" name="Picture 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43" name="Oval 47"/>
          <p:cNvSpPr>
            <a:spLocks noChangeArrowheads="1"/>
          </p:cNvSpPr>
          <p:nvPr/>
        </p:nvSpPr>
        <p:spPr bwMode="auto">
          <a:xfrm>
            <a:off x="2492604" y="50990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3744" name="Oval 48"/>
          <p:cNvSpPr>
            <a:spLocks noChangeArrowheads="1"/>
          </p:cNvSpPr>
          <p:nvPr/>
        </p:nvSpPr>
        <p:spPr bwMode="auto">
          <a:xfrm>
            <a:off x="2492604" y="23796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grpSp>
        <p:nvGrpSpPr>
          <p:cNvPr id="7" name="Group 49"/>
          <p:cNvGrpSpPr>
            <a:grpSpLocks/>
          </p:cNvGrpSpPr>
          <p:nvPr/>
        </p:nvGrpSpPr>
        <p:grpSpPr bwMode="auto">
          <a:xfrm>
            <a:off x="4865917" y="45561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6" name="Equation" r:id="rId21" imgW="126720" imgH="177480" progId="Equation.3">
                    <p:embed/>
                  </p:oleObj>
                </mc:Choice>
                <mc:Fallback>
                  <p:oleObj name="Equation" r:id="rId21" imgW="126720" imgH="177480" progId="Equation.3">
                    <p:embed/>
                    <p:pic>
                      <p:nvPicPr>
                        <p:cNvPr id="0"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8" name="Group 56"/>
          <p:cNvGrpSpPr>
            <a:grpSpLocks/>
          </p:cNvGrpSpPr>
          <p:nvPr/>
        </p:nvGrpSpPr>
        <p:grpSpPr bwMode="auto">
          <a:xfrm>
            <a:off x="4865917" y="1827214"/>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6097" name="Equation" r:id="rId23" imgW="126720" imgH="177480" progId="Equation.3">
                    <p:embed/>
                  </p:oleObj>
                </mc:Choice>
                <mc:Fallback>
                  <p:oleObj name="Equation" r:id="rId23" imgW="126720" imgH="177480" progId="Equation.3">
                    <p:embed/>
                    <p:pic>
                      <p:nvPicPr>
                        <p:cNvPr id="0" name="Picture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59" name="Line 63"/>
          <p:cNvSpPr>
            <a:spLocks noChangeShapeType="1"/>
          </p:cNvSpPr>
          <p:nvPr/>
        </p:nvSpPr>
        <p:spPr bwMode="auto">
          <a:xfrm>
            <a:off x="2051278"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0" name="Line 64"/>
          <p:cNvSpPr>
            <a:spLocks noChangeShapeType="1"/>
          </p:cNvSpPr>
          <p:nvPr/>
        </p:nvSpPr>
        <p:spPr bwMode="auto">
          <a:xfrm>
            <a:off x="2203678"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1" name="Line 65"/>
          <p:cNvSpPr>
            <a:spLocks noChangeShapeType="1"/>
          </p:cNvSpPr>
          <p:nvPr/>
        </p:nvSpPr>
        <p:spPr bwMode="auto">
          <a:xfrm>
            <a:off x="2879953"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2" name="Line 66"/>
          <p:cNvSpPr>
            <a:spLocks noChangeShapeType="1"/>
          </p:cNvSpPr>
          <p:nvPr/>
        </p:nvSpPr>
        <p:spPr bwMode="auto">
          <a:xfrm>
            <a:off x="3032353"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3" name="Line 67"/>
          <p:cNvSpPr>
            <a:spLocks noChangeShapeType="1"/>
          </p:cNvSpPr>
          <p:nvPr/>
        </p:nvSpPr>
        <p:spPr bwMode="auto">
          <a:xfrm>
            <a:off x="2051278"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4" name="Line 68"/>
          <p:cNvSpPr>
            <a:spLocks noChangeShapeType="1"/>
          </p:cNvSpPr>
          <p:nvPr/>
        </p:nvSpPr>
        <p:spPr bwMode="auto">
          <a:xfrm>
            <a:off x="2203678"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5" name="Line 69"/>
          <p:cNvSpPr>
            <a:spLocks noChangeShapeType="1"/>
          </p:cNvSpPr>
          <p:nvPr/>
        </p:nvSpPr>
        <p:spPr bwMode="auto">
          <a:xfrm>
            <a:off x="2879953"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6" name="Line 70"/>
          <p:cNvSpPr>
            <a:spLocks noChangeShapeType="1"/>
          </p:cNvSpPr>
          <p:nvPr/>
        </p:nvSpPr>
        <p:spPr bwMode="auto">
          <a:xfrm>
            <a:off x="3032353"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7" name="Line 71"/>
          <p:cNvSpPr>
            <a:spLocks noChangeShapeType="1"/>
          </p:cNvSpPr>
          <p:nvPr/>
        </p:nvSpPr>
        <p:spPr bwMode="auto">
          <a:xfrm>
            <a:off x="6658203"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8" name="Line 72"/>
          <p:cNvSpPr>
            <a:spLocks noChangeShapeType="1"/>
          </p:cNvSpPr>
          <p:nvPr/>
        </p:nvSpPr>
        <p:spPr bwMode="auto">
          <a:xfrm>
            <a:off x="6810603"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9" name="Line 73"/>
          <p:cNvSpPr>
            <a:spLocks noChangeShapeType="1"/>
          </p:cNvSpPr>
          <p:nvPr/>
        </p:nvSpPr>
        <p:spPr bwMode="auto">
          <a:xfrm>
            <a:off x="7486878"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70" name="Line 74"/>
          <p:cNvSpPr>
            <a:spLocks noChangeShapeType="1"/>
          </p:cNvSpPr>
          <p:nvPr/>
        </p:nvSpPr>
        <p:spPr bwMode="auto">
          <a:xfrm>
            <a:off x="7639278"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71" name="Text Box 75"/>
          <p:cNvSpPr txBox="1">
            <a:spLocks noChangeArrowheads="1"/>
          </p:cNvSpPr>
          <p:nvPr/>
        </p:nvSpPr>
        <p:spPr bwMode="auto">
          <a:xfrm>
            <a:off x="538392" y="2446338"/>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1</a:t>
            </a:r>
            <a:r>
              <a:rPr lang="en-US" b="1" baseline="30000">
                <a:solidFill>
                  <a:srgbClr val="FF0000"/>
                </a:solidFill>
                <a:latin typeface="Times New Roman" pitchFamily="18" charset="0"/>
              </a:rPr>
              <a:t>st</a:t>
            </a:r>
            <a:r>
              <a:rPr lang="en-US" b="1">
                <a:solidFill>
                  <a:srgbClr val="FF0000"/>
                </a:solidFill>
                <a:latin typeface="Times New Roman" pitchFamily="18" charset="0"/>
              </a:rPr>
              <a:t> scale</a:t>
            </a:r>
          </a:p>
        </p:txBody>
      </p:sp>
      <p:sp>
        <p:nvSpPr>
          <p:cNvPr id="1053772" name="Text Box 76"/>
          <p:cNvSpPr txBox="1">
            <a:spLocks noChangeArrowheads="1"/>
          </p:cNvSpPr>
          <p:nvPr/>
        </p:nvSpPr>
        <p:spPr bwMode="auto">
          <a:xfrm>
            <a:off x="538392" y="51673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2</a:t>
            </a:r>
            <a:r>
              <a:rPr lang="en-US" b="1" baseline="30000">
                <a:solidFill>
                  <a:srgbClr val="FF0000"/>
                </a:solidFill>
                <a:latin typeface="Times New Roman" pitchFamily="18" charset="0"/>
              </a:rPr>
              <a:t>nd</a:t>
            </a:r>
            <a:r>
              <a:rPr lang="en-US" b="1">
                <a:solidFill>
                  <a:srgbClr val="FF0000"/>
                </a:solidFill>
                <a:latin typeface="Times New Roman" pitchFamily="18" charset="0"/>
              </a:rPr>
              <a:t> scale</a:t>
            </a:r>
          </a:p>
        </p:txBody>
      </p:sp>
      <p:sp>
        <p:nvSpPr>
          <p:cNvPr id="1053775" name="Line 79"/>
          <p:cNvSpPr>
            <a:spLocks noChangeShapeType="1"/>
          </p:cNvSpPr>
          <p:nvPr/>
        </p:nvSpPr>
        <p:spPr bwMode="auto">
          <a:xfrm flipH="1" flipV="1">
            <a:off x="2605316" y="2462214"/>
            <a:ext cx="2216151" cy="3336914"/>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6" name="Line 80"/>
          <p:cNvSpPr>
            <a:spLocks noChangeShapeType="1"/>
          </p:cNvSpPr>
          <p:nvPr/>
        </p:nvSpPr>
        <p:spPr bwMode="auto">
          <a:xfrm flipH="1" flipV="1">
            <a:off x="2616429" y="5176838"/>
            <a:ext cx="2173288" cy="92868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7" name="Text Box 81"/>
          <p:cNvSpPr txBox="1">
            <a:spLocks noChangeArrowheads="1"/>
          </p:cNvSpPr>
          <p:nvPr/>
        </p:nvSpPr>
        <p:spPr bwMode="auto">
          <a:xfrm>
            <a:off x="4762728" y="5710238"/>
            <a:ext cx="3989387" cy="701675"/>
          </a:xfrm>
          <a:prstGeom prst="rect">
            <a:avLst/>
          </a:prstGeom>
          <a:noFill/>
          <a:ln w="9525">
            <a:noFill/>
            <a:miter lim="800000"/>
            <a:headEnd/>
            <a:tailEnd/>
          </a:ln>
          <a:effectLst/>
        </p:spPr>
        <p:txBody>
          <a:bodyPr wrap="none">
            <a:spAutoFit/>
          </a:bodyPr>
          <a:lstStyle/>
          <a:p>
            <a:r>
              <a:rPr lang="en-US" sz="2000" b="1" dirty="0">
                <a:solidFill>
                  <a:srgbClr val="FFFF99"/>
                </a:solidFill>
              </a:rPr>
              <a:t>Output spectrum has zeros </a:t>
            </a:r>
            <a:br>
              <a:rPr lang="en-US" sz="2000" b="1" dirty="0">
                <a:solidFill>
                  <a:srgbClr val="FFFF99"/>
                </a:solidFill>
              </a:rPr>
            </a:br>
            <a:r>
              <a:rPr lang="en-US" sz="2000" b="1" dirty="0">
                <a:solidFill>
                  <a:srgbClr val="FFFF99"/>
                </a:solidFill>
              </a:rPr>
              <a:t>where filter spectrum has zeros</a:t>
            </a:r>
          </a:p>
        </p:txBody>
      </p:sp>
      <p:sp>
        <p:nvSpPr>
          <p:cNvPr id="1053780" name="Rectangle 84"/>
          <p:cNvSpPr>
            <a:spLocks noChangeArrowheads="1"/>
          </p:cNvSpPr>
          <p:nvPr/>
        </p:nvSpPr>
        <p:spPr bwMode="auto">
          <a:xfrm>
            <a:off x="6361341" y="4648200"/>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3" name="Text Box 77"/>
          <p:cNvSpPr txBox="1">
            <a:spLocks noChangeArrowheads="1"/>
          </p:cNvSpPr>
          <p:nvPr/>
        </p:nvSpPr>
        <p:spPr bwMode="auto">
          <a:xfrm>
            <a:off x="5172304" y="4581526"/>
            <a:ext cx="2608263" cy="366713"/>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2</a:t>
            </a:r>
            <a:r>
              <a:rPr lang="en-US" b="1" baseline="30000">
                <a:solidFill>
                  <a:srgbClr val="009900"/>
                </a:solidFill>
                <a:latin typeface="Times New Roman" pitchFamily="18" charset="0"/>
              </a:rPr>
              <a:t>nd</a:t>
            </a:r>
            <a:r>
              <a:rPr lang="en-US" b="1">
                <a:solidFill>
                  <a:srgbClr val="009900"/>
                </a:solidFill>
                <a:latin typeface="Times New Roman" pitchFamily="18" charset="0"/>
              </a:rPr>
              <a:t> observed image</a:t>
            </a:r>
          </a:p>
        </p:txBody>
      </p:sp>
      <p:sp>
        <p:nvSpPr>
          <p:cNvPr id="1053781" name="Rectangle 85"/>
          <p:cNvSpPr>
            <a:spLocks noChangeArrowheads="1"/>
          </p:cNvSpPr>
          <p:nvPr/>
        </p:nvSpPr>
        <p:spPr bwMode="auto">
          <a:xfrm>
            <a:off x="6294666" y="1927225"/>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4" name="Text Box 78"/>
          <p:cNvSpPr txBox="1">
            <a:spLocks noChangeArrowheads="1"/>
          </p:cNvSpPr>
          <p:nvPr/>
        </p:nvSpPr>
        <p:spPr bwMode="auto">
          <a:xfrm>
            <a:off x="5172304" y="1862138"/>
            <a:ext cx="2608263" cy="366712"/>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1</a:t>
            </a:r>
            <a:r>
              <a:rPr lang="en-US" b="1" baseline="30000">
                <a:solidFill>
                  <a:srgbClr val="009900"/>
                </a:solidFill>
                <a:latin typeface="Times New Roman" pitchFamily="18" charset="0"/>
              </a:rPr>
              <a:t>st</a:t>
            </a:r>
            <a:r>
              <a:rPr lang="en-US" b="1">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4" cstate="print"/>
          <a:srcRect/>
          <a:stretch>
            <a:fillRect/>
          </a:stretch>
        </p:blipFill>
        <p:spPr bwMode="auto">
          <a:xfrm>
            <a:off x="5335817" y="2471738"/>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586017" y="45116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1" name="Picture 3"/>
          <p:cNvPicPr>
            <a:picLocks noChangeArrowheads="1"/>
          </p:cNvPicPr>
          <p:nvPr/>
        </p:nvPicPr>
        <p:blipFill>
          <a:blip r:embed="rId5" cstate="print"/>
          <a:srcRect/>
          <a:stretch>
            <a:fillRect/>
          </a:stretch>
        </p:blipFill>
        <p:spPr bwMode="auto">
          <a:xfrm>
            <a:off x="586017" y="4506913"/>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586017" y="17303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3" name="Picture 5"/>
          <p:cNvPicPr>
            <a:picLocks noChangeArrowheads="1"/>
          </p:cNvPicPr>
          <p:nvPr/>
        </p:nvPicPr>
        <p:blipFill>
          <a:blip r:embed="rId6" cstate="print"/>
          <a:srcRect/>
          <a:stretch>
            <a:fillRect/>
          </a:stretch>
        </p:blipFill>
        <p:spPr bwMode="auto">
          <a:xfrm>
            <a:off x="586017" y="1730375"/>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7" cstate="print"/>
          <a:srcRect/>
          <a:stretch>
            <a:fillRect/>
          </a:stretch>
        </p:blipFill>
        <p:spPr bwMode="auto">
          <a:xfrm>
            <a:off x="586017" y="5692775"/>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8" cstate="print"/>
          <a:srcRect/>
          <a:stretch>
            <a:fillRect/>
          </a:stretch>
        </p:blipFill>
        <p:spPr bwMode="auto">
          <a:xfrm>
            <a:off x="586017" y="2882901"/>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536803" y="468313"/>
            <a:ext cx="85344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C00"/>
                </a:solidFill>
              </a:rPr>
              <a:t>Coded aperture: Scale estimation and division by zero</a:t>
            </a:r>
          </a:p>
        </p:txBody>
      </p:sp>
      <p:sp>
        <p:nvSpPr>
          <p:cNvPr id="105165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1659" name="Oval 11"/>
          <p:cNvSpPr>
            <a:spLocks noChangeArrowheads="1"/>
          </p:cNvSpPr>
          <p:nvPr/>
        </p:nvSpPr>
        <p:spPr bwMode="auto">
          <a:xfrm>
            <a:off x="2492604" y="55435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0" name="Oval 12"/>
          <p:cNvSpPr>
            <a:spLocks noChangeArrowheads="1"/>
          </p:cNvSpPr>
          <p:nvPr/>
        </p:nvSpPr>
        <p:spPr bwMode="auto">
          <a:xfrm>
            <a:off x="2492604" y="27479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1" name="Text Box 13"/>
          <p:cNvSpPr txBox="1">
            <a:spLocks noChangeArrowheads="1"/>
          </p:cNvSpPr>
          <p:nvPr/>
        </p:nvSpPr>
        <p:spPr bwMode="auto">
          <a:xfrm>
            <a:off x="4575403" y="512762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2" name="Text Box 14"/>
          <p:cNvSpPr txBox="1">
            <a:spLocks noChangeArrowheads="1"/>
          </p:cNvSpPr>
          <p:nvPr/>
        </p:nvSpPr>
        <p:spPr bwMode="auto">
          <a:xfrm>
            <a:off x="4575403" y="2427288"/>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4" name="Oval 16"/>
          <p:cNvSpPr>
            <a:spLocks noChangeArrowheads="1"/>
          </p:cNvSpPr>
          <p:nvPr/>
        </p:nvSpPr>
        <p:spPr bwMode="auto">
          <a:xfrm>
            <a:off x="36562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665" name="Oval 17"/>
          <p:cNvSpPr>
            <a:spLocks noChangeArrowheads="1"/>
          </p:cNvSpPr>
          <p:nvPr/>
        </p:nvSpPr>
        <p:spPr bwMode="auto">
          <a:xfrm>
            <a:off x="37895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pic>
        <p:nvPicPr>
          <p:cNvPr id="1051666" name="Picture 18" descr="codedsps_s2"/>
          <p:cNvPicPr>
            <a:picLocks noChangeAspect="1" noChangeArrowheads="1"/>
          </p:cNvPicPr>
          <p:nvPr/>
        </p:nvPicPr>
        <p:blipFill>
          <a:blip r:embed="rId9" cstate="print"/>
          <a:srcRect/>
          <a:stretch>
            <a:fillRect/>
          </a:stretch>
        </p:blipFill>
        <p:spPr bwMode="auto">
          <a:xfrm>
            <a:off x="3394303" y="1260475"/>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270104" y="2795589"/>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155" name="Equation" r:id="rId10" imgW="126720" imgH="177480" progId="Equation.3">
                    <p:embed/>
                  </p:oleObj>
                </mc:Choice>
                <mc:Fallback>
                  <p:oleObj name="Equation" r:id="rId10" imgW="126720" imgH="177480" progId="Equation.3">
                    <p:embed/>
                    <p:pic>
                      <p:nvPicPr>
                        <p:cNvPr id="0"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6"/>
          <p:cNvGrpSpPr>
            <a:grpSpLocks/>
          </p:cNvGrpSpPr>
          <p:nvPr/>
        </p:nvGrpSpPr>
        <p:grpSpPr bwMode="auto">
          <a:xfrm>
            <a:off x="270104" y="5613400"/>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156" name="Equation" r:id="rId12" imgW="126720" imgH="177480" progId="Equation.3">
                    <p:embed/>
                  </p:oleObj>
                </mc:Choice>
                <mc:Fallback>
                  <p:oleObj name="Equation" r:id="rId12" imgW="126720" imgH="177480" progId="Equation.3">
                    <p:embed/>
                    <p:pic>
                      <p:nvPicPr>
                        <p:cNvPr id="0"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3"/>
          <p:cNvGrpSpPr>
            <a:grpSpLocks/>
          </p:cNvGrpSpPr>
          <p:nvPr/>
        </p:nvGrpSpPr>
        <p:grpSpPr bwMode="auto">
          <a:xfrm>
            <a:off x="270104" y="1638300"/>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157" name="Equation" r:id="rId14" imgW="126720" imgH="177480" progId="Equation.3">
                    <p:embed/>
                  </p:oleObj>
                </mc:Choice>
                <mc:Fallback>
                  <p:oleObj name="Equation" r:id="rId14" imgW="126720" imgH="177480" progId="Equation.3">
                    <p:embed/>
                    <p:pic>
                      <p:nvPicPr>
                        <p:cNvPr id="0"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40"/>
          <p:cNvGrpSpPr>
            <a:grpSpLocks/>
          </p:cNvGrpSpPr>
          <p:nvPr/>
        </p:nvGrpSpPr>
        <p:grpSpPr bwMode="auto">
          <a:xfrm>
            <a:off x="270104" y="4418014"/>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158" name="Equation" r:id="rId16" imgW="126720" imgH="177480" progId="Equation.3">
                    <p:embed/>
                  </p:oleObj>
                </mc:Choice>
                <mc:Fallback>
                  <p:oleObj name="Equation" r:id="rId16" imgW="126720" imgH="177480" progId="Equation.3">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7"/>
          <p:cNvGrpSpPr>
            <a:grpSpLocks/>
          </p:cNvGrpSpPr>
          <p:nvPr/>
        </p:nvGrpSpPr>
        <p:grpSpPr bwMode="auto">
          <a:xfrm>
            <a:off x="5026254" y="2387600"/>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7159" name="Equation" r:id="rId18" imgW="126720" imgH="177480" progId="Equation.3">
                    <p:embed/>
                  </p:oleObj>
                </mc:Choice>
                <mc:Fallback>
                  <p:oleObj name="Equation" r:id="rId18" imgW="126720" imgH="177480" progId="Equation.3">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20" cstate="print"/>
          <a:srcRect/>
          <a:stretch>
            <a:fillRect/>
          </a:stretch>
        </p:blipFill>
        <p:spPr bwMode="auto">
          <a:xfrm>
            <a:off x="3394303" y="4068763"/>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547917" y="1639888"/>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grpSp>
        <p:nvGrpSpPr>
          <p:cNvPr id="7" name="Group 56"/>
          <p:cNvGrpSpPr>
            <a:grpSpLocks/>
          </p:cNvGrpSpPr>
          <p:nvPr/>
        </p:nvGrpSpPr>
        <p:grpSpPr bwMode="auto">
          <a:xfrm>
            <a:off x="2870428" y="5676901"/>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160"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941866" y="6383338"/>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8" name="Group 60"/>
          <p:cNvGrpSpPr>
            <a:grpSpLocks/>
          </p:cNvGrpSpPr>
          <p:nvPr/>
        </p:nvGrpSpPr>
        <p:grpSpPr bwMode="auto">
          <a:xfrm>
            <a:off x="7626578" y="2449513"/>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161"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699604" y="2916238"/>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12" name="Text Box 64"/>
          <p:cNvSpPr txBox="1">
            <a:spLocks noChangeArrowheads="1"/>
          </p:cNvSpPr>
          <p:nvPr/>
        </p:nvSpPr>
        <p:spPr bwMode="auto">
          <a:xfrm>
            <a:off x="6969353" y="6115051"/>
            <a:ext cx="2406650" cy="396875"/>
          </a:xfrm>
          <a:prstGeom prst="rect">
            <a:avLst/>
          </a:prstGeom>
          <a:noFill/>
          <a:ln w="9525">
            <a:noFill/>
            <a:miter lim="800000"/>
            <a:headEnd/>
            <a:tailEnd/>
          </a:ln>
          <a:effectLst/>
        </p:spPr>
        <p:txBody>
          <a:bodyPr wrap="none">
            <a:spAutoFit/>
          </a:bodyPr>
          <a:lstStyle/>
          <a:p>
            <a:r>
              <a:rPr lang="en-US" sz="2000" b="1" dirty="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278471604"/>
              </p:ext>
            </p:extLst>
          </p:nvPr>
        </p:nvGraphicFramePr>
        <p:xfrm>
          <a:off x="6983641" y="6180138"/>
          <a:ext cx="638175" cy="406400"/>
        </p:xfrm>
        <a:graphic>
          <a:graphicData uri="http://schemas.openxmlformats.org/presentationml/2006/ole">
            <mc:AlternateContent xmlns:mc="http://schemas.openxmlformats.org/markup-compatibility/2006">
              <mc:Choice xmlns:v="urn:schemas-microsoft-com:vml" Requires="v">
                <p:oleObj spid="_x0000_s887162" name="Equation" r:id="rId25" imgW="190440" imgH="152280" progId="Equation.3">
                  <p:embed/>
                </p:oleObj>
              </mc:Choice>
              <mc:Fallback>
                <p:oleObj name="Equation" r:id="rId25" imgW="190440" imgH="152280" progId="Equation.3">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83641" y="618013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3114903" y="3076575"/>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15" name="Rectangle 67"/>
          <p:cNvSpPr>
            <a:spLocks noChangeArrowheads="1"/>
          </p:cNvSpPr>
          <p:nvPr/>
        </p:nvSpPr>
        <p:spPr bwMode="auto">
          <a:xfrm>
            <a:off x="6156555" y="4141291"/>
            <a:ext cx="3286124" cy="923330"/>
          </a:xfrm>
          <a:prstGeom prst="rect">
            <a:avLst/>
          </a:prstGeom>
          <a:noFill/>
          <a:ln w="9525">
            <a:noFill/>
            <a:miter lim="800000"/>
            <a:headEnd/>
            <a:tailEnd/>
          </a:ln>
          <a:effectLst/>
        </p:spPr>
        <p:txBody>
          <a:bodyPr wrap="square">
            <a:spAutoFit/>
          </a:bodyPr>
          <a:lstStyle/>
          <a:p>
            <a:r>
              <a:rPr lang="en-US" b="1" dirty="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4053116" y="4519614"/>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51717" name="Rectangle 69"/>
          <p:cNvSpPr>
            <a:spLocks noChangeArrowheads="1"/>
          </p:cNvSpPr>
          <p:nvPr/>
        </p:nvSpPr>
        <p:spPr bwMode="auto">
          <a:xfrm>
            <a:off x="627292" y="4546600"/>
            <a:ext cx="1665287" cy="1730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18" name="Text Box 70"/>
          <p:cNvSpPr txBox="1">
            <a:spLocks noChangeArrowheads="1"/>
          </p:cNvSpPr>
          <p:nvPr/>
        </p:nvSpPr>
        <p:spPr bwMode="auto">
          <a:xfrm>
            <a:off x="547917" y="4419601"/>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51719" name="Oval 71"/>
          <p:cNvSpPr>
            <a:spLocks noChangeArrowheads="1"/>
          </p:cNvSpPr>
          <p:nvPr/>
        </p:nvSpPr>
        <p:spPr bwMode="auto">
          <a:xfrm>
            <a:off x="11749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0" name="Oval 72"/>
          <p:cNvSpPr>
            <a:spLocks noChangeArrowheads="1"/>
          </p:cNvSpPr>
          <p:nvPr/>
        </p:nvSpPr>
        <p:spPr bwMode="auto">
          <a:xfrm>
            <a:off x="13130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1" name="Oval 73"/>
          <p:cNvSpPr>
            <a:spLocks noChangeArrowheads="1"/>
          </p:cNvSpPr>
          <p:nvPr/>
        </p:nvSpPr>
        <p:spPr bwMode="auto">
          <a:xfrm>
            <a:off x="19036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2" name="Oval 74"/>
          <p:cNvSpPr>
            <a:spLocks noChangeArrowheads="1"/>
          </p:cNvSpPr>
          <p:nvPr/>
        </p:nvSpPr>
        <p:spPr bwMode="auto">
          <a:xfrm>
            <a:off x="20687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grpSp>
        <p:nvGrpSpPr>
          <p:cNvPr id="9" name="Group 75"/>
          <p:cNvGrpSpPr>
            <a:grpSpLocks/>
          </p:cNvGrpSpPr>
          <p:nvPr/>
        </p:nvGrpSpPr>
        <p:grpSpPr bwMode="auto">
          <a:xfrm>
            <a:off x="2870428" y="4486276"/>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7163" name="Equation" r:id="rId27" imgW="152280" imgH="139680" progId="Equation.3">
                    <p:embed/>
                  </p:oleObj>
                </mc:Choice>
                <mc:Fallback>
                  <p:oleObj name="Equation" r:id="rId27" imgW="152280" imgH="139680" progId="Equation.3">
                    <p:embed/>
                    <p:pic>
                      <p:nvPicPr>
                        <p:cNvPr id="0"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943454" y="4394201"/>
            <a:ext cx="182563"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27" name="Line 79"/>
          <p:cNvSpPr>
            <a:spLocks noChangeShapeType="1"/>
          </p:cNvSpPr>
          <p:nvPr/>
        </p:nvSpPr>
        <p:spPr bwMode="auto">
          <a:xfrm flipV="1">
            <a:off x="3024416" y="4589463"/>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28" name="Oval 80"/>
          <p:cNvSpPr>
            <a:spLocks noChangeArrowheads="1"/>
          </p:cNvSpPr>
          <p:nvPr/>
        </p:nvSpPr>
        <p:spPr bwMode="auto">
          <a:xfrm>
            <a:off x="3064103"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9" name="Oval 81"/>
          <p:cNvSpPr>
            <a:spLocks noChangeArrowheads="1"/>
          </p:cNvSpPr>
          <p:nvPr/>
        </p:nvSpPr>
        <p:spPr bwMode="auto">
          <a:xfrm>
            <a:off x="29021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30" name="Rectangle 82"/>
          <p:cNvSpPr>
            <a:spLocks noChangeArrowheads="1"/>
          </p:cNvSpPr>
          <p:nvPr/>
        </p:nvSpPr>
        <p:spPr bwMode="auto">
          <a:xfrm>
            <a:off x="798742" y="5692775"/>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1" name="Text Box 83"/>
          <p:cNvSpPr txBox="1">
            <a:spLocks noChangeArrowheads="1"/>
          </p:cNvSpPr>
          <p:nvPr/>
        </p:nvSpPr>
        <p:spPr bwMode="auto">
          <a:xfrm>
            <a:off x="538391" y="5621338"/>
            <a:ext cx="27543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51732" name="Rectangle 84"/>
          <p:cNvSpPr>
            <a:spLocks noChangeArrowheads="1"/>
          </p:cNvSpPr>
          <p:nvPr/>
        </p:nvSpPr>
        <p:spPr bwMode="auto">
          <a:xfrm>
            <a:off x="874942" y="2882900"/>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3" name="Text Box 85"/>
          <p:cNvSpPr txBox="1">
            <a:spLocks noChangeArrowheads="1"/>
          </p:cNvSpPr>
          <p:nvPr/>
        </p:nvSpPr>
        <p:spPr bwMode="auto">
          <a:xfrm>
            <a:off x="538392" y="2805113"/>
            <a:ext cx="27146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5004029" y="2389188"/>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4" cstate="print"/>
          <a:srcRect/>
          <a:stretch>
            <a:fillRect/>
          </a:stretch>
        </p:blipFill>
        <p:spPr bwMode="auto">
          <a:xfrm>
            <a:off x="5338992" y="2466975"/>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589192" y="17192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4" name="Picture 4"/>
          <p:cNvPicPr>
            <a:picLocks noChangeArrowheads="1"/>
          </p:cNvPicPr>
          <p:nvPr/>
        </p:nvPicPr>
        <p:blipFill>
          <a:blip r:embed="rId5" cstate="print"/>
          <a:srcRect/>
          <a:stretch>
            <a:fillRect/>
          </a:stretch>
        </p:blipFill>
        <p:spPr bwMode="auto">
          <a:xfrm>
            <a:off x="589192" y="1719262"/>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589192" y="45005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6" name="Picture 6"/>
          <p:cNvPicPr>
            <a:picLocks noChangeArrowheads="1"/>
          </p:cNvPicPr>
          <p:nvPr/>
        </p:nvPicPr>
        <p:blipFill>
          <a:blip r:embed="rId6" cstate="print"/>
          <a:srcRect/>
          <a:stretch>
            <a:fillRect/>
          </a:stretch>
        </p:blipFill>
        <p:spPr bwMode="auto">
          <a:xfrm>
            <a:off x="589192" y="4495800"/>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7" cstate="print"/>
          <a:srcRect/>
          <a:stretch>
            <a:fillRect/>
          </a:stretch>
        </p:blipFill>
        <p:spPr bwMode="auto">
          <a:xfrm>
            <a:off x="589192" y="5683250"/>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8" cstate="print"/>
          <a:srcRect/>
          <a:stretch>
            <a:fillRect/>
          </a:stretch>
        </p:blipFill>
        <p:spPr bwMode="auto">
          <a:xfrm>
            <a:off x="589192" y="2868612"/>
            <a:ext cx="3913187" cy="812800"/>
          </a:xfrm>
          <a:prstGeom prst="rect">
            <a:avLst/>
          </a:prstGeom>
          <a:noFill/>
          <a:ln w="9525">
            <a:noFill/>
            <a:miter lim="800000"/>
            <a:headEnd/>
            <a:tailEnd/>
          </a:ln>
          <a:effectLst/>
        </p:spPr>
      </p:pic>
      <p:sp>
        <p:nvSpPr>
          <p:cNvPr id="1049610" name="Line 20"/>
          <p:cNvSpPr>
            <a:spLocks/>
          </p:cNvSpPr>
          <p:nvPr/>
        </p:nvSpPr>
        <p:spPr bwMode="auto">
          <a:xfrm>
            <a:off x="543153" y="105568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49611" name="Oval 11"/>
          <p:cNvSpPr>
            <a:spLocks noChangeArrowheads="1"/>
          </p:cNvSpPr>
          <p:nvPr/>
        </p:nvSpPr>
        <p:spPr bwMode="auto">
          <a:xfrm>
            <a:off x="2495779" y="5532438"/>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2" name="Oval 12"/>
          <p:cNvSpPr>
            <a:spLocks noChangeArrowheads="1"/>
          </p:cNvSpPr>
          <p:nvPr/>
        </p:nvSpPr>
        <p:spPr bwMode="auto">
          <a:xfrm>
            <a:off x="2495779" y="2736850"/>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4" name="Text Box 14"/>
          <p:cNvSpPr txBox="1">
            <a:spLocks noChangeArrowheads="1"/>
          </p:cNvSpPr>
          <p:nvPr/>
        </p:nvSpPr>
        <p:spPr bwMode="auto">
          <a:xfrm>
            <a:off x="4578578" y="241617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pSp>
        <p:nvGrpSpPr>
          <p:cNvPr id="2" name="Group 16"/>
          <p:cNvGrpSpPr>
            <a:grpSpLocks/>
          </p:cNvGrpSpPr>
          <p:nvPr/>
        </p:nvGrpSpPr>
        <p:grpSpPr bwMode="auto">
          <a:xfrm>
            <a:off x="273279" y="2784476"/>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179"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3"/>
          <p:cNvGrpSpPr>
            <a:grpSpLocks/>
          </p:cNvGrpSpPr>
          <p:nvPr/>
        </p:nvGrpSpPr>
        <p:grpSpPr bwMode="auto">
          <a:xfrm>
            <a:off x="273279" y="5602287"/>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180"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0"/>
          <p:cNvGrpSpPr>
            <a:grpSpLocks/>
          </p:cNvGrpSpPr>
          <p:nvPr/>
        </p:nvGrpSpPr>
        <p:grpSpPr bwMode="auto">
          <a:xfrm>
            <a:off x="273279" y="1627187"/>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181"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37"/>
          <p:cNvGrpSpPr>
            <a:grpSpLocks/>
          </p:cNvGrpSpPr>
          <p:nvPr/>
        </p:nvGrpSpPr>
        <p:grpSpPr bwMode="auto">
          <a:xfrm>
            <a:off x="273279" y="4406901"/>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182"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4"/>
          <p:cNvGrpSpPr>
            <a:grpSpLocks/>
          </p:cNvGrpSpPr>
          <p:nvPr/>
        </p:nvGrpSpPr>
        <p:grpSpPr bwMode="auto">
          <a:xfrm>
            <a:off x="5029429" y="2382837"/>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spid="_x0000_s888183"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551092" y="1628775"/>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551092" y="4408488"/>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9" cstate="print"/>
          <a:srcRect/>
          <a:stretch>
            <a:fillRect/>
          </a:stretch>
        </p:blipFill>
        <p:spPr bwMode="auto">
          <a:xfrm>
            <a:off x="3397478" y="4057650"/>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20" cstate="print"/>
          <a:srcRect/>
          <a:stretch>
            <a:fillRect/>
          </a:stretch>
        </p:blipFill>
        <p:spPr bwMode="auto">
          <a:xfrm>
            <a:off x="3397478" y="1249362"/>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3130778" y="2841625"/>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184" name="Equation" r:id="rId21" imgW="152280" imgH="139680" progId="Equation.3">
                    <p:embed/>
                  </p:oleObj>
                </mc:Choice>
                <mc:Fallback>
                  <p:oleObj name="Equation" r:id="rId21" imgW="152280" imgH="139680" progId="Equation.3">
                    <p:embed/>
                    <p:pic>
                      <p:nvPicPr>
                        <p:cNvPr id="0" name="Picture 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3130778" y="5665788"/>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185" name="Equation" r:id="rId23" imgW="152280" imgH="139680" progId="Equation.3">
                    <p:embed/>
                  </p:oleObj>
                </mc:Choice>
                <mc:Fallback>
                  <p:oleObj name="Equation" r:id="rId23" imgW="152280" imgH="139680" progId="Equation.3">
                    <p:embed/>
                    <p:pic>
                      <p:nvPicPr>
                        <p:cNvPr id="0" name="Picture 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3202216" y="6353175"/>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9" name="Group 62"/>
          <p:cNvGrpSpPr>
            <a:grpSpLocks/>
          </p:cNvGrpSpPr>
          <p:nvPr/>
        </p:nvGrpSpPr>
        <p:grpSpPr bwMode="auto">
          <a:xfrm>
            <a:off x="7886928" y="2447925"/>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spid="_x0000_s888186" name="Equation" r:id="rId25" imgW="152280" imgH="139680" progId="Equation.3">
                    <p:embed/>
                  </p:oleObj>
                </mc:Choice>
                <mc:Fallback>
                  <p:oleObj name="Equation" r:id="rId25" imgW="152280" imgH="139680" progId="Equation.3">
                    <p:embed/>
                    <p:pic>
                      <p:nvPicPr>
                        <p:cNvPr id="0" name="Picture 3"/>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959954" y="3111500"/>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66" name="Text Box 66"/>
          <p:cNvSpPr txBox="1">
            <a:spLocks noChangeArrowheads="1"/>
          </p:cNvSpPr>
          <p:nvPr/>
        </p:nvSpPr>
        <p:spPr bwMode="auto">
          <a:xfrm>
            <a:off x="539978" y="457200"/>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Division by zero with a conventional aperture?</a:t>
            </a:r>
          </a:p>
        </p:txBody>
      </p:sp>
      <p:sp>
        <p:nvSpPr>
          <p:cNvPr id="1049670" name="Oval 70"/>
          <p:cNvSpPr>
            <a:spLocks noChangeArrowheads="1"/>
          </p:cNvSpPr>
          <p:nvPr/>
        </p:nvSpPr>
        <p:spPr bwMode="auto">
          <a:xfrm>
            <a:off x="3199041" y="3494088"/>
            <a:ext cx="182562"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71" name="Line 71"/>
          <p:cNvSpPr>
            <a:spLocks noChangeShapeType="1"/>
          </p:cNvSpPr>
          <p:nvPr/>
        </p:nvSpPr>
        <p:spPr bwMode="auto">
          <a:xfrm flipH="1" flipV="1">
            <a:off x="3283178" y="5110162"/>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2" name="Line 72"/>
          <p:cNvSpPr>
            <a:spLocks noChangeShapeType="1"/>
          </p:cNvSpPr>
          <p:nvPr/>
        </p:nvSpPr>
        <p:spPr bwMode="auto">
          <a:xfrm flipH="1">
            <a:off x="3389542" y="3259138"/>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3" name="Line 73"/>
          <p:cNvSpPr>
            <a:spLocks noChangeShapeType="1"/>
          </p:cNvSpPr>
          <p:nvPr/>
        </p:nvSpPr>
        <p:spPr bwMode="auto">
          <a:xfrm flipV="1">
            <a:off x="3391129" y="3198812"/>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7" name="Rectangle 77"/>
          <p:cNvSpPr>
            <a:spLocks noChangeArrowheads="1"/>
          </p:cNvSpPr>
          <p:nvPr/>
        </p:nvSpPr>
        <p:spPr bwMode="auto">
          <a:xfrm>
            <a:off x="878117" y="2871787"/>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8" name="Rectangle 78"/>
          <p:cNvSpPr>
            <a:spLocks noChangeArrowheads="1"/>
          </p:cNvSpPr>
          <p:nvPr/>
        </p:nvSpPr>
        <p:spPr bwMode="auto">
          <a:xfrm>
            <a:off x="801917" y="5681662"/>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9" name="Text Box 79"/>
          <p:cNvSpPr txBox="1">
            <a:spLocks noChangeArrowheads="1"/>
          </p:cNvSpPr>
          <p:nvPr/>
        </p:nvSpPr>
        <p:spPr bwMode="auto">
          <a:xfrm>
            <a:off x="541566" y="5610225"/>
            <a:ext cx="23352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541567" y="2794000"/>
            <a:ext cx="211137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4056291" y="4508501"/>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49682" name="Text Box 82"/>
          <p:cNvSpPr txBox="1">
            <a:spLocks noChangeArrowheads="1"/>
          </p:cNvSpPr>
          <p:nvPr/>
        </p:nvSpPr>
        <p:spPr bwMode="auto">
          <a:xfrm>
            <a:off x="5007204" y="2378075"/>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graphicFrame>
        <p:nvGraphicFramePr>
          <p:cNvPr id="1049668" name="Object 68"/>
          <p:cNvGraphicFramePr>
            <a:graphicFrameLocks noChangeAspect="1"/>
          </p:cNvGraphicFramePr>
          <p:nvPr>
            <p:extLst>
              <p:ext uri="{D42A27DB-BD31-4B8C-83A1-F6EECF244321}">
                <p14:modId xmlns:p14="http://schemas.microsoft.com/office/powerpoint/2010/main" val="3264869944"/>
              </p:ext>
            </p:extLst>
          </p:nvPr>
        </p:nvGraphicFramePr>
        <p:xfrm>
          <a:off x="5764442" y="4730750"/>
          <a:ext cx="638175" cy="406400"/>
        </p:xfrm>
        <a:graphic>
          <a:graphicData uri="http://schemas.openxmlformats.org/presentationml/2006/ole">
            <mc:AlternateContent xmlns:mc="http://schemas.openxmlformats.org/markup-compatibility/2006">
              <mc:Choice xmlns:v="urn:schemas-microsoft-com:vml" Requires="v">
                <p:oleObj spid="_x0000_s888187" name="Equation" r:id="rId27" imgW="190440" imgH="152280" progId="Equation.3">
                  <p:embed/>
                </p:oleObj>
              </mc:Choice>
              <mc:Fallback>
                <p:oleObj name="Equation" r:id="rId27" imgW="190440" imgH="152280" progId="Equation.3">
                  <p:embed/>
                  <p:pic>
                    <p:nvPicPr>
                      <p:cNvPr id="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64442" y="4730750"/>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6224117" y="4710113"/>
            <a:ext cx="3227388" cy="396875"/>
          </a:xfrm>
          <a:prstGeom prst="rect">
            <a:avLst/>
          </a:prstGeom>
          <a:noFill/>
          <a:ln w="9525">
            <a:noFill/>
            <a:miter lim="800000"/>
            <a:headEnd/>
            <a:tailEnd/>
          </a:ln>
          <a:effectLst/>
        </p:spPr>
        <p:txBody>
          <a:bodyPr>
            <a:spAutoFit/>
          </a:bodyPr>
          <a:lstStyle/>
          <a:p>
            <a:r>
              <a:rPr lang="en-US" sz="2000" b="1" dirty="0">
                <a:solidFill>
                  <a:srgbClr val="FFFF99"/>
                </a:solidFill>
              </a:rPr>
              <a:t>no spatial ringing</a:t>
            </a:r>
          </a:p>
        </p:txBody>
      </p:sp>
      <p:sp>
        <p:nvSpPr>
          <p:cNvPr id="1049613" name="Text Box 13"/>
          <p:cNvSpPr txBox="1">
            <a:spLocks noChangeArrowheads="1"/>
          </p:cNvSpPr>
          <p:nvPr/>
        </p:nvSpPr>
        <p:spPr bwMode="auto">
          <a:xfrm>
            <a:off x="4578578" y="5116512"/>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716191" y="762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Filter Design</a:t>
            </a:r>
          </a:p>
        </p:txBody>
      </p:sp>
      <p:sp>
        <p:nvSpPr>
          <p:cNvPr id="971779" name="Line 20"/>
          <p:cNvSpPr>
            <a:spLocks/>
          </p:cNvSpPr>
          <p:nvPr/>
        </p:nvSpPr>
        <p:spPr bwMode="auto">
          <a:xfrm>
            <a:off x="543153" y="80236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71794" name="Text Box 18"/>
          <p:cNvSpPr txBox="1">
            <a:spLocks noChangeArrowheads="1"/>
          </p:cNvSpPr>
          <p:nvPr/>
        </p:nvSpPr>
        <p:spPr bwMode="auto">
          <a:xfrm>
            <a:off x="2470378" y="6422115"/>
            <a:ext cx="4419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Sampled aperture patterns</a:t>
            </a:r>
          </a:p>
        </p:txBody>
      </p:sp>
      <p:grpSp>
        <p:nvGrpSpPr>
          <p:cNvPr id="2" name="Group 38"/>
          <p:cNvGrpSpPr>
            <a:grpSpLocks/>
          </p:cNvGrpSpPr>
          <p:nvPr/>
        </p:nvGrpSpPr>
        <p:grpSpPr bwMode="auto">
          <a:xfrm>
            <a:off x="6751867" y="5228315"/>
            <a:ext cx="1366837" cy="1612900"/>
            <a:chOff x="3739" y="3184"/>
            <a:chExt cx="861" cy="1016"/>
          </a:xfrm>
        </p:grpSpPr>
        <p:sp>
          <p:nvSpPr>
            <p:cNvPr id="971783" name="Text Box 7"/>
            <p:cNvSpPr txBox="1">
              <a:spLocks noChangeArrowheads="1"/>
            </p:cNvSpPr>
            <p:nvPr/>
          </p:nvSpPr>
          <p:spPr bwMode="auto">
            <a:xfrm>
              <a:off x="3739" y="3870"/>
              <a:ext cx="861" cy="33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971781" name="Text Box 5"/>
          <p:cNvSpPr txBox="1">
            <a:spLocks noChangeArrowheads="1"/>
          </p:cNvSpPr>
          <p:nvPr/>
        </p:nvSpPr>
        <p:spPr bwMode="auto">
          <a:xfrm>
            <a:off x="428853" y="3432854"/>
            <a:ext cx="226060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More discrimination between scales</a:t>
            </a:r>
          </a:p>
        </p:txBody>
      </p:sp>
      <p:pic>
        <p:nvPicPr>
          <p:cNvPr id="971784" name="Picture 8" descr="good_ap_spatial"/>
          <p:cNvPicPr>
            <a:picLocks noChangeAspect="1" noChangeArrowheads="1"/>
          </p:cNvPicPr>
          <p:nvPr/>
        </p:nvPicPr>
        <p:blipFill>
          <a:blip r:embed="rId4" cstate="print"/>
          <a:srcRect/>
          <a:stretch>
            <a:fillRect/>
          </a:stretch>
        </p:blipFill>
        <p:spPr bwMode="auto">
          <a:xfrm>
            <a:off x="3918179" y="5612491"/>
            <a:ext cx="614363" cy="644525"/>
          </a:xfrm>
          <a:prstGeom prst="rect">
            <a:avLst/>
          </a:prstGeom>
          <a:noFill/>
        </p:spPr>
      </p:pic>
      <p:graphicFrame>
        <p:nvGraphicFramePr>
          <p:cNvPr id="971786" name="Object 10"/>
          <p:cNvGraphicFramePr>
            <a:graphicFrameLocks noChangeAspect="1"/>
          </p:cNvGraphicFramePr>
          <p:nvPr>
            <p:extLst>
              <p:ext uri="{D42A27DB-BD31-4B8C-83A1-F6EECF244321}">
                <p14:modId xmlns:p14="http://schemas.microsoft.com/office/powerpoint/2010/main" val="1878728183"/>
              </p:ext>
            </p:extLst>
          </p:nvPr>
        </p:nvGraphicFramePr>
        <p:xfrm>
          <a:off x="4791303" y="5536291"/>
          <a:ext cx="700088" cy="728663"/>
        </p:xfrm>
        <a:graphic>
          <a:graphicData uri="http://schemas.openxmlformats.org/presentationml/2006/ole">
            <mc:AlternateContent xmlns:mc="http://schemas.openxmlformats.org/markup-compatibility/2006">
              <mc:Choice xmlns:v="urn:schemas-microsoft-com:vml" Requires="v">
                <p:oleObj spid="_x0000_s888957" name="Image" r:id="rId5" imgW="1269841" imgH="1320635" progId="">
                  <p:embed/>
                </p:oleObj>
              </mc:Choice>
              <mc:Fallback>
                <p:oleObj name="Image" r:id="rId5" imgW="1269841" imgH="1320635" progId="">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1303" y="5536291"/>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extLst>
              <p:ext uri="{D42A27DB-BD31-4B8C-83A1-F6EECF244321}">
                <p14:modId xmlns:p14="http://schemas.microsoft.com/office/powerpoint/2010/main" val="444038214"/>
              </p:ext>
            </p:extLst>
          </p:nvPr>
        </p:nvGraphicFramePr>
        <p:xfrm>
          <a:off x="2872017" y="5536291"/>
          <a:ext cx="788987" cy="735013"/>
        </p:xfrm>
        <a:graphic>
          <a:graphicData uri="http://schemas.openxmlformats.org/presentationml/2006/ole">
            <mc:AlternateContent xmlns:mc="http://schemas.openxmlformats.org/markup-compatibility/2006">
              <mc:Choice xmlns:v="urn:schemas-microsoft-com:vml" Requires="v">
                <p:oleObj spid="_x0000_s888958" name="Image" r:id="rId7" imgW="1434415" imgH="1332863" progId="">
                  <p:embed/>
                </p:oleObj>
              </mc:Choice>
              <mc:Fallback>
                <p:oleObj name="Image" r:id="rId7" imgW="1434415" imgH="1332863" progId="">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2017" y="5536291"/>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extLst>
              <p:ext uri="{D42A27DB-BD31-4B8C-83A1-F6EECF244321}">
                <p14:modId xmlns:p14="http://schemas.microsoft.com/office/powerpoint/2010/main" val="1102380279"/>
              </p:ext>
            </p:extLst>
          </p:nvPr>
        </p:nvGraphicFramePr>
        <p:xfrm>
          <a:off x="5750153" y="5604553"/>
          <a:ext cx="673100" cy="635000"/>
        </p:xfrm>
        <a:graphic>
          <a:graphicData uri="http://schemas.openxmlformats.org/presentationml/2006/ole">
            <mc:AlternateContent xmlns:mc="http://schemas.openxmlformats.org/markup-compatibility/2006">
              <mc:Choice xmlns:v="urn:schemas-microsoft-com:vml" Requires="v">
                <p:oleObj spid="_x0000_s888959" name="Image" r:id="rId9" imgW="1358730" imgH="1282540" progId="">
                  <p:embed/>
                </p:oleObj>
              </mc:Choice>
              <mc:Fallback>
                <p:oleObj name="Image" r:id="rId9" imgW="1358730" imgH="1282540" progId="">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0153" y="5604553"/>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708503" y="3409040"/>
            <a:ext cx="0" cy="290830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0" name="Text Box 14"/>
          <p:cNvSpPr txBox="1">
            <a:spLocks noChangeArrowheads="1"/>
          </p:cNvSpPr>
          <p:nvPr/>
        </p:nvSpPr>
        <p:spPr bwMode="auto">
          <a:xfrm>
            <a:off x="1802042" y="3089953"/>
            <a:ext cx="1665287"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Score</a:t>
            </a:r>
          </a:p>
        </p:txBody>
      </p:sp>
      <p:sp>
        <p:nvSpPr>
          <p:cNvPr id="971791" name="Line 15"/>
          <p:cNvSpPr>
            <a:spLocks noChangeShapeType="1"/>
          </p:cNvSpPr>
          <p:nvPr/>
        </p:nvSpPr>
        <p:spPr bwMode="auto">
          <a:xfrm flipV="1">
            <a:off x="1030517" y="5545815"/>
            <a:ext cx="7202487" cy="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2" name="Text Box 16"/>
          <p:cNvSpPr txBox="1">
            <a:spLocks noChangeArrowheads="1"/>
          </p:cNvSpPr>
          <p:nvPr/>
        </p:nvSpPr>
        <p:spPr bwMode="auto">
          <a:xfrm>
            <a:off x="235179" y="4939391"/>
            <a:ext cx="2454275"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Less discrimination between scales</a:t>
            </a:r>
          </a:p>
        </p:txBody>
      </p:sp>
      <p:sp>
        <p:nvSpPr>
          <p:cNvPr id="971793" name="AutoShape 17"/>
          <p:cNvSpPr>
            <a:spLocks/>
          </p:cNvSpPr>
          <p:nvPr/>
        </p:nvSpPr>
        <p:spPr bwMode="auto">
          <a:xfrm rot="16200000">
            <a:off x="4553972" y="4652847"/>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a:solidFill>
                <a:srgbClr val="004731"/>
              </a:solidFill>
            </a:endParaRPr>
          </a:p>
        </p:txBody>
      </p:sp>
      <p:sp>
        <p:nvSpPr>
          <p:cNvPr id="971796" name="Rectangle 20"/>
          <p:cNvSpPr>
            <a:spLocks noChangeArrowheads="1"/>
          </p:cNvSpPr>
          <p:nvPr/>
        </p:nvSpPr>
        <p:spPr bwMode="auto">
          <a:xfrm>
            <a:off x="3119667" y="4891765"/>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7" name="Rectangle 21"/>
          <p:cNvSpPr>
            <a:spLocks noChangeArrowheads="1"/>
          </p:cNvSpPr>
          <p:nvPr/>
        </p:nvSpPr>
        <p:spPr bwMode="auto">
          <a:xfrm>
            <a:off x="4078517" y="4091665"/>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8" name="Rectangle 22"/>
          <p:cNvSpPr>
            <a:spLocks noChangeArrowheads="1"/>
          </p:cNvSpPr>
          <p:nvPr/>
        </p:nvSpPr>
        <p:spPr bwMode="auto">
          <a:xfrm>
            <a:off x="4994503" y="5102903"/>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9" name="Rectangle 23"/>
          <p:cNvSpPr>
            <a:spLocks noChangeArrowheads="1"/>
          </p:cNvSpPr>
          <p:nvPr/>
        </p:nvSpPr>
        <p:spPr bwMode="auto">
          <a:xfrm>
            <a:off x="5939067" y="4555215"/>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800" name="Oval 24"/>
          <p:cNvSpPr>
            <a:spLocks noChangeArrowheads="1"/>
          </p:cNvSpPr>
          <p:nvPr/>
        </p:nvSpPr>
        <p:spPr bwMode="auto">
          <a:xfrm>
            <a:off x="3762604" y="3786865"/>
            <a:ext cx="931863" cy="2541588"/>
          </a:xfrm>
          <a:prstGeom prst="ellipse">
            <a:avLst/>
          </a:prstGeom>
          <a:noFill/>
          <a:ln w="38100">
            <a:solidFill>
              <a:srgbClr val="FF0000"/>
            </a:solidFill>
            <a:round/>
            <a:headEnd/>
            <a:tailEnd/>
          </a:ln>
          <a:effectLst/>
        </p:spPr>
        <p:txBody>
          <a:bodyPr wrap="none" anchor="ctr"/>
          <a:lstStyle/>
          <a:p>
            <a:endParaRPr lang="en-US">
              <a:solidFill>
                <a:srgbClr val="004731"/>
              </a:solidFill>
            </a:endParaRPr>
          </a:p>
        </p:txBody>
      </p:sp>
      <p:sp>
        <p:nvSpPr>
          <p:cNvPr id="971801" name="Line 25"/>
          <p:cNvSpPr>
            <a:spLocks noChangeShapeType="1"/>
          </p:cNvSpPr>
          <p:nvPr/>
        </p:nvSpPr>
        <p:spPr bwMode="auto">
          <a:xfrm>
            <a:off x="6688366" y="3521754"/>
            <a:ext cx="11112" cy="2835275"/>
          </a:xfrm>
          <a:prstGeom prst="line">
            <a:avLst/>
          </a:prstGeom>
          <a:noFill/>
          <a:ln w="38100">
            <a:solidFill>
              <a:srgbClr val="FFFF99"/>
            </a:solidFill>
            <a:prstDash val="dash"/>
            <a:round/>
            <a:headEnd/>
            <a:tailEnd/>
          </a:ln>
          <a:effectLst/>
        </p:spPr>
        <p:txBody>
          <a:bodyPr/>
          <a:lstStyle/>
          <a:p>
            <a:endParaRPr lang="en-US">
              <a:solidFill>
                <a:srgbClr val="004731"/>
              </a:solidFill>
            </a:endParaRPr>
          </a:p>
        </p:txBody>
      </p:sp>
      <p:sp>
        <p:nvSpPr>
          <p:cNvPr id="971807" name="Text Box 31"/>
          <p:cNvSpPr txBox="1">
            <a:spLocks noChangeArrowheads="1"/>
          </p:cNvSpPr>
          <p:nvPr/>
        </p:nvSpPr>
        <p:spPr bwMode="auto">
          <a:xfrm>
            <a:off x="584428" y="908728"/>
            <a:ext cx="8477250" cy="1295400"/>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Analytically search for a pattern maximizing discrimination between images at different defocus scales </a:t>
            </a:r>
            <a:r>
              <a:rPr lang="en-US" sz="2400" b="1" dirty="0">
                <a:solidFill>
                  <a:srgbClr val="FFFFFF"/>
                </a:solidFill>
                <a:latin typeface="Times New Roman" pitchFamily="18" charset="0"/>
                <a:sym typeface="Wingdings" pitchFamily="2" charset="2"/>
              </a:rPr>
              <a:t>(</a:t>
            </a:r>
            <a:r>
              <a:rPr lang="en-US" sz="2400" b="1" i="1" dirty="0">
                <a:solidFill>
                  <a:srgbClr val="FFFFFF"/>
                </a:solidFill>
                <a:latin typeface="Times New Roman" pitchFamily="18" charset="0"/>
                <a:sym typeface="Wingdings" pitchFamily="2" charset="2"/>
              </a:rPr>
              <a:t>KL-divergence)</a:t>
            </a:r>
            <a:endParaRPr lang="en-US" sz="2400" b="1" dirty="0">
              <a:solidFill>
                <a:srgbClr val="FFFFFF"/>
              </a:solidFill>
              <a:latin typeface="Times New Roman" pitchFamily="18" charset="0"/>
            </a:endParaRPr>
          </a:p>
          <a:p>
            <a:pPr>
              <a:spcBef>
                <a:spcPct val="50000"/>
              </a:spcBef>
            </a:pPr>
            <a:r>
              <a:rPr lang="en-US" sz="2200" b="1" dirty="0">
                <a:solidFill>
                  <a:srgbClr val="FFFFFF"/>
                </a:solidFill>
              </a:rPr>
              <a:t>Account for image prior and physical constraints</a:t>
            </a:r>
            <a:r>
              <a:rPr lang="en-US" sz="2000" b="1" dirty="0">
                <a:solidFill>
                  <a:srgbClr val="FFFFFF"/>
                </a:solidFill>
              </a:rPr>
              <a:t>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73025" y="2736644"/>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Depth results</a:t>
            </a:r>
          </a:p>
        </p:txBody>
      </p:sp>
      <p:sp>
        <p:nvSpPr>
          <p:cNvPr id="567299" name="Line 20"/>
          <p:cNvSpPr>
            <a:spLocks/>
          </p:cNvSpPr>
          <p:nvPr/>
        </p:nvSpPr>
        <p:spPr bwMode="auto">
          <a:xfrm>
            <a:off x="381000" y="357484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4" cstate="print"/>
          <a:srcRect l="4234" t="22057" r="15125" b="2434"/>
          <a:stretch>
            <a:fillRect/>
          </a:stretch>
        </p:blipFill>
        <p:spPr bwMode="auto">
          <a:xfrm>
            <a:off x="299125" y="4448176"/>
            <a:ext cx="2741613" cy="2035175"/>
          </a:xfrm>
          <a:prstGeom prst="rect">
            <a:avLst/>
          </a:prstGeom>
          <a:noFill/>
          <a:ln w="9525" algn="ctr">
            <a:noFill/>
            <a:miter lim="800000"/>
            <a:headEnd/>
            <a:tailEnd/>
          </a:ln>
          <a:effectLst/>
        </p:spPr>
      </p:pic>
      <p:sp>
        <p:nvSpPr>
          <p:cNvPr id="536581" name="Line 20"/>
          <p:cNvSpPr>
            <a:spLocks/>
          </p:cNvSpPr>
          <p:nvPr/>
        </p:nvSpPr>
        <p:spPr bwMode="auto">
          <a:xfrm>
            <a:off x="540424" y="838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36582" name="Text Box 6"/>
          <p:cNvSpPr txBox="1">
            <a:spLocks noChangeArrowheads="1"/>
          </p:cNvSpPr>
          <p:nvPr/>
        </p:nvSpPr>
        <p:spPr bwMode="auto">
          <a:xfrm>
            <a:off x="832524" y="6410325"/>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sp>
        <p:nvSpPr>
          <p:cNvPr id="536583" name="Text Box 7"/>
          <p:cNvSpPr txBox="1">
            <a:spLocks noChangeArrowheads="1"/>
          </p:cNvSpPr>
          <p:nvPr/>
        </p:nvSpPr>
        <p:spPr bwMode="auto">
          <a:xfrm>
            <a:off x="3451899" y="6410325"/>
            <a:ext cx="273843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Local depth estimation</a:t>
            </a:r>
          </a:p>
        </p:txBody>
      </p:sp>
      <p:pic>
        <p:nvPicPr>
          <p:cNvPr id="536585" name="Picture 9"/>
          <p:cNvPicPr>
            <a:picLocks noChangeArrowheads="1"/>
          </p:cNvPicPr>
          <p:nvPr/>
        </p:nvPicPr>
        <p:blipFill>
          <a:blip r:embed="rId5" cstate="print"/>
          <a:srcRect l="5469" t="19745" r="27440" b="4166"/>
          <a:stretch>
            <a:fillRect/>
          </a:stretch>
        </p:blipFill>
        <p:spPr bwMode="auto">
          <a:xfrm>
            <a:off x="6603088" y="44481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950749" y="6410325"/>
            <a:ext cx="20447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Regularized depth</a:t>
            </a:r>
          </a:p>
        </p:txBody>
      </p:sp>
      <p:sp>
        <p:nvSpPr>
          <p:cNvPr id="536587" name="Text Box 11"/>
          <p:cNvSpPr txBox="1">
            <a:spLocks noChangeArrowheads="1"/>
          </p:cNvSpPr>
          <p:nvPr/>
        </p:nvSpPr>
        <p:spPr bwMode="auto">
          <a:xfrm>
            <a:off x="624025" y="148431"/>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pic>
        <p:nvPicPr>
          <p:cNvPr id="536589" name="Picture 13" descr="x"/>
          <p:cNvPicPr>
            <a:picLocks noChangeAspect="1" noChangeArrowheads="1"/>
          </p:cNvPicPr>
          <p:nvPr/>
        </p:nvPicPr>
        <p:blipFill>
          <a:blip r:embed="rId6" cstate="print"/>
          <a:srcRect l="8701" t="26103" r="14502" b="14502"/>
          <a:stretch>
            <a:fillRect/>
          </a:stretch>
        </p:blipFill>
        <p:spPr bwMode="auto">
          <a:xfrm>
            <a:off x="2997874" y="2836864"/>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728124" y="2646364"/>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_</a:t>
            </a:r>
          </a:p>
        </p:txBody>
      </p:sp>
      <p:pic>
        <p:nvPicPr>
          <p:cNvPr id="536594" name="Picture 18" descr="grad_x"/>
          <p:cNvPicPr>
            <a:picLocks noChangeAspect="1" noChangeArrowheads="1"/>
          </p:cNvPicPr>
          <p:nvPr/>
        </p:nvPicPr>
        <p:blipFill>
          <a:blip r:embed="rId7" cstate="print"/>
          <a:srcRect l="8754" t="26262" r="14589" b="14589"/>
          <a:stretch>
            <a:fillRect/>
          </a:stretch>
        </p:blipFill>
        <p:spPr bwMode="auto">
          <a:xfrm>
            <a:off x="5641062" y="28448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8" cstate="print"/>
          <a:srcRect l="8701" t="26103" r="14502" b="14502"/>
          <a:stretch>
            <a:fillRect/>
          </a:stretch>
        </p:blipFill>
        <p:spPr bwMode="auto">
          <a:xfrm>
            <a:off x="4301213" y="2836864"/>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5115600" y="245110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536597" name="Text Box 21"/>
          <p:cNvSpPr txBox="1">
            <a:spLocks noChangeArrowheads="1"/>
          </p:cNvSpPr>
          <p:nvPr/>
        </p:nvSpPr>
        <p:spPr bwMode="auto">
          <a:xfrm>
            <a:off x="5147349" y="2814639"/>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t>
            </a:r>
          </a:p>
        </p:txBody>
      </p:sp>
      <p:sp>
        <p:nvSpPr>
          <p:cNvPr id="536599" name="Text Box 23"/>
          <p:cNvSpPr txBox="1">
            <a:spLocks noChangeArrowheads="1"/>
          </p:cNvSpPr>
          <p:nvPr/>
        </p:nvSpPr>
        <p:spPr bwMode="auto">
          <a:xfrm>
            <a:off x="2874049" y="2295525"/>
            <a:ext cx="2071688"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Convolution error</a:t>
            </a:r>
          </a:p>
        </p:txBody>
      </p:sp>
      <p:sp>
        <p:nvSpPr>
          <p:cNvPr id="536600" name="Text Box 24"/>
          <p:cNvSpPr txBox="1">
            <a:spLocks noChangeArrowheads="1"/>
          </p:cNvSpPr>
          <p:nvPr/>
        </p:nvSpPr>
        <p:spPr bwMode="auto">
          <a:xfrm>
            <a:off x="5142588" y="2297113"/>
            <a:ext cx="1608137"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Derivatives prior</a:t>
            </a:r>
          </a:p>
        </p:txBody>
      </p:sp>
      <p:sp>
        <p:nvSpPr>
          <p:cNvPr id="536601" name="AutoShape 25"/>
          <p:cNvSpPr>
            <a:spLocks/>
          </p:cNvSpPr>
          <p:nvPr/>
        </p:nvSpPr>
        <p:spPr bwMode="auto">
          <a:xfrm rot="5400000">
            <a:off x="5826006" y="15295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2" name="AutoShape 26"/>
          <p:cNvSpPr>
            <a:spLocks/>
          </p:cNvSpPr>
          <p:nvPr/>
        </p:nvSpPr>
        <p:spPr bwMode="auto">
          <a:xfrm rot="5400000">
            <a:off x="3767019" y="1610520"/>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3" name="Line 27"/>
          <p:cNvSpPr>
            <a:spLocks noChangeShapeType="1"/>
          </p:cNvSpPr>
          <p:nvPr/>
        </p:nvSpPr>
        <p:spPr bwMode="auto">
          <a:xfrm>
            <a:off x="5142587"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pic>
        <p:nvPicPr>
          <p:cNvPr id="536608" name="Picture 32" descr="coded_05"/>
          <p:cNvPicPr>
            <a:picLocks noChangeAspect="1" noChangeArrowheads="1"/>
          </p:cNvPicPr>
          <p:nvPr/>
        </p:nvPicPr>
        <p:blipFill>
          <a:blip r:embed="rId9" cstate="print"/>
          <a:srcRect l="10213" t="10213" r="10213" b="10213"/>
          <a:stretch>
            <a:fillRect/>
          </a:stretch>
        </p:blipFill>
        <p:spPr bwMode="auto">
          <a:xfrm>
            <a:off x="2013624" y="2770189"/>
            <a:ext cx="623888" cy="625475"/>
          </a:xfrm>
          <a:prstGeom prst="rect">
            <a:avLst/>
          </a:prstGeom>
          <a:noFill/>
          <a:ln w="38100">
            <a:noFill/>
            <a:miter lim="800000"/>
            <a:headEnd/>
            <a:tailEnd/>
          </a:ln>
        </p:spPr>
      </p:pic>
      <p:sp>
        <p:nvSpPr>
          <p:cNvPr id="536609" name="Line 33"/>
          <p:cNvSpPr>
            <a:spLocks noChangeShapeType="1"/>
          </p:cNvSpPr>
          <p:nvPr/>
        </p:nvSpPr>
        <p:spPr bwMode="auto">
          <a:xfrm>
            <a:off x="2089824"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536610" name="Text Box 34"/>
          <p:cNvSpPr txBox="1">
            <a:spLocks noChangeArrowheads="1"/>
          </p:cNvSpPr>
          <p:nvPr/>
        </p:nvSpPr>
        <p:spPr bwMode="auto">
          <a:xfrm>
            <a:off x="654724" y="10969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Try deblurring with 10 different aperture scales</a:t>
            </a:r>
          </a:p>
        </p:txBody>
      </p:sp>
      <p:sp>
        <p:nvSpPr>
          <p:cNvPr id="536611" name="Text Box 35"/>
          <p:cNvSpPr txBox="1">
            <a:spLocks noChangeArrowheads="1"/>
          </p:cNvSpPr>
          <p:nvPr/>
        </p:nvSpPr>
        <p:spPr bwMode="auto">
          <a:xfrm>
            <a:off x="654724" y="38401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Keep minimal error scale in each local window</a:t>
            </a:r>
          </a:p>
        </p:txBody>
      </p:sp>
      <p:sp>
        <p:nvSpPr>
          <p:cNvPr id="536612" name="Text Box 36"/>
          <p:cNvSpPr txBox="1">
            <a:spLocks noChangeArrowheads="1"/>
          </p:cNvSpPr>
          <p:nvPr/>
        </p:nvSpPr>
        <p:spPr bwMode="auto">
          <a:xfrm>
            <a:off x="5763300" y="3840163"/>
            <a:ext cx="1958975" cy="366712"/>
          </a:xfrm>
          <a:prstGeom prst="rect">
            <a:avLst/>
          </a:prstGeom>
          <a:noFill/>
          <a:ln w="9525">
            <a:noFill/>
            <a:miter lim="800000"/>
            <a:headEnd/>
            <a:tailEnd/>
          </a:ln>
          <a:effectLst/>
        </p:spPr>
        <p:txBody>
          <a:bodyPr>
            <a:spAutoFit/>
          </a:bodyPr>
          <a:lstStyle/>
          <a:p>
            <a:pPr>
              <a:spcBef>
                <a:spcPct val="50000"/>
              </a:spcBef>
            </a:pPr>
            <a:r>
              <a:rPr lang="en-US" b="1">
                <a:solidFill>
                  <a:srgbClr val="FFFF66"/>
                </a:solidFill>
              </a:rPr>
              <a:t>+ regularization</a:t>
            </a:r>
          </a:p>
        </p:txBody>
      </p:sp>
      <p:grpSp>
        <p:nvGrpSpPr>
          <p:cNvPr id="2" name="Group 38"/>
          <p:cNvGrpSpPr>
            <a:grpSpLocks/>
          </p:cNvGrpSpPr>
          <p:nvPr/>
        </p:nvGrpSpPr>
        <p:grpSpPr bwMode="auto">
          <a:xfrm>
            <a:off x="3245525" y="4448176"/>
            <a:ext cx="3152775" cy="2054225"/>
            <a:chOff x="1877" y="2706"/>
            <a:chExt cx="1986" cy="1294"/>
          </a:xfrm>
        </p:grpSpPr>
        <p:pic>
          <p:nvPicPr>
            <p:cNvPr id="536579" name="Picture 3" descr="depth_raw_beer_coke"/>
            <p:cNvPicPr>
              <a:picLocks noChangeArrowheads="1"/>
            </p:cNvPicPr>
            <p:nvPr/>
          </p:nvPicPr>
          <p:blipFill>
            <a:blip r:embed="rId10"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1"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extLst>
              <p:ext uri="{D42A27DB-BD31-4B8C-83A1-F6EECF244321}">
                <p14:modId xmlns:p14="http://schemas.microsoft.com/office/powerpoint/2010/main" val="861579648"/>
              </p:ext>
            </p:extLst>
          </p:nvPr>
        </p:nvGraphicFramePr>
        <p:xfrm>
          <a:off x="2442249" y="2833688"/>
          <a:ext cx="541338" cy="546100"/>
        </p:xfrm>
        <a:graphic>
          <a:graphicData uri="http://schemas.openxmlformats.org/presentationml/2006/ole">
            <mc:AlternateContent xmlns:mc="http://schemas.openxmlformats.org/markup-compatibility/2006">
              <mc:Choice xmlns:v="urn:schemas-microsoft-com:vml" Requires="v">
                <p:oleObj spid="_x0000_s891020" name="Equation" r:id="rId12" imgW="155398" imgH="172610" progId="Equation.3">
                  <p:embed/>
                </p:oleObj>
              </mc:Choice>
              <mc:Fallback>
                <p:oleObj name="Equation" r:id="rId12" imgW="155398" imgH="172610" progId="Equation.3">
                  <p:embed/>
                  <p:pic>
                    <p:nvPicPr>
                      <p:cNvPr id="0"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2249" y="28336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838004"/>
              </p:ext>
            </p:extLst>
          </p:nvPr>
        </p:nvGraphicFramePr>
        <p:xfrm>
          <a:off x="4937800" y="1676400"/>
          <a:ext cx="1736725" cy="509588"/>
        </p:xfrm>
        <a:graphic>
          <a:graphicData uri="http://schemas.openxmlformats.org/presentationml/2006/ole">
            <mc:AlternateContent xmlns:mc="http://schemas.openxmlformats.org/markup-compatibility/2006">
              <mc:Choice xmlns:v="urn:schemas-microsoft-com:vml" Requires="v">
                <p:oleObj spid="_x0000_s891021" name="Equation" r:id="rId14" imgW="880017" imgH="258792" progId="Equation.3">
                  <p:embed/>
                </p:oleObj>
              </mc:Choice>
              <mc:Fallback>
                <p:oleObj name="Equation" r:id="rId14" imgW="880017" imgH="258792" progId="Equation.3">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37800" y="16764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60409438"/>
              </p:ext>
            </p:extLst>
          </p:nvPr>
        </p:nvGraphicFramePr>
        <p:xfrm>
          <a:off x="1850112" y="1695450"/>
          <a:ext cx="2755900" cy="438150"/>
        </p:xfrm>
        <a:graphic>
          <a:graphicData uri="http://schemas.openxmlformats.org/presentationml/2006/ole">
            <mc:AlternateContent xmlns:mc="http://schemas.openxmlformats.org/markup-compatibility/2006">
              <mc:Choice xmlns:v="urn:schemas-microsoft-com:vml" Requires="v">
                <p:oleObj spid="_x0000_s891022" name="Equation" r:id="rId16" imgW="1552755" imgH="224368" progId="Equation.3">
                  <p:embed/>
                </p:oleObj>
              </mc:Choice>
              <mc:Fallback>
                <p:oleObj name="Equation" r:id="rId16" imgW="1552755" imgH="224368"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50112" y="16954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1066800" y="4233672"/>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524000" y="880872"/>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4105276" y="3624072"/>
            <a:ext cx="122872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a:t>
            </a:r>
            <a:r>
              <a:rPr lang="en-US" sz="3200" b="1" i="1">
                <a:solidFill>
                  <a:srgbClr val="000000"/>
                </a:solidFill>
                <a:latin typeface="Times New Roman" pitchFamily="18" charset="0"/>
                <a:cs typeface="Arial" charset="0"/>
              </a:rPr>
              <a:t>)</a:t>
            </a:r>
            <a:endParaRPr lang="en-US" sz="3200" b="1" i="1">
              <a:solidFill>
                <a:srgbClr val="000000"/>
              </a:solidFill>
              <a:latin typeface="Symbol" pitchFamily="18" charset="2"/>
              <a:cs typeface="Arial" charset="0"/>
            </a:endParaRPr>
          </a:p>
        </p:txBody>
      </p:sp>
      <p:sp>
        <p:nvSpPr>
          <p:cNvPr id="2" name="Slide Number Placeholder 1">
            <a:extLst>
              <a:ext uri="{FF2B5EF4-FFF2-40B4-BE49-F238E27FC236}">
                <a16:creationId xmlns:a16="http://schemas.microsoft.com/office/drawing/2014/main" id="{4C7E4EAB-BD03-974D-A25B-1D57BD6CFE3B}"/>
              </a:ext>
            </a:extLst>
          </p:cNvPr>
          <p:cNvSpPr>
            <a:spLocks noGrp="1"/>
          </p:cNvSpPr>
          <p:nvPr>
            <p:ph type="sldNum" sz="quarter" idx="12"/>
          </p:nvPr>
        </p:nvSpPr>
        <p:spPr/>
        <p:txBody>
          <a:bodyPr/>
          <a:lstStyle/>
          <a:p>
            <a:fld id="{12129BAB-B873-48BF-A14C-29023A82A765}" type="slidenum">
              <a:rPr lang="en-US" smtClean="0">
                <a:solidFill>
                  <a:srgbClr val="000000"/>
                </a:solidFill>
              </a:rPr>
              <a:pPr/>
              <a:t>6</a:t>
            </a:fld>
            <a:endParaRPr lang="en-US">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5129948" y="3919390"/>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5129948" y="871390"/>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824648" y="2271565"/>
            <a:ext cx="3663950" cy="2627312"/>
          </a:xfrm>
          <a:prstGeom prst="rect">
            <a:avLst/>
          </a:prstGeom>
          <a:noFill/>
        </p:spPr>
      </p:pic>
      <p:sp>
        <p:nvSpPr>
          <p:cNvPr id="571396" name="AutoShape 4"/>
          <p:cNvSpPr>
            <a:spLocks noChangeArrowheads="1"/>
          </p:cNvSpPr>
          <p:nvPr/>
        </p:nvSpPr>
        <p:spPr bwMode="auto">
          <a:xfrm>
            <a:off x="4610835" y="3365352"/>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a:solidFill>
                <a:srgbClr val="004731"/>
              </a:solidFill>
            </a:endParaRPr>
          </a:p>
        </p:txBody>
      </p:sp>
      <p:sp>
        <p:nvSpPr>
          <p:cNvPr id="571397" name="Line 20"/>
          <p:cNvSpPr>
            <a:spLocks/>
          </p:cNvSpPr>
          <p:nvPr/>
        </p:nvSpPr>
        <p:spPr bwMode="auto">
          <a:xfrm>
            <a:off x="537310" y="736452"/>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71398" name="Text Box 6"/>
          <p:cNvSpPr txBox="1">
            <a:spLocks noChangeArrowheads="1"/>
          </p:cNvSpPr>
          <p:nvPr/>
        </p:nvSpPr>
        <p:spPr bwMode="auto">
          <a:xfrm>
            <a:off x="1697773" y="4886178"/>
            <a:ext cx="167640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571399" name="Text Box 7"/>
          <p:cNvSpPr txBox="1">
            <a:spLocks noChangeArrowheads="1"/>
          </p:cNvSpPr>
          <p:nvPr/>
        </p:nvSpPr>
        <p:spPr bwMode="auto">
          <a:xfrm>
            <a:off x="5463324" y="3478065"/>
            <a:ext cx="3000375"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Local depth estimation</a:t>
            </a:r>
          </a:p>
        </p:txBody>
      </p:sp>
      <p:sp>
        <p:nvSpPr>
          <p:cNvPr id="571402" name="Text Box 10"/>
          <p:cNvSpPr txBox="1">
            <a:spLocks noChangeArrowheads="1"/>
          </p:cNvSpPr>
          <p:nvPr/>
        </p:nvSpPr>
        <p:spPr bwMode="auto">
          <a:xfrm>
            <a:off x="5782410" y="6541940"/>
            <a:ext cx="23622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Regularized depth</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744685" y="871391"/>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744685" y="3919391"/>
            <a:ext cx="503238" cy="2624137"/>
          </a:xfrm>
          <a:prstGeom prst="rect">
            <a:avLst/>
          </a:prstGeom>
          <a:noFill/>
        </p:spPr>
      </p:pic>
      <p:sp>
        <p:nvSpPr>
          <p:cNvPr id="13" name="Text Box 11">
            <a:extLst>
              <a:ext uri="{FF2B5EF4-FFF2-40B4-BE49-F238E27FC236}">
                <a16:creationId xmlns:a16="http://schemas.microsoft.com/office/drawing/2014/main" id="{056DAC68-1099-49CB-88C3-C0B12011A44A}"/>
              </a:ext>
            </a:extLst>
          </p:cNvPr>
          <p:cNvSpPr txBox="1">
            <a:spLocks noChangeArrowheads="1"/>
          </p:cNvSpPr>
          <p:nvPr/>
        </p:nvSpPr>
        <p:spPr bwMode="auto">
          <a:xfrm>
            <a:off x="622261" y="35799"/>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73025" y="2667001"/>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All focused results</a:t>
            </a:r>
          </a:p>
        </p:txBody>
      </p:sp>
      <p:sp>
        <p:nvSpPr>
          <p:cNvPr id="165891" name="Line 20"/>
          <p:cNvSpPr>
            <a:spLocks/>
          </p:cNvSpPr>
          <p:nvPr/>
        </p:nvSpPr>
        <p:spPr bwMode="auto">
          <a:xfrm>
            <a:off x="381000" y="3505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7942" name="Text Box 6"/>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Input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9990" name="Text Box 6"/>
          <p:cNvSpPr txBox="1">
            <a:spLocks noChangeArrowheads="1"/>
          </p:cNvSpPr>
          <p:nvPr/>
        </p:nvSpPr>
        <p:spPr bwMode="auto">
          <a:xfrm>
            <a:off x="1597026"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All-focused             (deconvolved)</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1226006" y="1885046"/>
            <a:ext cx="2890838" cy="1098550"/>
          </a:xfrm>
          <a:prstGeom prst="rect">
            <a:avLst/>
          </a:prstGeom>
          <a:noFill/>
          <a:ln w="9525">
            <a:noFill/>
            <a:miter lim="800000"/>
            <a:headEnd/>
            <a:tailEnd/>
          </a:ln>
          <a:effectLst/>
        </p:spPr>
        <p:txBody>
          <a:bodyPr anchor="ctr"/>
          <a:lstStyle/>
          <a:p>
            <a:pPr algn="ctr"/>
            <a:r>
              <a:rPr lang="en-US" sz="2400" b="1">
                <a:solidFill>
                  <a:srgbClr val="FFFFFF"/>
                </a:solidFill>
              </a:rPr>
              <a:t>Original image</a:t>
            </a:r>
          </a:p>
        </p:txBody>
      </p:sp>
      <p:sp>
        <p:nvSpPr>
          <p:cNvPr id="171012" name="Rectangle 4"/>
          <p:cNvSpPr>
            <a:spLocks noChangeArrowheads="1"/>
          </p:cNvSpPr>
          <p:nvPr/>
        </p:nvSpPr>
        <p:spPr bwMode="auto">
          <a:xfrm>
            <a:off x="1226006" y="4504421"/>
            <a:ext cx="2890838" cy="1098550"/>
          </a:xfrm>
          <a:prstGeom prst="rect">
            <a:avLst/>
          </a:prstGeom>
          <a:noFill/>
          <a:ln w="9525">
            <a:noFill/>
            <a:miter lim="800000"/>
            <a:headEnd/>
            <a:tailEnd/>
          </a:ln>
          <a:effectLst/>
        </p:spPr>
        <p:txBody>
          <a:bodyPr anchor="ctr"/>
          <a:lstStyle/>
          <a:p>
            <a:pPr algn="ctr"/>
            <a:r>
              <a:rPr lang="en-US" sz="2400" b="1">
                <a:solidFill>
                  <a:srgbClr val="FFFFFF"/>
                </a:solidFill>
              </a:rPr>
              <a:t>All-focus image</a:t>
            </a:r>
          </a:p>
        </p:txBody>
      </p:sp>
      <p:sp>
        <p:nvSpPr>
          <p:cNvPr id="171013" name="Rectangle 5"/>
          <p:cNvSpPr>
            <a:spLocks noGrp="1" noChangeArrowheads="1"/>
          </p:cNvSpPr>
          <p:nvPr>
            <p:ph type="title"/>
          </p:nvPr>
        </p:nvSpPr>
        <p:spPr>
          <a:xfrm>
            <a:off x="609600" y="-125722"/>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543381" y="83253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4204156" y="1362759"/>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4204156" y="3982134"/>
            <a:ext cx="3486150" cy="2143125"/>
          </a:xfrm>
          <a:prstGeom prst="rect">
            <a:avLst/>
          </a:prstGeom>
          <a:noFill/>
          <a:ln w="76200">
            <a:solidFill>
              <a:srgbClr val="D7E300"/>
            </a:solid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1066800" y="1371600"/>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200708" name="Line 20"/>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200709" name="Text Box 5"/>
          <p:cNvSpPr txBox="1">
            <a:spLocks noChangeArrowheads="1"/>
          </p:cNvSpPr>
          <p:nvPr/>
        </p:nvSpPr>
        <p:spPr bwMode="auto">
          <a:xfrm>
            <a:off x="3816350" y="1357314"/>
            <a:ext cx="4965700" cy="396875"/>
          </a:xfrm>
          <a:prstGeom prst="rect">
            <a:avLst/>
          </a:prstGeom>
          <a:noFill/>
          <a:ln w="9525">
            <a:noFill/>
            <a:miter lim="800000"/>
            <a:headEnd/>
            <a:tailEnd/>
          </a:ln>
          <a:effectLst/>
        </p:spPr>
        <p:txBody>
          <a:bodyPr>
            <a:spAutoFit/>
          </a:bodyPr>
          <a:lstStyle/>
          <a:p>
            <a:pPr>
              <a:spcBef>
                <a:spcPct val="50000"/>
              </a:spcBef>
            </a:pPr>
            <a:r>
              <a:rPr lang="en-US" sz="2000" b="1">
                <a:solidFill>
                  <a:srgbClr val="000000"/>
                </a:solidFill>
              </a:rPr>
              <a:t>Ringing due to wrong scale estimation</a:t>
            </a:r>
          </a:p>
        </p:txBody>
      </p:sp>
      <p:sp>
        <p:nvSpPr>
          <p:cNvPr id="200710" name="Line 6"/>
          <p:cNvSpPr>
            <a:spLocks noChangeShapeType="1"/>
          </p:cNvSpPr>
          <p:nvPr/>
        </p:nvSpPr>
        <p:spPr bwMode="auto">
          <a:xfrm flipH="1">
            <a:off x="6734176" y="1701801"/>
            <a:ext cx="244475" cy="332422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sp>
        <p:nvSpPr>
          <p:cNvPr id="200711" name="Line 7"/>
          <p:cNvSpPr>
            <a:spLocks noChangeShapeType="1"/>
          </p:cNvSpPr>
          <p:nvPr/>
        </p:nvSpPr>
        <p:spPr bwMode="auto">
          <a:xfrm flipH="1">
            <a:off x="3152775" y="1670051"/>
            <a:ext cx="3386138" cy="320357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703264" y="1019176"/>
            <a:ext cx="1736725" cy="1736725"/>
          </a:xfrm>
          <a:prstGeom prst="rect">
            <a:avLst/>
          </a:prstGeom>
          <a:noFill/>
          <a:ln w="38100">
            <a:solidFill>
              <a:srgbClr val="D7E300"/>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6" name="Picture 4"/>
          <p:cNvPicPr>
            <a:picLocks noChangeArrowheads="1"/>
          </p:cNvPicPr>
          <p:nvPr/>
        </p:nvPicPr>
        <p:blipFill>
          <a:blip r:embed="rId3" cstate="print"/>
          <a:srcRect/>
          <a:stretch>
            <a:fillRect/>
          </a:stretch>
        </p:blipFill>
        <p:spPr bwMode="auto">
          <a:xfrm>
            <a:off x="1066800" y="1371600"/>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706438" y="1017588"/>
            <a:ext cx="1736725" cy="1736725"/>
          </a:xfrm>
          <a:prstGeom prst="rect">
            <a:avLst/>
          </a:prstGeom>
          <a:noFill/>
          <a:ln w="38100">
            <a:solidFill>
              <a:srgbClr val="D7E300"/>
            </a:solidFill>
            <a:miter lim="800000"/>
            <a:headEnd/>
            <a:tailEnd/>
          </a:ln>
        </p:spPr>
      </p:pic>
      <p:sp>
        <p:nvSpPr>
          <p:cNvPr id="10" name="Rectangle 3">
            <a:extLst>
              <a:ext uri="{FF2B5EF4-FFF2-40B4-BE49-F238E27FC236}">
                <a16:creationId xmlns:a16="http://schemas.microsoft.com/office/drawing/2014/main" id="{696E28FC-4ABC-49F7-B0F8-651D868117F0}"/>
              </a:ext>
            </a:extLst>
          </p:cNvPr>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11" name="Line 20">
            <a:extLst>
              <a:ext uri="{FF2B5EF4-FFF2-40B4-BE49-F238E27FC236}">
                <a16:creationId xmlns:a16="http://schemas.microsoft.com/office/drawing/2014/main" id="{0E69A3C8-DE09-436C-A972-6430E8076847}"/>
              </a:ext>
            </a:extLst>
          </p:cNvPr>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173060" name="Text Box 4"/>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Input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296966" name="Text Box 6"/>
          <p:cNvSpPr txBox="1">
            <a:spLocks noChangeArrowheads="1"/>
          </p:cNvSpPr>
          <p:nvPr/>
        </p:nvSpPr>
        <p:spPr bwMode="auto">
          <a:xfrm>
            <a:off x="652462"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All-focused                    (deconvolved)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775156" y="1636712"/>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515181" y="1636712"/>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515181" y="1636712"/>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962480" y="5027611"/>
            <a:ext cx="2133600" cy="1098550"/>
          </a:xfrm>
          <a:prstGeom prst="rect">
            <a:avLst/>
          </a:prstGeom>
          <a:noFill/>
          <a:ln w="9525">
            <a:noFill/>
            <a:miter lim="800000"/>
            <a:headEnd/>
            <a:tailEnd/>
          </a:ln>
          <a:effectLst/>
        </p:spPr>
        <p:txBody>
          <a:bodyPr anchor="ctr"/>
          <a:lstStyle/>
          <a:p>
            <a:pPr algn="ctr"/>
            <a:r>
              <a:rPr lang="en-US" b="1">
                <a:solidFill>
                  <a:srgbClr val="FFFFFF"/>
                </a:solidFill>
              </a:rPr>
              <a:t>Original image</a:t>
            </a:r>
          </a:p>
        </p:txBody>
      </p:sp>
      <p:sp>
        <p:nvSpPr>
          <p:cNvPr id="181252" name="Rectangle 4"/>
          <p:cNvSpPr>
            <a:spLocks noChangeArrowheads="1"/>
          </p:cNvSpPr>
          <p:nvPr/>
        </p:nvSpPr>
        <p:spPr bwMode="auto">
          <a:xfrm>
            <a:off x="3742193" y="5027611"/>
            <a:ext cx="2057400" cy="1098550"/>
          </a:xfrm>
          <a:prstGeom prst="rect">
            <a:avLst/>
          </a:prstGeom>
          <a:noFill/>
          <a:ln w="9525">
            <a:noFill/>
            <a:miter lim="800000"/>
            <a:headEnd/>
            <a:tailEnd/>
          </a:ln>
          <a:effectLst/>
        </p:spPr>
        <p:txBody>
          <a:bodyPr anchor="ctr"/>
          <a:lstStyle/>
          <a:p>
            <a:pPr algn="ctr"/>
            <a:r>
              <a:rPr lang="en-US" b="1">
                <a:solidFill>
                  <a:srgbClr val="FFFFFF"/>
                </a:solidFill>
              </a:rPr>
              <a:t>All-focus image</a:t>
            </a:r>
          </a:p>
        </p:txBody>
      </p:sp>
      <p:sp>
        <p:nvSpPr>
          <p:cNvPr id="181253" name="Rectangle 5"/>
          <p:cNvSpPr>
            <a:spLocks noGrp="1" noChangeArrowheads="1"/>
          </p:cNvSpPr>
          <p:nvPr>
            <p:ph type="title"/>
          </p:nvPr>
        </p:nvSpPr>
        <p:spPr>
          <a:xfrm>
            <a:off x="533400" y="120650"/>
            <a:ext cx="8458200" cy="1098550"/>
          </a:xfrm>
          <a:noFill/>
          <a:ln/>
        </p:spPr>
        <p:txBody>
          <a:bodyPr/>
          <a:lstStyle/>
          <a:p>
            <a:r>
              <a:rPr lang="en-US" b="1" dirty="0">
                <a:solidFill>
                  <a:srgbClr val="FFCC00"/>
                </a:solidFill>
                <a:latin typeface="Arial" charset="0"/>
              </a:rPr>
              <a:t>Close-up</a:t>
            </a:r>
          </a:p>
        </p:txBody>
      </p:sp>
      <p:sp>
        <p:nvSpPr>
          <p:cNvPr id="181254" name="Line 20"/>
          <p:cNvSpPr>
            <a:spLocks/>
          </p:cNvSpPr>
          <p:nvPr/>
        </p:nvSpPr>
        <p:spPr bwMode="auto">
          <a:xfrm>
            <a:off x="549730" y="106521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21"/>
          <p:cNvGrpSpPr>
            <a:grpSpLocks/>
          </p:cNvGrpSpPr>
          <p:nvPr/>
        </p:nvGrpSpPr>
        <p:grpSpPr bwMode="auto">
          <a:xfrm>
            <a:off x="6144080" y="1636711"/>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4105276" y="3657600"/>
            <a:ext cx="1554163"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a:t>
            </a:r>
          </a:p>
        </p:txBody>
      </p:sp>
      <p:sp>
        <p:nvSpPr>
          <p:cNvPr id="2" name="Slide Number Placeholder 1">
            <a:extLst>
              <a:ext uri="{FF2B5EF4-FFF2-40B4-BE49-F238E27FC236}">
                <a16:creationId xmlns:a16="http://schemas.microsoft.com/office/drawing/2014/main" id="{96F32789-8D60-E64B-B8F2-581AE252B2F4}"/>
              </a:ext>
            </a:extLst>
          </p:cNvPr>
          <p:cNvSpPr>
            <a:spLocks noGrp="1"/>
          </p:cNvSpPr>
          <p:nvPr>
            <p:ph type="sldNum" sz="quarter" idx="12"/>
          </p:nvPr>
        </p:nvSpPr>
        <p:spPr/>
        <p:txBody>
          <a:bodyPr/>
          <a:lstStyle/>
          <a:p>
            <a:fld id="{12129BAB-B873-48BF-A14C-29023A82A765}" type="slidenum">
              <a:rPr lang="en-US" smtClean="0">
                <a:solidFill>
                  <a:srgbClr val="000000"/>
                </a:solidFill>
              </a:rPr>
              <a:pPr/>
              <a:t>7</a:t>
            </a:fld>
            <a:endParaRPr lang="en-US">
              <a:solidFill>
                <a:srgbClr val="0000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30163" y="762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
        <p:nvSpPr>
          <p:cNvPr id="204806" name="Line 20"/>
          <p:cNvSpPr>
            <a:spLocks/>
          </p:cNvSpPr>
          <p:nvPr/>
        </p:nvSpPr>
        <p:spPr bwMode="auto">
          <a:xfrm>
            <a:off x="338138" y="7620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0" y="844550"/>
            <a:ext cx="9204326" cy="6013450"/>
          </a:xfrm>
          <a:prstGeom prst="rect">
            <a:avLst/>
          </a:prstGeom>
          <a:noFill/>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4"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6858"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902"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8906"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50"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10954"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3"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35528" name="Text Box 8"/>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5"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3719"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7"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1671"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898982" y="1296313"/>
            <a:ext cx="6416675" cy="4316413"/>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Image AND depth at a single shot</a:t>
            </a:r>
          </a:p>
          <a:p>
            <a:pPr>
              <a:spcBef>
                <a:spcPct val="50000"/>
              </a:spcBef>
            </a:pPr>
            <a:r>
              <a:rPr lang="en-US" sz="2200" b="1" dirty="0">
                <a:solidFill>
                  <a:srgbClr val="FFFFFF"/>
                </a:solidFill>
              </a:rPr>
              <a:t>No loss of image resolution</a:t>
            </a:r>
          </a:p>
          <a:p>
            <a:pPr>
              <a:spcBef>
                <a:spcPct val="50000"/>
              </a:spcBef>
            </a:pPr>
            <a:r>
              <a:rPr lang="en-US" sz="2200" b="1" dirty="0">
                <a:solidFill>
                  <a:srgbClr val="FFFFFF"/>
                </a:solidFill>
              </a:rPr>
              <a:t>Simple modification to lens</a:t>
            </a:r>
          </a:p>
          <a:p>
            <a:pPr>
              <a:spcBef>
                <a:spcPct val="50000"/>
              </a:spcBef>
            </a:pPr>
            <a:r>
              <a:rPr lang="en-US" sz="2200" b="1" dirty="0">
                <a:solidFill>
                  <a:srgbClr val="FFFFFF"/>
                </a:solidFill>
              </a:rPr>
              <a:t>Depth is coarse</a:t>
            </a:r>
          </a:p>
          <a:p>
            <a:pPr>
              <a:spcBef>
                <a:spcPct val="50000"/>
              </a:spcBef>
            </a:pPr>
            <a:endParaRPr lang="en-US" b="1" dirty="0">
              <a:solidFill>
                <a:srgbClr val="FFFFFF"/>
              </a:solidFill>
            </a:endParaRPr>
          </a:p>
          <a:p>
            <a:pPr>
              <a:spcBef>
                <a:spcPct val="50000"/>
              </a:spcBef>
            </a:pPr>
            <a:endParaRPr lang="en-US" b="1" dirty="0">
              <a:solidFill>
                <a:srgbClr val="FFFFFF"/>
              </a:solidFill>
            </a:endParaRPr>
          </a:p>
          <a:p>
            <a:pPr>
              <a:spcBef>
                <a:spcPct val="50000"/>
              </a:spcBef>
            </a:pPr>
            <a:r>
              <a:rPr lang="en-US" sz="2200" b="1" dirty="0">
                <a:solidFill>
                  <a:srgbClr val="FFFFFF"/>
                </a:solidFill>
              </a:rPr>
              <a:t>But depth is a pure bonus</a:t>
            </a:r>
          </a:p>
          <a:p>
            <a:pPr>
              <a:spcBef>
                <a:spcPct val="50000"/>
              </a:spcBef>
            </a:pPr>
            <a:r>
              <a:rPr lang="en-US" sz="2200" b="1" dirty="0">
                <a:solidFill>
                  <a:srgbClr val="FFFFFF"/>
                </a:solidFill>
              </a:rPr>
              <a:t>Lose some light</a:t>
            </a:r>
          </a:p>
          <a:p>
            <a:pPr>
              <a:spcBef>
                <a:spcPct val="50000"/>
              </a:spcBef>
            </a:pPr>
            <a:r>
              <a:rPr lang="en-US" sz="2200" b="1" dirty="0">
                <a:solidFill>
                  <a:srgbClr val="FFFFFF"/>
                </a:solidFill>
              </a:rPr>
              <a:t>But </a:t>
            </a:r>
            <a:r>
              <a:rPr lang="en-US" sz="2200" b="1" dirty="0" err="1">
                <a:solidFill>
                  <a:srgbClr val="FFFFFF"/>
                </a:solidFill>
              </a:rPr>
              <a:t>deconvolution</a:t>
            </a:r>
            <a:r>
              <a:rPr lang="en-US" sz="2200" b="1" dirty="0">
                <a:solidFill>
                  <a:srgbClr val="FFFFFF"/>
                </a:solidFill>
              </a:rPr>
              <a:t> increases depth of field</a:t>
            </a:r>
            <a:r>
              <a:rPr lang="en-US" sz="2400" b="1" dirty="0">
                <a:solidFill>
                  <a:srgbClr val="FFFFFF"/>
                </a:solidFill>
              </a:rPr>
              <a:t> </a:t>
            </a:r>
          </a:p>
        </p:txBody>
      </p:sp>
      <p:sp>
        <p:nvSpPr>
          <p:cNvPr id="646146" name="Text Box 2"/>
          <p:cNvSpPr txBox="1">
            <a:spLocks noChangeArrowheads="1"/>
          </p:cNvSpPr>
          <p:nvPr/>
        </p:nvSpPr>
        <p:spPr bwMode="auto">
          <a:xfrm>
            <a:off x="241756" y="331112"/>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Coded aperture: pros and cons</a:t>
            </a:r>
          </a:p>
        </p:txBody>
      </p:sp>
      <p:sp>
        <p:nvSpPr>
          <p:cNvPr id="646148" name="Line 20"/>
          <p:cNvSpPr>
            <a:spLocks/>
          </p:cNvSpPr>
          <p:nvPr/>
        </p:nvSpPr>
        <p:spPr bwMode="auto">
          <a:xfrm>
            <a:off x="549731" y="106453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46150" name="Text Box 6"/>
          <p:cNvSpPr txBox="1">
            <a:spLocks noChangeArrowheads="1"/>
          </p:cNvSpPr>
          <p:nvPr/>
        </p:nvSpPr>
        <p:spPr bwMode="auto">
          <a:xfrm>
            <a:off x="1160920" y="3183850"/>
            <a:ext cx="4924425"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unable to get depth at untextured areas, might need manual corrections.</a:t>
            </a:r>
          </a:p>
        </p:txBody>
      </p:sp>
      <p:sp>
        <p:nvSpPr>
          <p:cNvPr id="646152" name="Text Box 8"/>
          <p:cNvSpPr txBox="1">
            <a:spLocks noChangeArrowheads="1"/>
          </p:cNvSpPr>
          <p:nvPr/>
        </p:nvSpPr>
        <p:spPr bwMode="auto">
          <a:xfrm>
            <a:off x="511632" y="248852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grpSp>
        <p:nvGrpSpPr>
          <p:cNvPr id="2" name="Group 10"/>
          <p:cNvGrpSpPr>
            <a:grpSpLocks/>
          </p:cNvGrpSpPr>
          <p:nvPr/>
        </p:nvGrpSpPr>
        <p:grpSpPr bwMode="auto">
          <a:xfrm>
            <a:off x="6990219" y="1405850"/>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646164" name="Text Box 20"/>
          <p:cNvSpPr txBox="1">
            <a:spLocks noChangeArrowheads="1"/>
          </p:cNvSpPr>
          <p:nvPr/>
        </p:nvSpPr>
        <p:spPr bwMode="auto">
          <a:xfrm>
            <a:off x="424320" y="1539200"/>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5" name="Text Box 21"/>
          <p:cNvSpPr txBox="1">
            <a:spLocks noChangeArrowheads="1"/>
          </p:cNvSpPr>
          <p:nvPr/>
        </p:nvSpPr>
        <p:spPr bwMode="auto">
          <a:xfrm>
            <a:off x="424320" y="20440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6" name="Text Box 22"/>
          <p:cNvSpPr txBox="1">
            <a:spLocks noChangeArrowheads="1"/>
          </p:cNvSpPr>
          <p:nvPr/>
        </p:nvSpPr>
        <p:spPr bwMode="auto">
          <a:xfrm>
            <a:off x="424320" y="38728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7" name="Text Box 23"/>
          <p:cNvSpPr txBox="1">
            <a:spLocks noChangeArrowheads="1"/>
          </p:cNvSpPr>
          <p:nvPr/>
        </p:nvSpPr>
        <p:spPr bwMode="auto">
          <a:xfrm>
            <a:off x="511632" y="433637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sp>
        <p:nvSpPr>
          <p:cNvPr id="646168" name="Text Box 24"/>
          <p:cNvSpPr txBox="1">
            <a:spLocks noChangeArrowheads="1"/>
          </p:cNvSpPr>
          <p:nvPr/>
        </p:nvSpPr>
        <p:spPr bwMode="auto">
          <a:xfrm>
            <a:off x="425906" y="4938037"/>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9" name="Text Box 25"/>
          <p:cNvSpPr txBox="1">
            <a:spLocks noChangeArrowheads="1"/>
          </p:cNvSpPr>
          <p:nvPr/>
        </p:nvSpPr>
        <p:spPr bwMode="auto">
          <a:xfrm>
            <a:off x="419556" y="1067712"/>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990600" y="152400"/>
            <a:ext cx="6894512" cy="4597400"/>
          </a:xfrm>
          <a:prstGeom prst="rect">
            <a:avLst/>
          </a:prstGeom>
          <a:noFill/>
        </p:spPr>
      </p:pic>
      <p:grpSp>
        <p:nvGrpSpPr>
          <p:cNvPr id="2" name="Group 17"/>
          <p:cNvGrpSpPr>
            <a:grpSpLocks/>
          </p:cNvGrpSpPr>
          <p:nvPr/>
        </p:nvGrpSpPr>
        <p:grpSpPr bwMode="auto">
          <a:xfrm>
            <a:off x="733426" y="6103939"/>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priceless </a:t>
              </a:r>
            </a:p>
          </p:txBody>
        </p:sp>
      </p:grpSp>
      <p:grpSp>
        <p:nvGrpSpPr>
          <p:cNvPr id="3" name="Group 15"/>
          <p:cNvGrpSpPr>
            <a:grpSpLocks/>
          </p:cNvGrpSpPr>
          <p:nvPr/>
        </p:nvGrpSpPr>
        <p:grpSpPr bwMode="auto">
          <a:xfrm>
            <a:off x="1546226" y="5295901"/>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Cardboard:</a:t>
              </a:r>
            </a:p>
          </p:txBody>
        </p:sp>
      </p:grpSp>
      <p:grpSp>
        <p:nvGrpSpPr>
          <p:cNvPr id="4" name="Group 14"/>
          <p:cNvGrpSpPr>
            <a:grpSpLocks/>
          </p:cNvGrpSpPr>
          <p:nvPr/>
        </p:nvGrpSpPr>
        <p:grpSpPr bwMode="auto">
          <a:xfrm>
            <a:off x="1401763" y="4894264"/>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50mm f/1.8:</a:t>
              </a:r>
            </a:p>
          </p:txBody>
        </p:sp>
      </p:grpSp>
      <p:grpSp>
        <p:nvGrpSpPr>
          <p:cNvPr id="5" name="Group 16"/>
          <p:cNvGrpSpPr>
            <a:grpSpLocks/>
          </p:cNvGrpSpPr>
          <p:nvPr/>
        </p:nvGrpSpPr>
        <p:grpSpPr bwMode="auto">
          <a:xfrm>
            <a:off x="2344738" y="5700714"/>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311776" y="47688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quick examples</a:t>
            </a:r>
          </a:p>
        </p:txBody>
      </p:sp>
      <p:sp>
        <p:nvSpPr>
          <p:cNvPr id="3" name="Content Placeholder 2"/>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7AFC275-AF52-9041-A865-1D0A7D1F361B}"/>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79</a:t>
            </a:fld>
            <a:endParaRPr lang="en-US">
              <a:solidFill>
                <a:prstClr val="black">
                  <a:tint val="75000"/>
                </a:prst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810001" y="3657600"/>
            <a:ext cx="176847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a:t>
            </a:r>
          </a:p>
        </p:txBody>
      </p:sp>
      <p:sp>
        <p:nvSpPr>
          <p:cNvPr id="2" name="Slide Number Placeholder 1">
            <a:extLst>
              <a:ext uri="{FF2B5EF4-FFF2-40B4-BE49-F238E27FC236}">
                <a16:creationId xmlns:a16="http://schemas.microsoft.com/office/drawing/2014/main" id="{F431B3EC-B1D3-A343-BA06-4CA35F8A24DD}"/>
              </a:ext>
            </a:extLst>
          </p:cNvPr>
          <p:cNvSpPr>
            <a:spLocks noGrp="1"/>
          </p:cNvSpPr>
          <p:nvPr>
            <p:ph type="sldNum" sz="quarter" idx="12"/>
          </p:nvPr>
        </p:nvSpPr>
        <p:spPr/>
        <p:txBody>
          <a:bodyPr/>
          <a:lstStyle/>
          <a:p>
            <a:fld id="{12129BAB-B873-48BF-A14C-29023A82A765}" type="slidenum">
              <a:rPr lang="en-US" smtClean="0">
                <a:solidFill>
                  <a:srgbClr val="000000"/>
                </a:solidFill>
              </a:rPr>
              <a:pPr/>
              <a:t>8</a:t>
            </a:fld>
            <a:endParaRPr lang="en-US">
              <a:solidFill>
                <a:srgbClr val="00000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21"/>
            <a:ext cx="10972800" cy="914400"/>
          </a:xfrm>
        </p:spPr>
        <p:txBody>
          <a:bodyPr/>
          <a:lstStyle/>
          <a:p>
            <a:endParaRPr lang="en-US"/>
          </a:p>
        </p:txBody>
      </p:sp>
      <p:sp>
        <p:nvSpPr>
          <p:cNvPr id="3" name="Content Placeholder 2"/>
          <p:cNvSpPr>
            <a:spLocks noGrp="1"/>
          </p:cNvSpPr>
          <p:nvPr>
            <p:ph idx="1"/>
          </p:nvPr>
        </p:nvSpPr>
        <p:spPr>
          <a:xfrm>
            <a:off x="457200" y="3834121"/>
            <a:ext cx="5336681" cy="2819400"/>
          </a:xfrm>
        </p:spPr>
        <p:txBody>
          <a:bodyPr>
            <a:normAutofit fontScale="92500"/>
          </a:bodyPr>
          <a:lstStyle/>
          <a:p>
            <a:r>
              <a:rPr lang="en-US" dirty="0"/>
              <a:t>Quickly move camera in a parabola when taking a picture</a:t>
            </a:r>
          </a:p>
          <a:p>
            <a:r>
              <a:rPr lang="en-US" dirty="0"/>
              <a:t>A motion at any speed in the direction of the parabola will give the same blur kernel</a:t>
            </a:r>
          </a:p>
        </p:txBody>
      </p:sp>
      <p:pic>
        <p:nvPicPr>
          <p:cNvPr id="892930" name="Picture 2"/>
          <p:cNvPicPr>
            <a:picLocks noChangeAspect="1" noChangeArrowheads="1"/>
          </p:cNvPicPr>
          <p:nvPr/>
        </p:nvPicPr>
        <p:blipFill>
          <a:blip r:embed="rId2" cstate="print"/>
          <a:srcRect/>
          <a:stretch>
            <a:fillRect/>
          </a:stretch>
        </p:blipFill>
        <p:spPr bwMode="auto">
          <a:xfrm>
            <a:off x="457200" y="24122"/>
            <a:ext cx="8191500" cy="3595687"/>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6019801" y="3703570"/>
            <a:ext cx="2988169" cy="2917000"/>
          </a:xfrm>
          <a:prstGeom prst="rect">
            <a:avLst/>
          </a:prstGeom>
        </p:spPr>
      </p:pic>
      <p:sp>
        <p:nvSpPr>
          <p:cNvPr id="5" name="Slide Number Placeholder 4">
            <a:extLst>
              <a:ext uri="{FF2B5EF4-FFF2-40B4-BE49-F238E27FC236}">
                <a16:creationId xmlns:a16="http://schemas.microsoft.com/office/drawing/2014/main" id="{1AF8ACCF-0A60-3540-8460-7379F5D73C90}"/>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80</a:t>
            </a:fld>
            <a:endParaRPr lang="en-US">
              <a:solidFill>
                <a:prstClr val="black">
                  <a:tint val="75000"/>
                </a:prstClr>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3954" name="Picture 2"/>
          <p:cNvPicPr>
            <a:picLocks noChangeAspect="1" noChangeArrowheads="1"/>
          </p:cNvPicPr>
          <p:nvPr/>
        </p:nvPicPr>
        <p:blipFill>
          <a:blip r:embed="rId2" cstate="print"/>
          <a:srcRect/>
          <a:stretch>
            <a:fillRect/>
          </a:stretch>
        </p:blipFill>
        <p:spPr bwMode="auto">
          <a:xfrm>
            <a:off x="1295400" y="952226"/>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6" y="4212039"/>
            <a:ext cx="6334125" cy="2614511"/>
          </a:xfrm>
          <a:prstGeom prst="rect">
            <a:avLst/>
          </a:prstGeom>
          <a:noFill/>
          <a:ln w="9525">
            <a:noFill/>
            <a:miter lim="800000"/>
            <a:headEnd/>
            <a:tailEnd/>
          </a:ln>
        </p:spPr>
      </p:pic>
      <p:sp>
        <p:nvSpPr>
          <p:cNvPr id="8" name="TextBox 7"/>
          <p:cNvSpPr txBox="1"/>
          <p:nvPr/>
        </p:nvSpPr>
        <p:spPr>
          <a:xfrm>
            <a:off x="228600" y="1849839"/>
            <a:ext cx="1066800" cy="646331"/>
          </a:xfrm>
          <a:prstGeom prst="rect">
            <a:avLst/>
          </a:prstGeom>
          <a:noFill/>
        </p:spPr>
        <p:txBody>
          <a:bodyPr wrap="square" rtlCol="0">
            <a:spAutoFit/>
          </a:bodyPr>
          <a:lstStyle/>
          <a:p>
            <a:r>
              <a:rPr lang="en-US" dirty="0"/>
              <a:t>Static Camera</a:t>
            </a:r>
          </a:p>
        </p:txBody>
      </p:sp>
      <p:sp>
        <p:nvSpPr>
          <p:cNvPr id="9" name="TextBox 8"/>
          <p:cNvSpPr txBox="1"/>
          <p:nvPr/>
        </p:nvSpPr>
        <p:spPr>
          <a:xfrm>
            <a:off x="152400" y="4974039"/>
            <a:ext cx="1143000" cy="646331"/>
          </a:xfrm>
          <a:prstGeom prst="rect">
            <a:avLst/>
          </a:prstGeom>
          <a:noFill/>
        </p:spPr>
        <p:txBody>
          <a:bodyPr wrap="square" rtlCol="0">
            <a:spAutoFit/>
          </a:bodyPr>
          <a:lstStyle/>
          <a:p>
            <a:r>
              <a:rPr lang="en-US" dirty="0"/>
              <a:t>Parabolic Camera</a:t>
            </a:r>
          </a:p>
        </p:txBody>
      </p:sp>
      <p:sp>
        <p:nvSpPr>
          <p:cNvPr id="3" name="Slide Number Placeholder 2">
            <a:extLst>
              <a:ext uri="{FF2B5EF4-FFF2-40B4-BE49-F238E27FC236}">
                <a16:creationId xmlns:a16="http://schemas.microsoft.com/office/drawing/2014/main" id="{AA361E11-B2A9-3947-A88C-78C1B404D3A2}"/>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81</a:t>
            </a:fld>
            <a:endParaRPr lang="en-US">
              <a:solidFill>
                <a:prstClr val="black">
                  <a:tint val="75000"/>
                </a:prstClr>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4978" name="Picture 2"/>
          <p:cNvPicPr>
            <a:picLocks noChangeAspect="1" noChangeArrowheads="1"/>
          </p:cNvPicPr>
          <p:nvPr/>
        </p:nvPicPr>
        <p:blipFill>
          <a:blip r:embed="rId2" cstate="print"/>
          <a:srcRect/>
          <a:stretch>
            <a:fillRect/>
          </a:stretch>
        </p:blipFill>
        <p:spPr bwMode="auto">
          <a:xfrm>
            <a:off x="1447800" y="1600200"/>
            <a:ext cx="5273733" cy="4705350"/>
          </a:xfrm>
          <a:prstGeom prst="rect">
            <a:avLst/>
          </a:prstGeom>
          <a:noFill/>
          <a:ln w="9525">
            <a:noFill/>
            <a:miter lim="800000"/>
            <a:headEnd/>
            <a:tailEnd/>
          </a:ln>
        </p:spPr>
      </p:pic>
      <p:sp>
        <p:nvSpPr>
          <p:cNvPr id="5" name="TextBox 4"/>
          <p:cNvSpPr txBox="1"/>
          <p:nvPr/>
        </p:nvSpPr>
        <p:spPr>
          <a:xfrm>
            <a:off x="7162800" y="2667000"/>
            <a:ext cx="1371600" cy="923330"/>
          </a:xfrm>
          <a:prstGeom prst="rect">
            <a:avLst/>
          </a:prstGeom>
          <a:noFill/>
        </p:spPr>
        <p:txBody>
          <a:bodyPr wrap="square" rtlCol="0">
            <a:spAutoFit/>
          </a:bodyPr>
          <a:lstStyle/>
          <a:p>
            <a:r>
              <a:rPr lang="en-US" dirty="0"/>
              <a:t>Motion in wrong direction</a:t>
            </a:r>
          </a:p>
        </p:txBody>
      </p:sp>
      <p:sp>
        <p:nvSpPr>
          <p:cNvPr id="6" name="TextBox 5"/>
          <p:cNvSpPr txBox="1"/>
          <p:nvPr/>
        </p:nvSpPr>
        <p:spPr>
          <a:xfrm>
            <a:off x="1752599" y="1143000"/>
            <a:ext cx="1828800" cy="369332"/>
          </a:xfrm>
          <a:prstGeom prst="rect">
            <a:avLst/>
          </a:prstGeom>
          <a:noFill/>
        </p:spPr>
        <p:txBody>
          <a:bodyPr wrap="square" rtlCol="0">
            <a:spAutoFit/>
          </a:bodyPr>
          <a:lstStyle/>
          <a:p>
            <a:r>
              <a:rPr lang="en-US" dirty="0"/>
              <a:t>Static Camera</a:t>
            </a:r>
          </a:p>
        </p:txBody>
      </p:sp>
      <p:sp>
        <p:nvSpPr>
          <p:cNvPr id="7" name="TextBox 6"/>
          <p:cNvSpPr txBox="1"/>
          <p:nvPr/>
        </p:nvSpPr>
        <p:spPr>
          <a:xfrm>
            <a:off x="4419599" y="1219200"/>
            <a:ext cx="2057400" cy="369332"/>
          </a:xfrm>
          <a:prstGeom prst="rect">
            <a:avLst/>
          </a:prstGeom>
          <a:noFill/>
        </p:spPr>
        <p:txBody>
          <a:bodyPr wrap="square" rtlCol="0">
            <a:spAutoFit/>
          </a:bodyPr>
          <a:lstStyle/>
          <a:p>
            <a:r>
              <a:rPr lang="en-US" dirty="0"/>
              <a:t>Parabolic Camera</a:t>
            </a:r>
          </a:p>
        </p:txBody>
      </p:sp>
      <p:sp>
        <p:nvSpPr>
          <p:cNvPr id="3" name="Slide Number Placeholder 2">
            <a:extLst>
              <a:ext uri="{FF2B5EF4-FFF2-40B4-BE49-F238E27FC236}">
                <a16:creationId xmlns:a16="http://schemas.microsoft.com/office/drawing/2014/main" id="{4C59EE68-658B-4C43-85EB-D744E5CDC952}"/>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82</a:t>
            </a:fld>
            <a:endParaRPr lang="en-US">
              <a:solidFill>
                <a:prstClr val="black">
                  <a:tint val="75000"/>
                </a:prstClr>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143000" y="20574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838199" y="228599"/>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761999" y="762000"/>
            <a:ext cx="7753350" cy="962025"/>
          </a:xfrm>
          <a:prstGeom prst="rect">
            <a:avLst/>
          </a:prstGeom>
          <a:noFill/>
          <a:ln w="9525">
            <a:noFill/>
            <a:miter lim="800000"/>
            <a:headEnd/>
            <a:tailEnd/>
          </a:ln>
        </p:spPr>
      </p:pic>
      <p:sp>
        <p:nvSpPr>
          <p:cNvPr id="2" name="Slide Number Placeholder 1">
            <a:extLst>
              <a:ext uri="{FF2B5EF4-FFF2-40B4-BE49-F238E27FC236}">
                <a16:creationId xmlns:a16="http://schemas.microsoft.com/office/drawing/2014/main" id="{378EF141-6D5A-544A-B3E7-F6CEC2CEC66D}"/>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83</a:t>
            </a:fld>
            <a:endParaRPr lang="en-US">
              <a:solidFill>
                <a:prstClr val="black">
                  <a:tint val="75000"/>
                </a:prstClr>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a:t>RGBW Sensors </a:t>
            </a:r>
          </a:p>
        </p:txBody>
      </p:sp>
      <p:sp>
        <p:nvSpPr>
          <p:cNvPr id="277507" name="Rectangle 3"/>
          <p:cNvSpPr>
            <a:spLocks noGrp="1" noChangeArrowheads="1"/>
          </p:cNvSpPr>
          <p:nvPr>
            <p:ph type="body" idx="1"/>
          </p:nvPr>
        </p:nvSpPr>
        <p:spPr>
          <a:xfrm>
            <a:off x="56526" y="3657600"/>
            <a:ext cx="8305800" cy="3352800"/>
          </a:xfrm>
        </p:spPr>
        <p:txBody>
          <a:bodyPr>
            <a:normAutofit/>
          </a:bodyPr>
          <a:lstStyle/>
          <a:p>
            <a:pPr marL="0" indent="0">
              <a:buNone/>
            </a:pPr>
            <a:endParaRPr lang="en-US" sz="2400" dirty="0"/>
          </a:p>
          <a:p>
            <a:r>
              <a:rPr lang="en-US" sz="2400" dirty="0"/>
              <a:t>2007: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p>
        </p:txBody>
      </p:sp>
      <p:sp>
        <p:nvSpPr>
          <p:cNvPr id="15" name="Rectangle 6"/>
          <p:cNvSpPr>
            <a:spLocks noChangeArrowheads="1"/>
          </p:cNvSpPr>
          <p:nvPr/>
        </p:nvSpPr>
        <p:spPr bwMode="auto">
          <a:xfrm>
            <a:off x="3409327" y="1362075"/>
            <a:ext cx="2005013"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7"/>
          <p:cNvSpPr>
            <a:spLocks noChangeArrowheads="1"/>
          </p:cNvSpPr>
          <p:nvPr/>
        </p:nvSpPr>
        <p:spPr bwMode="auto">
          <a:xfrm>
            <a:off x="5936626" y="1374775"/>
            <a:ext cx="2044700" cy="20066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7" name="Rectangle 8"/>
          <p:cNvSpPr>
            <a:spLocks noChangeArrowheads="1"/>
          </p:cNvSpPr>
          <p:nvPr/>
        </p:nvSpPr>
        <p:spPr bwMode="auto">
          <a:xfrm>
            <a:off x="818526" y="1362075"/>
            <a:ext cx="2057400"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56526" y="1143001"/>
            <a:ext cx="5004816" cy="2466975"/>
          </a:xfrm>
          <a:prstGeom prst="rect">
            <a:avLst/>
          </a:prstGeom>
          <a:noFill/>
        </p:spPr>
      </p:pic>
      <p:sp>
        <p:nvSpPr>
          <p:cNvPr id="2" name="TextBox 1"/>
          <p:cNvSpPr txBox="1"/>
          <p:nvPr/>
        </p:nvSpPr>
        <p:spPr>
          <a:xfrm>
            <a:off x="2926764" y="65270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04800"/>
            <a:ext cx="3752697" cy="469087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45D0582-E791-0445-978F-C9F410D84DF4}"/>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84</a:t>
            </a:fld>
            <a:endParaRPr lang="en-US">
              <a:solidFill>
                <a:prstClr val="black">
                  <a:tint val="75000"/>
                </a:prstClr>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Approaches to Display</a:t>
            </a:r>
          </a:p>
        </p:txBody>
      </p:sp>
      <p:sp>
        <p:nvSpPr>
          <p:cNvPr id="3" name="Content Placeholder 2"/>
          <p:cNvSpPr>
            <a:spLocks noGrp="1"/>
          </p:cNvSpPr>
          <p:nvPr>
            <p:ph idx="1"/>
          </p:nvPr>
        </p:nvSpPr>
        <p:spPr>
          <a:xfrm>
            <a:off x="520240" y="1007521"/>
            <a:ext cx="6172200" cy="5135563"/>
          </a:xfrm>
        </p:spPr>
        <p:txBody>
          <a:bodyPr/>
          <a:lstStyle/>
          <a:p>
            <a:r>
              <a:rPr lang="en-US" dirty="0"/>
              <a:t>3D TV without glasses</a:t>
            </a:r>
          </a:p>
          <a:p>
            <a:pPr lvl="1"/>
            <a:r>
              <a:rPr lang="en-US" dirty="0"/>
              <a:t>20”, $2900, available in Japan (2010) </a:t>
            </a:r>
          </a:p>
          <a:p>
            <a:pPr lvl="1"/>
            <a:r>
              <a:rPr lang="en-US" dirty="0"/>
              <a:t>You see different images from different angles</a:t>
            </a:r>
          </a:p>
        </p:txBody>
      </p:sp>
      <p:pic>
        <p:nvPicPr>
          <p:cNvPr id="897026" name="Picture 2" descr="Toshiba 20GL1 3D TV."/>
          <p:cNvPicPr>
            <a:picLocks noChangeAspect="1" noChangeArrowheads="1"/>
          </p:cNvPicPr>
          <p:nvPr/>
        </p:nvPicPr>
        <p:blipFill>
          <a:blip r:embed="rId3" cstate="print"/>
          <a:srcRect/>
          <a:stretch>
            <a:fillRect/>
          </a:stretch>
        </p:blipFill>
        <p:spPr bwMode="auto">
          <a:xfrm>
            <a:off x="8242760" y="1540920"/>
            <a:ext cx="2730040" cy="4495800"/>
          </a:xfrm>
          <a:prstGeom prst="rect">
            <a:avLst/>
          </a:prstGeom>
          <a:noFill/>
        </p:spPr>
      </p:pic>
      <p:sp>
        <p:nvSpPr>
          <p:cNvPr id="5" name="TextBox 4"/>
          <p:cNvSpPr txBox="1"/>
          <p:nvPr/>
        </p:nvSpPr>
        <p:spPr>
          <a:xfrm>
            <a:off x="358696" y="5944387"/>
            <a:ext cx="7930441" cy="923330"/>
          </a:xfrm>
          <a:prstGeom prst="rect">
            <a:avLst/>
          </a:prstGeom>
          <a:noFill/>
        </p:spPr>
        <p:txBody>
          <a:bodyPr wrap="none" rtlCol="0">
            <a:spAutoFit/>
          </a:bodyPr>
          <a:lstStyle/>
          <a:p>
            <a:r>
              <a:rPr lang="en-US" dirty="0"/>
              <a:t>https://</a:t>
            </a:r>
            <a:r>
              <a:rPr lang="en-US" dirty="0" err="1"/>
              <a:t>www.thesixthaxis.com</a:t>
            </a:r>
            <a:r>
              <a:rPr lang="en-US" dirty="0"/>
              <a:t>/2010/10/05/japan-gets-first-glasses-free-3d-tv/</a:t>
            </a:r>
          </a:p>
          <a:p>
            <a:r>
              <a:rPr lang="en-US" dirty="0"/>
              <a:t>Newer version: </a:t>
            </a:r>
            <a:r>
              <a:rPr lang="en-US" dirty="0">
                <a:hlinkClick r:id="rId4"/>
              </a:rPr>
              <a:t>http://www.pcmag.com/article2/0,2817,2392380,00.asp</a:t>
            </a:r>
            <a:endParaRPr lang="en-US" dirty="0"/>
          </a:p>
          <a:p>
            <a:r>
              <a:rPr lang="en-US" dirty="0">
                <a:hlinkClick r:id="rId5"/>
              </a:rPr>
              <a:t>http://reviews.cnet.com/3dtv-buying-guide/</a:t>
            </a:r>
            <a:endParaRPr lang="en-US" dirty="0"/>
          </a:p>
        </p:txBody>
      </p:sp>
      <p:sp>
        <p:nvSpPr>
          <p:cNvPr id="6" name="TextBox 5"/>
          <p:cNvSpPr txBox="1"/>
          <p:nvPr/>
        </p:nvSpPr>
        <p:spPr>
          <a:xfrm>
            <a:off x="8773780" y="6036720"/>
            <a:ext cx="979820" cy="369332"/>
          </a:xfrm>
          <a:prstGeom prst="rect">
            <a:avLst/>
          </a:prstGeom>
          <a:noFill/>
        </p:spPr>
        <p:txBody>
          <a:bodyPr wrap="none" rtlCol="0">
            <a:spAutoFit/>
          </a:bodyPr>
          <a:lstStyle/>
          <a:p>
            <a:r>
              <a:rPr lang="en-US" dirty="0"/>
              <a:t>Toshiba</a:t>
            </a:r>
          </a:p>
        </p:txBody>
      </p:sp>
      <p:sp>
        <p:nvSpPr>
          <p:cNvPr id="4" name="Slide Number Placeholder 3">
            <a:extLst>
              <a:ext uri="{FF2B5EF4-FFF2-40B4-BE49-F238E27FC236}">
                <a16:creationId xmlns:a16="http://schemas.microsoft.com/office/drawing/2014/main" id="{A2B41034-C0FC-9D40-9C9B-D073CCBCB9FB}"/>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85</a:t>
            </a:fld>
            <a:endParaRPr lang="en-US">
              <a:solidFill>
                <a:prstClr val="black">
                  <a:tint val="75000"/>
                </a:prstClr>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questions</a:t>
            </a:r>
          </a:p>
        </p:txBody>
      </p:sp>
      <p:sp>
        <p:nvSpPr>
          <p:cNvPr id="3" name="Content Placeholder 2"/>
          <p:cNvSpPr>
            <a:spLocks noGrp="1"/>
          </p:cNvSpPr>
          <p:nvPr>
            <p:ph idx="1"/>
          </p:nvPr>
        </p:nvSpPr>
        <p:spPr>
          <a:xfrm>
            <a:off x="609600" y="9906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
        <p:nvSpPr>
          <p:cNvPr id="4" name="Slide Number Placeholder 3">
            <a:extLst>
              <a:ext uri="{FF2B5EF4-FFF2-40B4-BE49-F238E27FC236}">
                <a16:creationId xmlns:a16="http://schemas.microsoft.com/office/drawing/2014/main" id="{8963FB7F-7314-A44B-966D-971E9381CC16}"/>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86</a:t>
            </a:fld>
            <a:endParaRPr lang="en-US">
              <a:solidFill>
                <a:prstClr val="black">
                  <a:tint val="75000"/>
                </a:prstClr>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a:xfrm>
            <a:off x="938784" y="908941"/>
            <a:ext cx="8229600" cy="6019800"/>
          </a:xfrm>
        </p:spPr>
        <p:txBody>
          <a:bodyPr/>
          <a:lstStyle/>
          <a:p>
            <a:r>
              <a:rPr lang="en-US" altLang="zh-CN" dirty="0"/>
              <a:t>Understanding</a:t>
            </a:r>
            <a:r>
              <a:rPr lang="zh-CN" altLang="en-US" dirty="0"/>
              <a:t> </a:t>
            </a:r>
            <a:r>
              <a:rPr lang="en-US" altLang="zh-CN" dirty="0"/>
              <a:t>faces</a:t>
            </a:r>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a:extLst>
              <a:ext uri="{FF2B5EF4-FFF2-40B4-BE49-F238E27FC236}">
                <a16:creationId xmlns:a16="http://schemas.microsoft.com/office/drawing/2014/main" id="{68281D2D-1E90-124E-9065-9A021A490BE6}"/>
              </a:ext>
            </a:extLst>
          </p:cNvPr>
          <p:cNvSpPr>
            <a:spLocks noGrp="1"/>
          </p:cNvSpPr>
          <p:nvPr>
            <p:ph type="sldNum" sz="quarter" idx="12"/>
          </p:nvPr>
        </p:nvSpPr>
        <p:spPr/>
        <p:txBody>
          <a:bodyPr/>
          <a:lstStyle/>
          <a:p>
            <a:pPr>
              <a:defRPr/>
            </a:pPr>
            <a:fld id="{2DD8E536-C3BC-4AF8-BDAE-990257F1A017}" type="slidenum">
              <a:rPr lang="en-US" smtClean="0">
                <a:solidFill>
                  <a:prstClr val="black">
                    <a:tint val="75000"/>
                  </a:prstClr>
                </a:solidFill>
              </a:rPr>
              <a:pPr>
                <a:defRPr/>
              </a:pPr>
              <a:t>87</a:t>
            </a:fld>
            <a:endParaRPr lang="en-US">
              <a:solidFill>
                <a:prstClr val="black">
                  <a:tint val="75000"/>
                </a:prstClr>
              </a:solidFill>
            </a:endParaRPr>
          </a:p>
        </p:txBody>
      </p:sp>
      <p:sp>
        <p:nvSpPr>
          <p:cNvPr id="11" name="TextBox 10">
            <a:extLst>
              <a:ext uri="{FF2B5EF4-FFF2-40B4-BE49-F238E27FC236}">
                <a16:creationId xmlns:a16="http://schemas.microsoft.com/office/drawing/2014/main" id="{1A912C99-B2F3-7242-9EBB-DE06FF5C01A5}"/>
              </a:ext>
            </a:extLst>
          </p:cNvPr>
          <p:cNvSpPr txBox="1"/>
          <p:nvPr/>
        </p:nvSpPr>
        <p:spPr>
          <a:xfrm>
            <a:off x="7053724" y="5495899"/>
            <a:ext cx="2362200" cy="307777"/>
          </a:xfrm>
          <a:prstGeom prst="rect">
            <a:avLst/>
          </a:prstGeom>
          <a:noFill/>
        </p:spPr>
        <p:txBody>
          <a:bodyPr wrap="square" rtlCol="0">
            <a:spAutoFit/>
          </a:bodyPr>
          <a:lstStyle/>
          <a:p>
            <a:r>
              <a:rPr lang="en-US" sz="1400" dirty="0"/>
              <a:t>Chuck Close, self portrait</a:t>
            </a:r>
          </a:p>
        </p:txBody>
      </p:sp>
      <p:pic>
        <p:nvPicPr>
          <p:cNvPr id="12" name="Picture 4" descr="http://blog.lib.umn.edu/peza0001/arts1001wednesdays/Chuck%20Close%201997-thumb.jpg">
            <a:extLst>
              <a:ext uri="{FF2B5EF4-FFF2-40B4-BE49-F238E27FC236}">
                <a16:creationId xmlns:a16="http://schemas.microsoft.com/office/drawing/2014/main" id="{022C0004-259A-574E-8CD8-303B2B719827}"/>
              </a:ext>
            </a:extLst>
          </p:cNvPr>
          <p:cNvPicPr>
            <a:picLocks noChangeAspect="1" noChangeArrowheads="1"/>
          </p:cNvPicPr>
          <p:nvPr/>
        </p:nvPicPr>
        <p:blipFill>
          <a:blip r:embed="rId3" cstate="print"/>
          <a:srcRect/>
          <a:stretch>
            <a:fillRect/>
          </a:stretch>
        </p:blipFill>
        <p:spPr bwMode="auto">
          <a:xfrm>
            <a:off x="6658120" y="2143099"/>
            <a:ext cx="2834005" cy="3419041"/>
          </a:xfrm>
          <a:prstGeom prst="rect">
            <a:avLst/>
          </a:prstGeom>
          <a:noFill/>
        </p:spPr>
      </p:pic>
      <p:pic>
        <p:nvPicPr>
          <p:cNvPr id="13" name="Picture 6" descr="http://t3.gstatic.com/images?q=tbn:yY87L-0JCe4XRM:http://echostains.files.wordpress.com/2010/03/chuck_close-lucas-1986-87.jpg&amp;t=1">
            <a:extLst>
              <a:ext uri="{FF2B5EF4-FFF2-40B4-BE49-F238E27FC236}">
                <a16:creationId xmlns:a16="http://schemas.microsoft.com/office/drawing/2014/main" id="{75B37B5F-43EE-5C4F-86DB-14739E1D9425}"/>
              </a:ext>
            </a:extLst>
          </p:cNvPr>
          <p:cNvPicPr>
            <a:picLocks noChangeAspect="1" noChangeArrowheads="1"/>
          </p:cNvPicPr>
          <p:nvPr/>
        </p:nvPicPr>
        <p:blipFill>
          <a:blip r:embed="rId4" cstate="print"/>
          <a:srcRect/>
          <a:stretch>
            <a:fillRect/>
          </a:stretch>
        </p:blipFill>
        <p:spPr bwMode="auto">
          <a:xfrm>
            <a:off x="1262525" y="2143098"/>
            <a:ext cx="5241381" cy="3412554"/>
          </a:xfrm>
          <a:prstGeom prst="rect">
            <a:avLst/>
          </a:prstGeom>
          <a:noFill/>
        </p:spPr>
      </p:pic>
      <p:sp>
        <p:nvSpPr>
          <p:cNvPr id="14" name="TextBox 13">
            <a:extLst>
              <a:ext uri="{FF2B5EF4-FFF2-40B4-BE49-F238E27FC236}">
                <a16:creationId xmlns:a16="http://schemas.microsoft.com/office/drawing/2014/main" id="{9C423A1A-14A9-5D46-AECF-14CBE15431C2}"/>
              </a:ext>
            </a:extLst>
          </p:cNvPr>
          <p:cNvSpPr txBox="1"/>
          <p:nvPr/>
        </p:nvSpPr>
        <p:spPr>
          <a:xfrm>
            <a:off x="1491124" y="5572099"/>
            <a:ext cx="2057400" cy="307777"/>
          </a:xfrm>
          <a:prstGeom prst="rect">
            <a:avLst/>
          </a:prstGeom>
          <a:noFill/>
        </p:spPr>
        <p:txBody>
          <a:bodyPr wrap="square" rtlCol="0">
            <a:spAutoFit/>
          </a:bodyPr>
          <a:lstStyle/>
          <a:p>
            <a:r>
              <a:rPr lang="en-US" sz="1400" dirty="0"/>
              <a:t>Lucas by Chuck Close</a:t>
            </a:r>
          </a:p>
        </p:txBody>
      </p:sp>
    </p:spTree>
    <p:extLst>
      <p:ext uri="{BB962C8B-B14F-4D97-AF65-F5344CB8AC3E}">
        <p14:creationId xmlns:p14="http://schemas.microsoft.com/office/powerpoint/2010/main" val="25033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t>Holographic movie</a:t>
            </a:r>
          </a:p>
        </p:txBody>
      </p:sp>
      <p:sp>
        <p:nvSpPr>
          <p:cNvPr id="83971" name="Rectangle 3"/>
          <p:cNvSpPr>
            <a:spLocks noGrp="1" noChangeArrowheads="1"/>
          </p:cNvSpPr>
          <p:nvPr>
            <p:ph type="body" sz="half" idx="2"/>
          </p:nvPr>
        </p:nvSpPr>
        <p:spPr>
          <a:xfrm>
            <a:off x="1066800" y="4239704"/>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3200400" y="3630104"/>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524000" y="926592"/>
            <a:ext cx="6705600" cy="2703512"/>
          </a:xfrm>
          <a:prstGeom prst="rect">
            <a:avLst/>
          </a:prstGeom>
          <a:noFill/>
          <a:ln w="9525">
            <a:noFill/>
            <a:miter lim="800000"/>
            <a:headEnd/>
            <a:tailEnd/>
          </a:ln>
          <a:effectLst/>
        </p:spPr>
      </p:pic>
      <p:sp>
        <p:nvSpPr>
          <p:cNvPr id="2" name="Slide Number Placeholder 1">
            <a:extLst>
              <a:ext uri="{FF2B5EF4-FFF2-40B4-BE49-F238E27FC236}">
                <a16:creationId xmlns:a16="http://schemas.microsoft.com/office/drawing/2014/main" id="{3CF1D8EC-3C85-B14C-8F0B-8CB04BF5EDAB}"/>
              </a:ext>
            </a:extLst>
          </p:cNvPr>
          <p:cNvSpPr>
            <a:spLocks noGrp="1"/>
          </p:cNvSpPr>
          <p:nvPr>
            <p:ph type="sldNum" sz="quarter" idx="12"/>
          </p:nvPr>
        </p:nvSpPr>
        <p:spPr/>
        <p:txBody>
          <a:bodyPr/>
          <a:lstStyle/>
          <a:p>
            <a:fld id="{12129BAB-B873-48BF-A14C-29023A82A765}" type="slidenum">
              <a:rPr lang="en-US" smtClean="0">
                <a:solidFill>
                  <a:srgbClr val="000000"/>
                </a:solidFill>
              </a:rPr>
              <a:pPr/>
              <a:t>9</a:t>
            </a:fld>
            <a:endParaRPr lang="en-US">
              <a:solidFill>
                <a:srgbClr val="000000"/>
              </a:solidFill>
            </a:endParaRPr>
          </a:p>
        </p:txBody>
      </p:sp>
    </p:spTree>
  </p:cSld>
  <p:clrMapOvr>
    <a:masterClrMapping/>
  </p:clrMapOvr>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59946</TotalTime>
  <Words>4548</Words>
  <Application>Microsoft Macintosh PowerPoint</Application>
  <PresentationFormat>Widescreen</PresentationFormat>
  <Paragraphs>734</Paragraphs>
  <Slides>87</Slides>
  <Notes>65</Notes>
  <HiddenSlides>3</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2</vt:i4>
      </vt:variant>
      <vt:variant>
        <vt:lpstr>Slide Titles</vt:lpstr>
      </vt:variant>
      <vt:variant>
        <vt:i4>87</vt:i4>
      </vt:variant>
    </vt:vector>
  </HeadingPairs>
  <TitlesOfParts>
    <vt:vector size="102" baseType="lpstr">
      <vt:lpstr>Albertus Extra Bold</vt:lpstr>
      <vt:lpstr>Arial Unicode MS</vt:lpstr>
      <vt:lpstr>宋体</vt:lpstr>
      <vt:lpstr>Arial</vt:lpstr>
      <vt:lpstr>Book Antiqua</vt:lpstr>
      <vt:lpstr>Calibri</vt:lpstr>
      <vt:lpstr>Symbol</vt:lpstr>
      <vt:lpstr>Times New Roman</vt:lpstr>
      <vt:lpstr>Verdana</vt:lpstr>
      <vt:lpstr>Wingdings</vt:lpstr>
      <vt:lpstr>2_Office Theme</vt:lpstr>
      <vt:lpstr>Blank Presentation</vt:lpstr>
      <vt:lpstr>Custom Design</vt:lpstr>
      <vt:lpstr>Equation</vt:lpstr>
      <vt:lpstr>Image</vt:lpstr>
      <vt:lpstr>PowerPoint Presentation</vt:lpstr>
      <vt:lpstr>Conventional cameras</vt:lpstr>
      <vt:lpstr>Computational cameras</vt:lpstr>
      <vt:lpstr>Questions for today</vt:lpstr>
      <vt:lpstr>Representing Light: The Plenoptic Function</vt:lpstr>
      <vt:lpstr>Grayscale snapshot</vt:lpstr>
      <vt:lpstr>Color snapshot</vt:lpstr>
      <vt:lpstr>A movie</vt:lpstr>
      <vt:lpstr>Holographic movie</vt:lpstr>
      <vt:lpstr>The Plenoptic Function</vt:lpstr>
      <vt:lpstr>Representing light</vt:lpstr>
      <vt:lpstr>Fundamental limitations and trade-offs</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conventional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Microsoft Office User</cp:lastModifiedBy>
  <cp:revision>234</cp:revision>
  <dcterms:created xsi:type="dcterms:W3CDTF">2009-12-16T02:55:56Z</dcterms:created>
  <dcterms:modified xsi:type="dcterms:W3CDTF">2021-11-28T22:38:06Z</dcterms:modified>
</cp:coreProperties>
</file>