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9"/>
  </p:notesMasterIdLst>
  <p:sldIdLst>
    <p:sldId id="690" r:id="rId3"/>
    <p:sldId id="542" r:id="rId4"/>
    <p:sldId id="670" r:id="rId5"/>
    <p:sldId id="671" r:id="rId6"/>
    <p:sldId id="672" r:id="rId7"/>
    <p:sldId id="631" r:id="rId8"/>
    <p:sldId id="632" r:id="rId9"/>
    <p:sldId id="633" r:id="rId10"/>
    <p:sldId id="630" r:id="rId11"/>
    <p:sldId id="546" r:id="rId12"/>
    <p:sldId id="549" r:id="rId13"/>
    <p:sldId id="552" r:id="rId14"/>
    <p:sldId id="551" r:id="rId15"/>
    <p:sldId id="553" r:id="rId16"/>
    <p:sldId id="629" r:id="rId17"/>
    <p:sldId id="554" r:id="rId18"/>
    <p:sldId id="555" r:id="rId19"/>
    <p:sldId id="557" r:id="rId20"/>
    <p:sldId id="558" r:id="rId21"/>
    <p:sldId id="560" r:id="rId22"/>
    <p:sldId id="563" r:id="rId23"/>
    <p:sldId id="571" r:id="rId24"/>
    <p:sldId id="572" r:id="rId25"/>
    <p:sldId id="573" r:id="rId26"/>
    <p:sldId id="574" r:id="rId27"/>
    <p:sldId id="575" r:id="rId28"/>
    <p:sldId id="576" r:id="rId29"/>
    <p:sldId id="577" r:id="rId30"/>
    <p:sldId id="578" r:id="rId31"/>
    <p:sldId id="579" r:id="rId32"/>
    <p:sldId id="580" r:id="rId33"/>
    <p:sldId id="581" r:id="rId34"/>
    <p:sldId id="582" r:id="rId35"/>
    <p:sldId id="583" r:id="rId36"/>
    <p:sldId id="584" r:id="rId37"/>
    <p:sldId id="585" r:id="rId38"/>
    <p:sldId id="586" r:id="rId39"/>
    <p:sldId id="587" r:id="rId40"/>
    <p:sldId id="588" r:id="rId41"/>
    <p:sldId id="589" r:id="rId42"/>
    <p:sldId id="590" r:id="rId43"/>
    <p:sldId id="591" r:id="rId44"/>
    <p:sldId id="592" r:id="rId45"/>
    <p:sldId id="593" r:id="rId46"/>
    <p:sldId id="595" r:id="rId47"/>
    <p:sldId id="594" r:id="rId48"/>
    <p:sldId id="634" r:id="rId49"/>
    <p:sldId id="635" r:id="rId50"/>
    <p:sldId id="636" r:id="rId51"/>
    <p:sldId id="637" r:id="rId52"/>
    <p:sldId id="640" r:id="rId53"/>
    <p:sldId id="605" r:id="rId54"/>
    <p:sldId id="606" r:id="rId55"/>
    <p:sldId id="607" r:id="rId56"/>
    <p:sldId id="608" r:id="rId57"/>
    <p:sldId id="609" r:id="rId58"/>
    <p:sldId id="610" r:id="rId59"/>
    <p:sldId id="653" r:id="rId60"/>
    <p:sldId id="611" r:id="rId61"/>
    <p:sldId id="612" r:id="rId62"/>
    <p:sldId id="613" r:id="rId63"/>
    <p:sldId id="614" r:id="rId64"/>
    <p:sldId id="615" r:id="rId65"/>
    <p:sldId id="616" r:id="rId66"/>
    <p:sldId id="617" r:id="rId67"/>
    <p:sldId id="618" r:id="rId68"/>
    <p:sldId id="621" r:id="rId69"/>
    <p:sldId id="641" r:id="rId70"/>
    <p:sldId id="642" r:id="rId71"/>
    <p:sldId id="643" r:id="rId72"/>
    <p:sldId id="644" r:id="rId73"/>
    <p:sldId id="645" r:id="rId74"/>
    <p:sldId id="646" r:id="rId75"/>
    <p:sldId id="647" r:id="rId76"/>
    <p:sldId id="648" r:id="rId77"/>
    <p:sldId id="649" r:id="rId78"/>
    <p:sldId id="650" r:id="rId79"/>
    <p:sldId id="651" r:id="rId80"/>
    <p:sldId id="673" r:id="rId81"/>
    <p:sldId id="674" r:id="rId82"/>
    <p:sldId id="675" r:id="rId83"/>
    <p:sldId id="681" r:id="rId84"/>
    <p:sldId id="682" r:id="rId85"/>
    <p:sldId id="683" r:id="rId86"/>
    <p:sldId id="684" r:id="rId87"/>
    <p:sldId id="685" r:id="rId88"/>
    <p:sldId id="686" r:id="rId89"/>
    <p:sldId id="687" r:id="rId90"/>
    <p:sldId id="688" r:id="rId91"/>
    <p:sldId id="689" r:id="rId92"/>
    <p:sldId id="676" r:id="rId93"/>
    <p:sldId id="677" r:id="rId94"/>
    <p:sldId id="678" r:id="rId95"/>
    <p:sldId id="660" r:id="rId96"/>
    <p:sldId id="661" r:id="rId97"/>
    <p:sldId id="679" r:id="rId98"/>
    <p:sldId id="627" r:id="rId99"/>
    <p:sldId id="659" r:id="rId100"/>
    <p:sldId id="669" r:id="rId101"/>
    <p:sldId id="662" r:id="rId102"/>
    <p:sldId id="663" r:id="rId103"/>
    <p:sldId id="664" r:id="rId104"/>
    <p:sldId id="665" r:id="rId105"/>
    <p:sldId id="666" r:id="rId106"/>
    <p:sldId id="667" r:id="rId107"/>
    <p:sldId id="668" r:id="rId10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384" userDrawn="1">
          <p15:clr>
            <a:srgbClr val="A4A3A4"/>
          </p15:clr>
        </p15:guide>
        <p15:guide id="3" pos="5760"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2" autoAdjust="0"/>
    <p:restoredTop sz="77885" autoAdjust="0"/>
  </p:normalViewPr>
  <p:slideViewPr>
    <p:cSldViewPr>
      <p:cViewPr varScale="1">
        <p:scale>
          <a:sx n="70" d="100"/>
          <a:sy n="70" d="100"/>
        </p:scale>
        <p:origin x="1552" y="184"/>
      </p:cViewPr>
      <p:guideLst>
        <p:guide pos="384"/>
        <p:guide pos="5760"/>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11/9/21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2525212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extLst>
      <p:ext uri="{BB962C8B-B14F-4D97-AF65-F5344CB8AC3E}">
        <p14:creationId xmlns:p14="http://schemas.microsoft.com/office/powerpoint/2010/main" val="1597518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23</a:t>
            </a:fld>
            <a:endParaRPr lang="en-US">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23</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Introduce gist.  </a:t>
            </a:r>
          </a:p>
        </p:txBody>
      </p:sp>
    </p:spTree>
    <p:extLst>
      <p:ext uri="{BB962C8B-B14F-4D97-AF65-F5344CB8AC3E}">
        <p14:creationId xmlns:p14="http://schemas.microsoft.com/office/powerpoint/2010/main" val="244058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4C89D-A140-41B8-936B-B608610ED6FD}" type="slidenum">
              <a:rPr lang="en-US" smtClean="0">
                <a:solidFill>
                  <a:srgbClr val="000000"/>
                </a:solidFill>
              </a:rPr>
              <a:pPr fontAlgn="base">
                <a:spcBef>
                  <a:spcPct val="0"/>
                </a:spcBef>
                <a:spcAft>
                  <a:spcPct val="0"/>
                </a:spcAft>
                <a:defRPr/>
              </a:pPr>
              <a:t>24</a:t>
            </a:fld>
            <a:endParaRPr lang="en-US">
              <a:solidFill>
                <a:srgbClr val="000000"/>
              </a:solidFill>
            </a:endParaRPr>
          </a:p>
        </p:txBody>
      </p:sp>
      <p:sp>
        <p:nvSpPr>
          <p:cNvPr id="20787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787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Edge energy is just the magnitude of directional derivatives of image intensity.</a:t>
            </a:r>
          </a:p>
        </p:txBody>
      </p:sp>
      <p:sp>
        <p:nvSpPr>
          <p:cNvPr id="2078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9BAEC7-540B-46B6-B887-5F2CD4AFE915}" type="slidenum">
              <a:rPr lang="en-US" sz="1200">
                <a:solidFill>
                  <a:srgbClr val="000000"/>
                </a:solidFill>
                <a:latin typeface="Calibri" pitchFamily="34" charset="0"/>
              </a:rPr>
              <a:pPr algn="r"/>
              <a:t>24</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4041917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43821E-43F2-4632-AF00-244B96BCB76F}" type="slidenum">
              <a:rPr lang="en-US" smtClean="0">
                <a:solidFill>
                  <a:srgbClr val="000000"/>
                </a:solidFill>
              </a:rPr>
              <a:pPr fontAlgn="base">
                <a:spcBef>
                  <a:spcPct val="0"/>
                </a:spcBef>
                <a:spcAft>
                  <a:spcPct val="0"/>
                </a:spcAft>
                <a:defRPr/>
              </a:pPr>
              <a:t>27</a:t>
            </a:fld>
            <a:endParaRPr lang="en-US">
              <a:solidFill>
                <a:srgbClr val="000000"/>
              </a:solidFill>
            </a:endParaRPr>
          </a:p>
        </p:txBody>
      </p:sp>
      <p:sp>
        <p:nvSpPr>
          <p:cNvPr id="2088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778B15-C1EF-48E2-88B5-029593907945}" type="slidenum">
              <a:rPr lang="en-US" sz="1200">
                <a:solidFill>
                  <a:srgbClr val="000000"/>
                </a:solidFill>
                <a:latin typeface="Calibri" pitchFamily="34" charset="0"/>
              </a:rPr>
              <a:pPr algn="r"/>
              <a:t>27</a:t>
            </a:fld>
            <a:endParaRPr lang="en-US" sz="1200">
              <a:solidFill>
                <a:srgbClr val="000000"/>
              </a:solidFill>
              <a:latin typeface="Calibri" pitchFamily="34" charset="0"/>
            </a:endParaRPr>
          </a:p>
        </p:txBody>
      </p:sp>
      <p:sp>
        <p:nvSpPr>
          <p:cNvPr id="20890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Now we take our gist (and mask and color image) and find it’s L2 nearest neighbors in the database of 2.3 million images, and here they are</a:t>
            </a:r>
          </a:p>
        </p:txBody>
      </p:sp>
    </p:spTree>
    <p:extLst>
      <p:ext uri="{BB962C8B-B14F-4D97-AF65-F5344CB8AC3E}">
        <p14:creationId xmlns:p14="http://schemas.microsoft.com/office/powerpoint/2010/main" val="1112958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F6386-4C82-4789-B118-21BC0D98A25A}" type="slidenum">
              <a:rPr lang="en-US" smtClean="0">
                <a:solidFill>
                  <a:srgbClr val="000000"/>
                </a:solidFill>
              </a:rPr>
              <a:pPr fontAlgn="base">
                <a:spcBef>
                  <a:spcPct val="0"/>
                </a:spcBef>
                <a:spcAft>
                  <a:spcPct val="0"/>
                </a:spcAft>
                <a:defRPr/>
              </a:pPr>
              <a:t>28</a:t>
            </a:fld>
            <a:endParaRPr lang="en-US">
              <a:solidFill>
                <a:srgbClr val="000000"/>
              </a:solidFill>
            </a:endParaRPr>
          </a:p>
        </p:txBody>
      </p:sp>
      <p:sp>
        <p:nvSpPr>
          <p:cNvPr id="2099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DBFD25-63AB-4F41-AEE7-6A63172C3463}" type="slidenum">
              <a:rPr lang="en-US" sz="1200">
                <a:solidFill>
                  <a:srgbClr val="000000"/>
                </a:solidFill>
                <a:latin typeface="Calibri" pitchFamily="34" charset="0"/>
              </a:rPr>
              <a:pPr algn="r"/>
              <a:t>28</a:t>
            </a:fld>
            <a:endParaRPr lang="en-US" sz="1200">
              <a:solidFill>
                <a:srgbClr val="000000"/>
              </a:solidFill>
              <a:latin typeface="Calibri" pitchFamily="34" charset="0"/>
            </a:endParaRPr>
          </a:p>
        </p:txBody>
      </p:sp>
      <p:sp>
        <p:nvSpPr>
          <p:cNvPr id="20992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992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946607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F1A908-06F6-4A4C-9574-7FE97B2D9EB6}" type="slidenum">
              <a:rPr lang="en-US" smtClean="0">
                <a:solidFill>
                  <a:srgbClr val="000000"/>
                </a:solidFill>
              </a:rPr>
              <a:pPr fontAlgn="base">
                <a:spcBef>
                  <a:spcPct val="0"/>
                </a:spcBef>
                <a:spcAft>
                  <a:spcPct val="0"/>
                </a:spcAft>
                <a:defRPr/>
              </a:pPr>
              <a:t>31</a:t>
            </a:fld>
            <a:endParaRPr lang="en-US">
              <a:solidFill>
                <a:srgbClr val="000000"/>
              </a:solidFill>
            </a:endParaRPr>
          </a:p>
        </p:txBody>
      </p:sp>
      <p:sp>
        <p:nvSpPr>
          <p:cNvPr id="210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DCF2023-C55C-4AE1-A073-FD4F73FDF2C0}" type="slidenum">
              <a:rPr lang="en-US" sz="1200">
                <a:solidFill>
                  <a:srgbClr val="000000"/>
                </a:solidFill>
                <a:latin typeface="Calibri" pitchFamily="34" charset="0"/>
              </a:rPr>
              <a:pPr algn="r"/>
              <a:t>31</a:t>
            </a:fld>
            <a:endParaRPr lang="en-US" sz="1200">
              <a:solidFill>
                <a:srgbClr val="000000"/>
              </a:solidFill>
              <a:latin typeface="Calibri" pitchFamily="34" charset="0"/>
            </a:endParaRPr>
          </a:p>
        </p:txBody>
      </p:sp>
      <p:sp>
        <p:nvSpPr>
          <p:cNvPr id="21094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094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Johnson et al. used the graph cut cost to sort results for users in Semantic Photo Synthesis</a:t>
            </a:r>
          </a:p>
        </p:txBody>
      </p:sp>
    </p:spTree>
    <p:extLst>
      <p:ext uri="{BB962C8B-B14F-4D97-AF65-F5344CB8AC3E}">
        <p14:creationId xmlns:p14="http://schemas.microsoft.com/office/powerpoint/2010/main" val="3228018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9822AB-2C80-4B8A-9510-4B1DE000937E}" type="slidenum">
              <a:rPr lang="en-US" smtClean="0">
                <a:solidFill>
                  <a:srgbClr val="000000"/>
                </a:solidFill>
              </a:rPr>
              <a:pPr fontAlgn="base">
                <a:spcBef>
                  <a:spcPct val="0"/>
                </a:spcBef>
                <a:spcAft>
                  <a:spcPct val="0"/>
                </a:spcAft>
                <a:defRPr/>
              </a:pPr>
              <a:t>36</a:t>
            </a:fld>
            <a:endParaRPr lang="en-US">
              <a:solidFill>
                <a:srgbClr val="000000"/>
              </a:solidFill>
            </a:endParaRPr>
          </a:p>
        </p:txBody>
      </p:sp>
      <p:sp>
        <p:nvSpPr>
          <p:cNvPr id="2119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A321420-1E58-4799-821E-9B7E6AEF80C1}" type="slidenum">
              <a:rPr lang="en-US" sz="1200">
                <a:solidFill>
                  <a:srgbClr val="000000"/>
                </a:solidFill>
                <a:latin typeface="Calibri" pitchFamily="34" charset="0"/>
              </a:rPr>
              <a:pPr algn="r"/>
              <a:t>36</a:t>
            </a:fld>
            <a:endParaRPr lang="en-US" sz="1200">
              <a:solidFill>
                <a:srgbClr val="000000"/>
              </a:solidFill>
              <a:latin typeface="Calibri" pitchFamily="34" charset="0"/>
            </a:endParaRPr>
          </a:p>
        </p:txBody>
      </p:sp>
      <p:sp>
        <p:nvSpPr>
          <p:cNvPr id="21197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19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2348099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1F23BA-5FFB-40D1-9B79-4528A5A38C0B}" type="slidenum">
              <a:rPr lang="en-US" smtClean="0">
                <a:solidFill>
                  <a:srgbClr val="000000"/>
                </a:solidFill>
              </a:rPr>
              <a:pPr fontAlgn="base">
                <a:spcBef>
                  <a:spcPct val="0"/>
                </a:spcBef>
                <a:spcAft>
                  <a:spcPct val="0"/>
                </a:spcAft>
                <a:defRPr/>
              </a:pPr>
              <a:t>37</a:t>
            </a:fld>
            <a:endParaRPr lang="en-US">
              <a:solidFill>
                <a:srgbClr val="000000"/>
              </a:solidFill>
            </a:endParaRPr>
          </a:p>
        </p:txBody>
      </p:sp>
      <p:sp>
        <p:nvSpPr>
          <p:cNvPr id="212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A20C40-5517-413E-821E-AF363528290F}" type="slidenum">
              <a:rPr lang="en-US" sz="1200">
                <a:solidFill>
                  <a:srgbClr val="000000"/>
                </a:solidFill>
                <a:latin typeface="Calibri" pitchFamily="34" charset="0"/>
              </a:rPr>
              <a:pPr algn="r"/>
              <a:t>37</a:t>
            </a:fld>
            <a:endParaRPr lang="en-US" sz="1200">
              <a:solidFill>
                <a:srgbClr val="000000"/>
              </a:solidFill>
              <a:latin typeface="Calibri" pitchFamily="34" charset="0"/>
            </a:endParaRPr>
          </a:p>
        </p:txBody>
      </p:sp>
      <p:sp>
        <p:nvSpPr>
          <p:cNvPr id="21299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29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728575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2D53C-B42A-4282-A6E1-419B9B898E02}" type="slidenum">
              <a:rPr lang="en-US" smtClean="0">
                <a:solidFill>
                  <a:srgbClr val="000000"/>
                </a:solidFill>
              </a:rPr>
              <a:pPr fontAlgn="base">
                <a:spcBef>
                  <a:spcPct val="0"/>
                </a:spcBef>
                <a:spcAft>
                  <a:spcPct val="0"/>
                </a:spcAft>
                <a:defRPr/>
              </a:pPr>
              <a:t>38</a:t>
            </a:fld>
            <a:endParaRPr lang="en-US">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537AED-01D7-440D-B607-0373A2EB4C4B}" type="slidenum">
              <a:rPr lang="en-US" sz="1200">
                <a:solidFill>
                  <a:srgbClr val="000000"/>
                </a:solidFill>
                <a:latin typeface="Calibri" pitchFamily="34" charset="0"/>
              </a:rPr>
              <a:pPr algn="r"/>
              <a:t>38</a:t>
            </a:fld>
            <a:endParaRPr lang="en-US" sz="1200">
              <a:solidFill>
                <a:srgbClr val="000000"/>
              </a:solidFill>
              <a:latin typeface="Calibri" pitchFamily="34" charset="0"/>
            </a:endParaRPr>
          </a:p>
        </p:txBody>
      </p:sp>
      <p:sp>
        <p:nvSpPr>
          <p:cNvPr id="21402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402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547732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6D361-E57F-42FD-A759-857BBC543C18}" type="slidenum">
              <a:rPr lang="en-US" smtClean="0">
                <a:solidFill>
                  <a:srgbClr val="000000"/>
                </a:solidFill>
              </a:rPr>
              <a:pPr fontAlgn="base">
                <a:spcBef>
                  <a:spcPct val="0"/>
                </a:spcBef>
                <a:spcAft>
                  <a:spcPct val="0"/>
                </a:spcAft>
                <a:defRPr/>
              </a:pPr>
              <a:t>39</a:t>
            </a:fld>
            <a:endParaRPr lang="en-US">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B01A86-5ED8-459F-B23B-3054A11A5FEE}" type="slidenum">
              <a:rPr lang="en-US" sz="1200">
                <a:solidFill>
                  <a:srgbClr val="000000"/>
                </a:solidFill>
                <a:latin typeface="Calibri" pitchFamily="34" charset="0"/>
              </a:rPr>
              <a:pPr algn="r"/>
              <a:t>39</a:t>
            </a:fld>
            <a:endParaRPr lang="en-US" sz="1200">
              <a:solidFill>
                <a:srgbClr val="000000"/>
              </a:solidFill>
              <a:latin typeface="Calibri" pitchFamily="34" charset="0"/>
            </a:endParaRPr>
          </a:p>
        </p:txBody>
      </p:sp>
      <p:sp>
        <p:nvSpPr>
          <p:cNvPr id="21504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504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4074328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C8750-32EE-47AF-B197-39EBFCBAD1F2}" type="slidenum">
              <a:rPr lang="en-US" smtClean="0">
                <a:solidFill>
                  <a:srgbClr val="000000"/>
                </a:solidFill>
              </a:rPr>
              <a:pPr fontAlgn="base">
                <a:spcBef>
                  <a:spcPct val="0"/>
                </a:spcBef>
                <a:spcAft>
                  <a:spcPct val="0"/>
                </a:spcAft>
                <a:defRPr/>
              </a:pPr>
              <a:t>40</a:t>
            </a:fld>
            <a:endParaRPr lang="en-US">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04480-5F60-494F-85A8-D06EBC4CAD4E}" type="slidenum">
              <a:rPr lang="en-US" sz="1200">
                <a:solidFill>
                  <a:srgbClr val="000000"/>
                </a:solidFill>
                <a:latin typeface="Calibri" pitchFamily="34" charset="0"/>
              </a:rPr>
              <a:pPr algn="r"/>
              <a:t>40</a:t>
            </a:fld>
            <a:endParaRPr lang="en-US" sz="1200">
              <a:solidFill>
                <a:srgbClr val="000000"/>
              </a:solidFill>
              <a:latin typeface="Calibri" pitchFamily="34" charset="0"/>
            </a:endParaRPr>
          </a:p>
        </p:txBody>
      </p:sp>
      <p:sp>
        <p:nvSpPr>
          <p:cNvPr id="21606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606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Not actually the same scene, even though they’re startlingly similar</a:t>
            </a:r>
          </a:p>
        </p:txBody>
      </p:sp>
    </p:spTree>
    <p:extLst>
      <p:ext uri="{BB962C8B-B14F-4D97-AF65-F5344CB8AC3E}">
        <p14:creationId xmlns:p14="http://schemas.microsoft.com/office/powerpoint/2010/main" val="260423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EA13999-41D4-4B40-AFC6-99FBFE0D6424}" type="slidenum">
              <a:rPr lang="en-US" smtClean="0"/>
              <a:pPr>
                <a:defRPr/>
              </a:pPr>
              <a:t>3</a:t>
            </a:fld>
            <a:endParaRPr lang="en-US"/>
          </a:p>
        </p:txBody>
      </p:sp>
    </p:spTree>
    <p:extLst>
      <p:ext uri="{BB962C8B-B14F-4D97-AF65-F5344CB8AC3E}">
        <p14:creationId xmlns:p14="http://schemas.microsoft.com/office/powerpoint/2010/main" val="135254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5D64B1-5138-41C2-A25D-1AECFD0399F8}" type="slidenum">
              <a:rPr lang="en-US" smtClean="0">
                <a:solidFill>
                  <a:srgbClr val="000000"/>
                </a:solidFill>
              </a:rPr>
              <a:pPr fontAlgn="base">
                <a:spcBef>
                  <a:spcPct val="0"/>
                </a:spcBef>
                <a:spcAft>
                  <a:spcPct val="0"/>
                </a:spcAft>
                <a:defRPr/>
              </a:pPr>
              <a:t>41</a:t>
            </a:fld>
            <a:endParaRPr lang="en-US">
              <a:solidFill>
                <a:srgbClr val="000000"/>
              </a:solidFill>
            </a:endParaRPr>
          </a:p>
        </p:txBody>
      </p:sp>
      <p:sp>
        <p:nvSpPr>
          <p:cNvPr id="2170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7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1983585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50D23B-8A0E-4E2B-A5DE-1B36A2809100}" type="slidenum">
              <a:rPr lang="en-US" smtClean="0">
                <a:solidFill>
                  <a:srgbClr val="000000"/>
                </a:solidFill>
              </a:rPr>
              <a:pPr fontAlgn="base">
                <a:spcBef>
                  <a:spcPct val="0"/>
                </a:spcBef>
                <a:spcAft>
                  <a:spcPct val="0"/>
                </a:spcAft>
                <a:defRPr/>
              </a:pPr>
              <a:t>47</a:t>
            </a:fld>
            <a:endParaRPr lang="en-US">
              <a:solidFill>
                <a:srgbClr val="000000"/>
              </a:solidFill>
            </a:endParaRPr>
          </a:p>
        </p:txBody>
      </p:sp>
      <p:sp>
        <p:nvSpPr>
          <p:cNvPr id="199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1864B-86DA-40A2-BDA6-2CFF1108EE69}" type="slidenum">
              <a:rPr lang="en-US" sz="1200">
                <a:solidFill>
                  <a:srgbClr val="000000"/>
                </a:solidFill>
              </a:rPr>
              <a:pPr algn="r"/>
              <a:t>47</a:t>
            </a:fld>
            <a:endParaRPr lang="en-US" sz="1200">
              <a:solidFill>
                <a:srgbClr val="000000"/>
              </a:solidFill>
            </a:endParaRPr>
          </a:p>
        </p:txBody>
      </p:sp>
      <p:sp>
        <p:nvSpPr>
          <p:cNvPr id="19968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996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sz="1000" dirty="0"/>
          </a:p>
        </p:txBody>
      </p:sp>
    </p:spTree>
    <p:extLst>
      <p:ext uri="{BB962C8B-B14F-4D97-AF65-F5344CB8AC3E}">
        <p14:creationId xmlns:p14="http://schemas.microsoft.com/office/powerpoint/2010/main" val="2444075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D63FD-9BE9-4E0A-B80B-C3764164FC20}" type="slidenum">
              <a:rPr lang="en-US" smtClean="0">
                <a:solidFill>
                  <a:srgbClr val="000000"/>
                </a:solidFill>
              </a:rPr>
              <a:pPr fontAlgn="base">
                <a:spcBef>
                  <a:spcPct val="0"/>
                </a:spcBef>
                <a:spcAft>
                  <a:spcPct val="0"/>
                </a:spcAft>
                <a:defRPr/>
              </a:pPr>
              <a:t>48</a:t>
            </a:fld>
            <a:endParaRPr lang="en-US">
              <a:solidFill>
                <a:srgbClr val="000000"/>
              </a:solidFill>
            </a:endParaRPr>
          </a:p>
        </p:txBody>
      </p:sp>
      <p:sp>
        <p:nvSpPr>
          <p:cNvPr id="200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FEF39B-22F9-4B8A-945A-0A886DE5BCD5}" type="slidenum">
              <a:rPr lang="en-US" sz="1200">
                <a:solidFill>
                  <a:srgbClr val="000000"/>
                </a:solidFill>
              </a:rPr>
              <a:pPr algn="r"/>
              <a:t>48</a:t>
            </a:fld>
            <a:endParaRPr lang="en-US" sz="1200">
              <a:solidFill>
                <a:srgbClr val="000000"/>
              </a:solidFill>
            </a:endParaRPr>
          </a:p>
        </p:txBody>
      </p:sp>
      <p:sp>
        <p:nvSpPr>
          <p:cNvPr id="20070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07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000"/>
              <a:t>Can justify broader use of image completion here</a:t>
            </a:r>
          </a:p>
        </p:txBody>
      </p:sp>
    </p:spTree>
    <p:extLst>
      <p:ext uri="{BB962C8B-B14F-4D97-AF65-F5344CB8AC3E}">
        <p14:creationId xmlns:p14="http://schemas.microsoft.com/office/powerpoint/2010/main" val="1501668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A77A6D-0678-4E72-A0D7-F52B4F105046}" type="slidenum">
              <a:rPr lang="en-US" smtClean="0">
                <a:solidFill>
                  <a:srgbClr val="000000"/>
                </a:solidFill>
              </a:rPr>
              <a:pPr fontAlgn="base">
                <a:spcBef>
                  <a:spcPct val="0"/>
                </a:spcBef>
                <a:spcAft>
                  <a:spcPct val="0"/>
                </a:spcAft>
                <a:defRPr/>
              </a:pPr>
              <a:t>49</a:t>
            </a:fld>
            <a:endParaRPr lang="en-US">
              <a:solidFill>
                <a:srgbClr val="000000"/>
              </a:solidFill>
            </a:endParaRPr>
          </a:p>
        </p:txBody>
      </p:sp>
      <p:sp>
        <p:nvSpPr>
          <p:cNvPr id="201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CAB1A6-F853-4721-B8E7-1F221645E7F5}" type="slidenum">
              <a:rPr lang="en-US" sz="1200">
                <a:solidFill>
                  <a:srgbClr val="000000"/>
                </a:solidFill>
              </a:rPr>
              <a:pPr algn="r"/>
              <a:t>49</a:t>
            </a:fld>
            <a:endParaRPr lang="en-US" sz="1200">
              <a:solidFill>
                <a:srgbClr val="000000"/>
              </a:solidFill>
            </a:endParaRPr>
          </a:p>
        </p:txBody>
      </p:sp>
      <p:sp>
        <p:nvSpPr>
          <p:cNvPr id="20173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173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1945364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0F4851-26D9-4F49-B169-C6EA7D3E4C4D}" type="slidenum">
              <a:rPr lang="en-US" smtClean="0">
                <a:solidFill>
                  <a:srgbClr val="000000"/>
                </a:solidFill>
              </a:rPr>
              <a:pPr fontAlgn="base">
                <a:spcBef>
                  <a:spcPct val="0"/>
                </a:spcBef>
                <a:spcAft>
                  <a:spcPct val="0"/>
                </a:spcAft>
                <a:defRPr/>
              </a:pPr>
              <a:t>50</a:t>
            </a:fld>
            <a:endParaRPr lang="en-US">
              <a:solidFill>
                <a:srgbClr val="000000"/>
              </a:solidFill>
            </a:endParaRPr>
          </a:p>
        </p:txBody>
      </p:sp>
      <p:sp>
        <p:nvSpPr>
          <p:cNvPr id="202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3478F5-0E5B-4253-9F4D-29423170F65E}" type="slidenum">
              <a:rPr lang="en-US" sz="1200">
                <a:solidFill>
                  <a:srgbClr val="000000"/>
                </a:solidFill>
              </a:rPr>
              <a:pPr algn="r"/>
              <a:t>50</a:t>
            </a:fld>
            <a:endParaRPr lang="en-US" sz="1200">
              <a:solidFill>
                <a:srgbClr val="000000"/>
              </a:solidFill>
            </a:endParaRPr>
          </a:p>
        </p:txBody>
      </p:sp>
      <p:sp>
        <p:nvSpPr>
          <p:cNvPr id="20275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275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Efros and leung result</a:t>
            </a:r>
          </a:p>
        </p:txBody>
      </p:sp>
    </p:spTree>
    <p:extLst>
      <p:ext uri="{BB962C8B-B14F-4D97-AF65-F5344CB8AC3E}">
        <p14:creationId xmlns:p14="http://schemas.microsoft.com/office/powerpoint/2010/main" val="416540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E72838-1F18-4664-8D80-69F90BFE351B}" type="slidenum">
              <a:rPr lang="en-US" smtClean="0">
                <a:latin typeface="Arial" pitchFamily="34" charset="0"/>
              </a:rPr>
              <a:pPr fontAlgn="base">
                <a:spcBef>
                  <a:spcPct val="0"/>
                </a:spcBef>
                <a:spcAft>
                  <a:spcPct val="0"/>
                </a:spcAft>
              </a:pPr>
              <a:t>58</a:t>
            </a:fld>
            <a:endParaRPr lang="en-US">
              <a:latin typeface="Arial" pitchFamily="34" charset="0"/>
            </a:endParaRPr>
          </a:p>
        </p:txBody>
      </p:sp>
      <p:sp>
        <p:nvSpPr>
          <p:cNvPr id="23961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396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Arial" pitchFamily="34" charset="0"/>
              </a:rPr>
              <a:t>Probability map for that same image</a:t>
            </a:r>
          </a:p>
          <a:p>
            <a:pPr eaLnBrk="1" hangingPunct="1">
              <a:spcBef>
                <a:spcPct val="0"/>
              </a:spcBef>
            </a:pPr>
            <a:r>
              <a:rPr lang="en-US">
                <a:latin typeface="Arial" pitchFamily="34" charset="0"/>
              </a:rPr>
              <a:t>Explain the green circles and how they relate to evaluation</a:t>
            </a:r>
          </a:p>
        </p:txBody>
      </p:sp>
      <p:sp>
        <p:nvSpPr>
          <p:cNvPr id="2396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3B774A1-6784-4B4B-AE63-692DA3EA7853}" type="slidenum">
              <a:rPr lang="en-US" sz="1200">
                <a:latin typeface="Calibri" pitchFamily="34" charset="0"/>
              </a:rPr>
              <a:pPr algn="r"/>
              <a:t>58</a:t>
            </a:fld>
            <a:endParaRPr lang="en-US" sz="1200">
              <a:latin typeface="Calibri" pitchFamily="34" charset="0"/>
            </a:endParaRPr>
          </a:p>
        </p:txBody>
      </p:sp>
    </p:spTree>
    <p:extLst>
      <p:ext uri="{BB962C8B-B14F-4D97-AF65-F5344CB8AC3E}">
        <p14:creationId xmlns:p14="http://schemas.microsoft.com/office/powerpoint/2010/main" val="95151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9CAC8FE-A6C2-477C-A753-D616D2EEBB02}"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63</a:t>
            </a:fld>
            <a:endParaRPr lang="en-US" sz="1100">
              <a:solidFill>
                <a:srgbClr val="000000"/>
              </a:solidFill>
              <a:latin typeface="Arial" pitchFamily="34" charset="0"/>
              <a:cs typeface="Arial" pitchFamily="34" charset="0"/>
            </a:endParaRPr>
          </a:p>
        </p:txBody>
      </p:sp>
      <p:sp>
        <p:nvSpPr>
          <p:cNvPr id="24269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2692"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endParaRPr lang="ru-RU">
              <a:latin typeface="Arial" pitchFamily="34" charset="0"/>
            </a:endParaRPr>
          </a:p>
        </p:txBody>
      </p:sp>
      <p:sp>
        <p:nvSpPr>
          <p:cNvPr id="2426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859C675E-3D8F-4E5B-B1C1-47A188F32248}" type="slidenum">
              <a:rPr lang="en-US" sz="1200">
                <a:solidFill>
                  <a:srgbClr val="000000"/>
                </a:solidFill>
                <a:latin typeface="Calibri" pitchFamily="34" charset="0"/>
                <a:cs typeface="Arial" pitchFamily="34" charset="0"/>
              </a:rPr>
              <a:pPr algn="r"/>
              <a:t>63</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516065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F0FD05D-8376-4C80-835B-AB1ABBC3B51D}"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65</a:t>
            </a:fld>
            <a:endParaRPr lang="en-US" sz="1100">
              <a:solidFill>
                <a:srgbClr val="000000"/>
              </a:solidFill>
              <a:latin typeface="Arial" pitchFamily="34" charset="0"/>
              <a:cs typeface="Arial" pitchFamily="34" charset="0"/>
            </a:endParaRPr>
          </a:p>
        </p:txBody>
      </p:sp>
      <p:sp>
        <p:nvSpPr>
          <p:cNvPr id="24371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3716"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a:latin typeface="Arial" pitchFamily="34" charset="0"/>
              </a:rPr>
              <a:t>Individually each photograph is 16%, but together they reinforce each other well</a:t>
            </a:r>
          </a:p>
        </p:txBody>
      </p:sp>
      <p:sp>
        <p:nvSpPr>
          <p:cNvPr id="2437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8C006D0-058F-431F-9664-0EF0296B23EE}" type="slidenum">
              <a:rPr lang="en-US" sz="1200">
                <a:solidFill>
                  <a:srgbClr val="000000"/>
                </a:solidFill>
                <a:latin typeface="Calibri" pitchFamily="34" charset="0"/>
                <a:cs typeface="Arial" pitchFamily="34" charset="0"/>
              </a:rPr>
              <a:pPr algn="r"/>
              <a:t>65</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695029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3EB95CF-2170-48D7-B659-6BA9C229A13E}"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66</a:t>
            </a:fld>
            <a:endParaRPr lang="en-US" sz="1100">
              <a:solidFill>
                <a:srgbClr val="000000"/>
              </a:solidFill>
              <a:latin typeface="Arial" pitchFamily="34" charset="0"/>
              <a:cs typeface="Arial" pitchFamily="34" charset="0"/>
            </a:endParaRPr>
          </a:p>
        </p:txBody>
      </p:sp>
      <p:sp>
        <p:nvSpPr>
          <p:cNvPr id="24473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4740"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a:latin typeface="Arial" pitchFamily="34" charset="0"/>
              </a:rPr>
              <a:t>If you know that brits love to vacation in greece…</a:t>
            </a:r>
          </a:p>
        </p:txBody>
      </p:sp>
      <p:sp>
        <p:nvSpPr>
          <p:cNvPr id="2447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D1A75779-95C9-4A65-A31F-7B8203E72251}" type="slidenum">
              <a:rPr lang="en-US" sz="1200">
                <a:solidFill>
                  <a:srgbClr val="000000"/>
                </a:solidFill>
                <a:latin typeface="Calibri" pitchFamily="34" charset="0"/>
                <a:cs typeface="Arial" pitchFamily="34" charset="0"/>
              </a:rPr>
              <a:pPr algn="r"/>
              <a:t>66</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400128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7816B-2250-4118-91FB-F3D6F8B4625C}" type="slidenum">
              <a:rPr lang="en-US" smtClean="0"/>
              <a:pPr fontAlgn="base">
                <a:spcBef>
                  <a:spcPct val="0"/>
                </a:spcBef>
                <a:spcAft>
                  <a:spcPct val="0"/>
                </a:spcAft>
                <a:defRPr/>
              </a:pPr>
              <a:t>71</a:t>
            </a:fld>
            <a:endParaRPr lang="en-US"/>
          </a:p>
        </p:txBody>
      </p:sp>
      <p:sp>
        <p:nvSpPr>
          <p:cNvPr id="2232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3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so don’t listen to anyone claiming to brute force image space</a:t>
            </a:r>
          </a:p>
          <a:p>
            <a:pPr eaLnBrk="1" hangingPunct="1">
              <a:spcBef>
                <a:spcPct val="0"/>
              </a:spcBef>
            </a:pPr>
            <a:r>
              <a:rPr lang="en-US"/>
              <a:t>But most of image space is empty, never observed</a:t>
            </a:r>
          </a:p>
        </p:txBody>
      </p:sp>
    </p:spTree>
    <p:extLst>
      <p:ext uri="{BB962C8B-B14F-4D97-AF65-F5344CB8AC3E}">
        <p14:creationId xmlns:p14="http://schemas.microsoft.com/office/powerpoint/2010/main" val="252217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a:t>
            </a:fld>
            <a:endParaRPr lang="en-US"/>
          </a:p>
        </p:txBody>
      </p:sp>
    </p:spTree>
    <p:extLst>
      <p:ext uri="{BB962C8B-B14F-4D97-AF65-F5344CB8AC3E}">
        <p14:creationId xmlns:p14="http://schemas.microsoft.com/office/powerpoint/2010/main" val="2863438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F85C9D-90D5-44EC-88ED-CD5BA1F0BFC1}" type="slidenum">
              <a:rPr lang="en-US" smtClean="0"/>
              <a:pPr fontAlgn="base">
                <a:spcBef>
                  <a:spcPct val="0"/>
                </a:spcBef>
                <a:spcAft>
                  <a:spcPct val="0"/>
                </a:spcAft>
                <a:defRPr/>
              </a:pPr>
              <a:t>72</a:t>
            </a:fld>
            <a:endParaRPr lang="en-US"/>
          </a:p>
        </p:txBody>
      </p:sp>
      <p:sp>
        <p:nvSpPr>
          <p:cNvPr id="2242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4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Scene and object recognition at human performance is very hard because we are able to deal with so many different kinds of scenes…</a:t>
            </a:r>
          </a:p>
          <a:p>
            <a:pPr eaLnBrk="1" hangingPunct="1">
              <a:spcBef>
                <a:spcPct val="0"/>
              </a:spcBef>
            </a:pPr>
            <a:endParaRPr lang="en-US"/>
          </a:p>
          <a:p>
            <a:pPr eaLnBrk="1" hangingPunct="1">
              <a:spcBef>
                <a:spcPct val="0"/>
              </a:spcBef>
            </a:pPr>
            <a:r>
              <a:rPr lang="en-US"/>
              <a:t>Scenes are so unique.</a:t>
            </a:r>
          </a:p>
        </p:txBody>
      </p:sp>
    </p:spTree>
    <p:extLst>
      <p:ext uri="{BB962C8B-B14F-4D97-AF65-F5344CB8AC3E}">
        <p14:creationId xmlns:p14="http://schemas.microsoft.com/office/powerpoint/2010/main" val="1646772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2B688-847F-49CA-8C29-995F66CF3903}" type="slidenum">
              <a:rPr lang="en-US" smtClean="0"/>
              <a:pPr fontAlgn="base">
                <a:spcBef>
                  <a:spcPct val="0"/>
                </a:spcBef>
                <a:spcAft>
                  <a:spcPct val="0"/>
                </a:spcAft>
                <a:defRPr/>
              </a:pPr>
              <a:t>73</a:t>
            </a:fld>
            <a:endParaRPr lang="en-US"/>
          </a:p>
        </p:txBody>
      </p:sp>
      <p:sp>
        <p:nvSpPr>
          <p:cNvPr id="2252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a:p>
          <a:p>
            <a:pPr eaLnBrk="1" hangingPunct="1">
              <a:spcBef>
                <a:spcPct val="0"/>
              </a:spcBef>
            </a:pPr>
            <a:endParaRPr lang="en-US"/>
          </a:p>
        </p:txBody>
      </p:sp>
    </p:spTree>
    <p:extLst>
      <p:ext uri="{BB962C8B-B14F-4D97-AF65-F5344CB8AC3E}">
        <p14:creationId xmlns:p14="http://schemas.microsoft.com/office/powerpoint/2010/main" val="1758205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31A03-3FB1-466E-AC19-B2D93A4E953E}" type="slidenum">
              <a:rPr lang="en-US" smtClean="0"/>
              <a:pPr fontAlgn="base">
                <a:spcBef>
                  <a:spcPct val="0"/>
                </a:spcBef>
                <a:spcAft>
                  <a:spcPct val="0"/>
                </a:spcAft>
                <a:defRPr/>
              </a:pPr>
              <a:t>74</a:t>
            </a:fld>
            <a:endParaRPr lang="en-US"/>
          </a:p>
        </p:txBody>
      </p:sp>
      <p:sp>
        <p:nvSpPr>
          <p:cNvPr id="2273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7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27755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FCD53-7C95-4C03-A107-96615DFBD4B0}" type="slidenum">
              <a:rPr lang="en-US" smtClean="0"/>
              <a:pPr fontAlgn="base">
                <a:spcBef>
                  <a:spcPct val="0"/>
                </a:spcBef>
                <a:spcAft>
                  <a:spcPct val="0"/>
                </a:spcAft>
                <a:defRPr/>
              </a:pPr>
              <a:t>75</a:t>
            </a:fld>
            <a:endParaRPr lang="en-US"/>
          </a:p>
        </p:txBody>
      </p:sp>
      <p:sp>
        <p:nvSpPr>
          <p:cNvPr id="2283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8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211581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B4C76-9812-4C6B-A7F9-035B51EECAD7}" type="slidenum">
              <a:rPr lang="en-US" smtClean="0"/>
              <a:pPr fontAlgn="base">
                <a:spcBef>
                  <a:spcPct val="0"/>
                </a:spcBef>
                <a:spcAft>
                  <a:spcPct val="0"/>
                </a:spcAft>
                <a:defRPr/>
              </a:pPr>
              <a:t>76</a:t>
            </a:fld>
            <a:endParaRPr lang="en-US"/>
          </a:p>
        </p:txBody>
      </p:sp>
      <p:sp>
        <p:nvSpPr>
          <p:cNvPr id="2293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9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749052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90C3A0-C02C-4056-8FFA-31D5A64BA5B8}" type="slidenum">
              <a:rPr lang="en-US">
                <a:solidFill>
                  <a:prstClr val="black"/>
                </a:solidFill>
              </a:rPr>
              <a:pPr>
                <a:defRPr/>
              </a:pPr>
              <a:t>100</a:t>
            </a:fld>
            <a:endParaRPr lang="en-US">
              <a:solidFill>
                <a:prstClr val="black"/>
              </a:solidFill>
            </a:endParaRPr>
          </a:p>
        </p:txBody>
      </p:sp>
      <p:sp>
        <p:nvSpPr>
          <p:cNvPr id="2549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549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z="2200">
              <a:latin typeface="Lucida Grande" charset="0"/>
              <a:sym typeface="Lucida Grande" charset="0"/>
            </a:endParaRPr>
          </a:p>
        </p:txBody>
      </p:sp>
    </p:spTree>
    <p:extLst>
      <p:ext uri="{BB962C8B-B14F-4D97-AF65-F5344CB8AC3E}">
        <p14:creationId xmlns:p14="http://schemas.microsoft.com/office/powerpoint/2010/main" val="4107534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3E56E9-374C-4135-894F-48EA6C238C5C}" type="slidenum">
              <a:rPr lang="en-US">
                <a:solidFill>
                  <a:prstClr val="black"/>
                </a:solidFill>
              </a:rPr>
              <a:pPr>
                <a:defRPr/>
              </a:pPr>
              <a:t>101</a:t>
            </a:fld>
            <a:endParaRPr lang="en-US">
              <a:solidFill>
                <a:prstClr val="black"/>
              </a:solidFill>
            </a:endParaRPr>
          </a:p>
        </p:txBody>
      </p:sp>
      <p:sp>
        <p:nvSpPr>
          <p:cNvPr id="2560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5600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2200">
                <a:latin typeface="Lucida Grande" charset="0"/>
                <a:sym typeface="Lucida Grande" charset="0"/>
              </a:rPr>
              <a:t>Instead of trying to solve this impossibly hard problem, we observe that object insertion becomes much easier if we have a database of objects, and we try to insert AN object instead of THIS object. One major contribution of this work is to pose the problem of image compositing in a data-driven way: instead of creating new appearance, query a large database. It’s a bit like visual google for compositing.</a:t>
            </a:r>
          </a:p>
        </p:txBody>
      </p:sp>
    </p:spTree>
    <p:extLst>
      <p:ext uri="{BB962C8B-B14F-4D97-AF65-F5344CB8AC3E}">
        <p14:creationId xmlns:p14="http://schemas.microsoft.com/office/powerpoint/2010/main" val="2683483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A8704F-76F6-47C1-B7B4-95BA3F7831D5}" type="slidenum">
              <a:rPr lang="en-US" smtClean="0"/>
              <a:pPr fontAlgn="base">
                <a:spcBef>
                  <a:spcPct val="0"/>
                </a:spcBef>
                <a:spcAft>
                  <a:spcPct val="0"/>
                </a:spcAft>
                <a:defRPr/>
              </a:pPr>
              <a:t>104</a:t>
            </a:fld>
            <a:endParaRPr lang="en-US"/>
          </a:p>
        </p:txBody>
      </p:sp>
      <p:sp>
        <p:nvSpPr>
          <p:cNvPr id="2478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309151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58B889-07C7-41E2-BA99-2C34E7091189}" type="slidenum">
              <a:rPr lang="en-US" smtClean="0"/>
              <a:pPr fontAlgn="base">
                <a:spcBef>
                  <a:spcPct val="0"/>
                </a:spcBef>
                <a:spcAft>
                  <a:spcPct val="0"/>
                </a:spcAft>
                <a:defRPr/>
              </a:pPr>
              <a:t>105</a:t>
            </a:fld>
            <a:endParaRPr lang="en-US"/>
          </a:p>
        </p:txBody>
      </p:sp>
      <p:sp>
        <p:nvSpPr>
          <p:cNvPr id="252931" name="Rectangle 2"/>
          <p:cNvSpPr>
            <a:spLocks noGrp="1" noRot="1" noChangeAspect="1" noChangeArrowheads="1" noTextEdit="1"/>
          </p:cNvSpPr>
          <p:nvPr>
            <p:ph type="sldImg"/>
          </p:nvPr>
        </p:nvSpPr>
        <p:spPr bwMode="auto">
          <a:xfrm>
            <a:off x="382588" y="684213"/>
            <a:ext cx="6097587" cy="3430587"/>
          </a:xfrm>
          <a:noFill/>
          <a:ln>
            <a:solidFill>
              <a:srgbClr val="000000"/>
            </a:solidFill>
            <a:miter lim="800000"/>
            <a:headEnd/>
            <a:tailEnd/>
          </a:ln>
        </p:spPr>
      </p:sp>
      <p:sp>
        <p:nvSpPr>
          <p:cNvPr id="252932" name="Rectangle 3"/>
          <p:cNvSpPr>
            <a:spLocks noGrp="1" noChangeArrowheads="1"/>
          </p:cNvSpPr>
          <p:nvPr>
            <p:ph type="body" idx="1"/>
          </p:nvPr>
        </p:nvSpPr>
        <p:spPr bwMode="auto">
          <a:xfrm>
            <a:off x="915988" y="4343400"/>
            <a:ext cx="5026025" cy="4116388"/>
          </a:xfrm>
          <a:noFill/>
        </p:spPr>
        <p:txBody>
          <a:bodyPr wrap="square" numCol="1" anchor="t" anchorCtr="0" compatLnSpc="1">
            <a:prstTxWarp prst="textNoShape">
              <a:avLst/>
            </a:prstTxWarp>
          </a:bodyPr>
          <a:lstStyle/>
          <a:p>
            <a:pPr eaLnBrk="1" hangingPunct="1">
              <a:spcBef>
                <a:spcPct val="0"/>
              </a:spcBef>
            </a:pPr>
            <a:endParaRPr lang="en-US" sz="1000"/>
          </a:p>
        </p:txBody>
      </p:sp>
    </p:spTree>
    <p:extLst>
      <p:ext uri="{BB962C8B-B14F-4D97-AF65-F5344CB8AC3E}">
        <p14:creationId xmlns:p14="http://schemas.microsoft.com/office/powerpoint/2010/main" val="1673510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8</a:t>
            </a:fld>
            <a:endParaRPr lang="en-US"/>
          </a:p>
        </p:txBody>
      </p:sp>
    </p:spTree>
    <p:extLst>
      <p:ext uri="{BB962C8B-B14F-4D97-AF65-F5344CB8AC3E}">
        <p14:creationId xmlns:p14="http://schemas.microsoft.com/office/powerpoint/2010/main" val="3873259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10</a:t>
            </a:fld>
            <a:endParaRPr lang="en-US">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10</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What should go here</a:t>
            </a:r>
            <a:r>
              <a:rPr lang="en-US" baseline="0" dirty="0"/>
              <a:t> and why?</a:t>
            </a:r>
            <a:endParaRPr lang="en-US" dirty="0"/>
          </a:p>
        </p:txBody>
      </p:sp>
    </p:spTree>
    <p:extLst>
      <p:ext uri="{BB962C8B-B14F-4D97-AF65-F5344CB8AC3E}">
        <p14:creationId xmlns:p14="http://schemas.microsoft.com/office/powerpoint/2010/main" val="124137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12</a:t>
            </a:fld>
            <a:endParaRPr lang="en-US">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12</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Introduce gist.  </a:t>
            </a:r>
          </a:p>
        </p:txBody>
      </p:sp>
    </p:spTree>
    <p:extLst>
      <p:ext uri="{BB962C8B-B14F-4D97-AF65-F5344CB8AC3E}">
        <p14:creationId xmlns:p14="http://schemas.microsoft.com/office/powerpoint/2010/main" val="351399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4E984E-B632-4863-ACAB-4BE2D5CDBACF}" type="slidenum">
              <a:rPr lang="en-US" smtClean="0">
                <a:solidFill>
                  <a:srgbClr val="000000"/>
                </a:solidFill>
              </a:rPr>
              <a:pPr fontAlgn="base">
                <a:spcBef>
                  <a:spcPct val="0"/>
                </a:spcBef>
                <a:spcAft>
                  <a:spcPct val="0"/>
                </a:spcAft>
                <a:defRPr/>
              </a:pPr>
              <a:t>18</a:t>
            </a:fld>
            <a:endParaRPr lang="en-US">
              <a:solidFill>
                <a:srgbClr val="000000"/>
              </a:solidFill>
            </a:endParaRPr>
          </a:p>
        </p:txBody>
      </p:sp>
      <p:sp>
        <p:nvSpPr>
          <p:cNvPr id="2191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27F3D4-1F66-4B93-BC1C-BC3CA0CFF92E}" type="slidenum">
              <a:rPr lang="en-US" sz="1200">
                <a:solidFill>
                  <a:srgbClr val="000000"/>
                </a:solidFill>
                <a:latin typeface="Calibri" pitchFamily="34" charset="0"/>
              </a:rPr>
              <a:pPr algn="r"/>
              <a:t>18</a:t>
            </a:fld>
            <a:endParaRPr lang="en-US" sz="1200">
              <a:solidFill>
                <a:srgbClr val="000000"/>
              </a:solidFill>
              <a:latin typeface="Calibri" pitchFamily="34" charset="0"/>
            </a:endParaRPr>
          </a:p>
        </p:txBody>
      </p:sp>
      <p:sp>
        <p:nvSpPr>
          <p:cNvPr id="21914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914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4036955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34709-217E-483F-8B33-38276DBACD20}" type="slidenum">
              <a:rPr lang="en-US" smtClean="0">
                <a:solidFill>
                  <a:srgbClr val="000000"/>
                </a:solidFill>
              </a:rPr>
              <a:pPr fontAlgn="base">
                <a:spcBef>
                  <a:spcPct val="0"/>
                </a:spcBef>
                <a:spcAft>
                  <a:spcPct val="0"/>
                </a:spcAft>
                <a:defRPr/>
              </a:pPr>
              <a:t>19</a:t>
            </a:fld>
            <a:endParaRPr lang="en-US">
              <a:solidFill>
                <a:srgbClr val="000000"/>
              </a:solidFill>
            </a:endParaRPr>
          </a:p>
        </p:txBody>
      </p:sp>
      <p:sp>
        <p:nvSpPr>
          <p:cNvPr id="220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C22E65-3391-441E-91DF-5EB246193EB6}" type="slidenum">
              <a:rPr lang="en-US" sz="1200">
                <a:solidFill>
                  <a:srgbClr val="000000"/>
                </a:solidFill>
                <a:latin typeface="Calibri" pitchFamily="34" charset="0"/>
              </a:rPr>
              <a:pPr algn="r"/>
              <a:t>19</a:t>
            </a:fld>
            <a:endParaRPr lang="en-US" sz="1200">
              <a:solidFill>
                <a:srgbClr val="000000"/>
              </a:solidFill>
              <a:latin typeface="Calibri" pitchFamily="34" charset="0"/>
            </a:endParaRPr>
          </a:p>
        </p:txBody>
      </p:sp>
      <p:sp>
        <p:nvSpPr>
          <p:cNvPr id="22016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01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a:p>
        </p:txBody>
      </p:sp>
    </p:spTree>
    <p:extLst>
      <p:ext uri="{BB962C8B-B14F-4D97-AF65-F5344CB8AC3E}">
        <p14:creationId xmlns:p14="http://schemas.microsoft.com/office/powerpoint/2010/main" val="339171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22</a:t>
            </a:fld>
            <a:endParaRPr lang="en-US">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22</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Introduce gist.  </a:t>
            </a:r>
          </a:p>
        </p:txBody>
      </p:sp>
    </p:spTree>
    <p:extLst>
      <p:ext uri="{BB962C8B-B14F-4D97-AF65-F5344CB8AC3E}">
        <p14:creationId xmlns:p14="http://schemas.microsoft.com/office/powerpoint/2010/main" val="295707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CEAB394-3343-2C4F-B742-6710CC1D2FFE}" type="datetime1">
              <a:rPr lang="en-US" smtClean="0"/>
              <a:t>11/9/21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6DBEE0-F03F-044B-9AAE-D7AA7D6016A7}" type="datetime1">
              <a:rPr lang="en-US" smtClean="0"/>
              <a:t>11/9/21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2889F2-EF83-284B-A7D7-A96069199FC1}" type="datetime1">
              <a:rPr lang="en-US" smtClean="0"/>
              <a:t>11/9/21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203200" y="5334000"/>
            <a:ext cx="11684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914400" y="6096000"/>
            <a:ext cx="109728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C6710592-32C1-DD4B-9F82-3F2CD9A33446}" type="datetime1">
              <a:rPr lang="en-US" smtClean="0"/>
              <a:t>11/9/21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800600"/>
          </a:xfrm>
        </p:spPr>
        <p:txBody>
          <a:bodyPr/>
          <a:lstStyle/>
          <a:p>
            <a:pPr lvl="0"/>
            <a:endParaRPr 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6C055AA-7D8D-E949-BC08-6B09F4F56521}" type="datetime1">
              <a:rPr lang="en-US" smtClean="0"/>
              <a:t>11/9/21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07D1067-BA84-4C43-B561-F4875FBC7306}" type="datetime1">
              <a:rPr lang="en-US" smtClean="0"/>
              <a:t>11/9/21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37E3D3-D33B-4B48-B78C-9F94EA8B1E99}" type="datetime1">
              <a:rPr lang="en-US" smtClean="0"/>
              <a:t>11/9/21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392B27D-46AB-B947-9AF3-3F250A40E272}" type="datetime1">
              <a:rPr lang="en-US" smtClean="0"/>
              <a:t>11/9/21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EE486F-94EE-1F41-B696-E0F286D8D488}" type="datetime1">
              <a:rPr lang="en-US" smtClean="0"/>
              <a:t>11/9/21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FFE479B-164D-C346-84F8-7D3D7CDE1A77}" type="datetime1">
              <a:rPr lang="en-US" smtClean="0"/>
              <a:t>11/9/21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26E205E-66F9-784F-A397-A3F1B85047A3}" type="datetime1">
              <a:rPr lang="en-US" smtClean="0"/>
              <a:t>11/9/21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BF00066-7DA9-664A-B3E2-528200247BD4}" type="datetime1">
              <a:rPr lang="en-US" smtClean="0"/>
              <a:t>11/9/21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609600" y="274638"/>
            <a:ext cx="85344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3"/>
          <p:cNvSpPr>
            <a:spLocks noGrp="1" noChangeArrowheads="1"/>
          </p:cNvSpPr>
          <p:nvPr>
            <p:ph type="body" idx="1"/>
          </p:nvPr>
        </p:nvSpPr>
        <p:spPr bwMode="auto">
          <a:xfrm>
            <a:off x="609600" y="1600200"/>
            <a:ext cx="10972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10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38.xml"/><Relationship Id="rId7" Type="http://schemas.openxmlformats.org/officeDocument/2006/relationships/image" Target="../media/image151.jpeg"/><Relationship Id="rId2" Type="http://schemas.openxmlformats.org/officeDocument/2006/relationships/slideLayout" Target="../slideLayouts/slideLayout2.xml"/><Relationship Id="rId1" Type="http://schemas.openxmlformats.org/officeDocument/2006/relationships/video" Target="file:////C:/texts/slides/siggraph2008pan/video/video_draft03_teaser_flipped_5kbps_fps50_frm80.avi" TargetMode="Externa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8.pn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18.pn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6.jpe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9.jpe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8.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50.jpe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7.jpeg"/><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colmap.github.io/" TargetMode="External"/><Relationship Id="rId2" Type="http://schemas.openxmlformats.org/officeDocument/2006/relationships/hyperlink" Target="https://www.cs.cornell.edu/~snavely/publications/thesis/thesis.pdf" TargetMode="External"/><Relationship Id="rId1" Type="http://schemas.openxmlformats.org/officeDocument/2006/relationships/slideLayout" Target="../slideLayouts/slideLayout2.xml"/><Relationship Id="rId4" Type="http://schemas.openxmlformats.org/officeDocument/2006/relationships/hyperlink" Target="https://github.com/openMVG/awesome_3DReconstruction_lis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74.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8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34256" y="21770"/>
            <a:ext cx="8763000" cy="1143000"/>
          </a:xfrm>
          <a:solidFill>
            <a:schemeClr val="bg1">
              <a:alpha val="20000"/>
            </a:schemeClr>
          </a:solidFill>
        </p:spPr>
        <p:txBody>
          <a:bodyPr>
            <a:normAutofit/>
          </a:bodyPr>
          <a:lstStyle/>
          <a:p>
            <a:pPr eaLnBrk="1" hangingPunct="1">
              <a:defRPr/>
            </a:pPr>
            <a:r>
              <a:rPr lang="en-US" dirty="0"/>
              <a:t>Opportunities of Scale</a:t>
            </a:r>
          </a:p>
        </p:txBody>
      </p:sp>
      <p:sp>
        <p:nvSpPr>
          <p:cNvPr id="13315" name="Subtitle 2"/>
          <p:cNvSpPr>
            <a:spLocks noGrp="1"/>
          </p:cNvSpPr>
          <p:nvPr>
            <p:ph type="subTitle" idx="1"/>
          </p:nvPr>
        </p:nvSpPr>
        <p:spPr>
          <a:xfrm>
            <a:off x="1886856" y="4822370"/>
            <a:ext cx="5580744" cy="1447800"/>
          </a:xfrm>
          <a:solidFill>
            <a:schemeClr val="bg1">
              <a:alpha val="20000"/>
            </a:schemeClr>
          </a:solidFill>
        </p:spPr>
        <p:txBody>
          <a:bodyPr/>
          <a:lstStyle/>
          <a:p>
            <a:pPr eaLnBrk="1" hangingPunct="1"/>
            <a:endParaRPr lang="en-US" dirty="0">
              <a:solidFill>
                <a:schemeClr val="tx1"/>
              </a:solidFill>
            </a:endParaRPr>
          </a:p>
          <a:p>
            <a:pPr eaLnBrk="1" hangingPunct="1"/>
            <a:r>
              <a:rPr lang="en-US" dirty="0">
                <a:solidFill>
                  <a:schemeClr val="tx1"/>
                </a:solidFill>
              </a:rPr>
              <a:t>Computational Photography</a:t>
            </a:r>
          </a:p>
          <a:p>
            <a:pPr eaLnBrk="1" hangingPunct="1"/>
            <a:r>
              <a:rPr lang="en-US" altLang="zh-CN" dirty="0">
                <a:solidFill>
                  <a:schemeClr val="tx1"/>
                </a:solidFill>
              </a:rPr>
              <a:t>Yuxiong</a:t>
            </a:r>
            <a:r>
              <a:rPr lang="zh-CN" altLang="en-US" dirty="0">
                <a:solidFill>
                  <a:schemeClr val="tx1"/>
                </a:solidFill>
              </a:rPr>
              <a:t> </a:t>
            </a:r>
            <a:r>
              <a:rPr lang="en-US" altLang="zh-CN" dirty="0">
                <a:solidFill>
                  <a:schemeClr val="tx1"/>
                </a:solidFill>
              </a:rPr>
              <a:t>Wang</a:t>
            </a:r>
            <a:r>
              <a:rPr lang="en-US" dirty="0">
                <a:solidFill>
                  <a:schemeClr val="tx1"/>
                </a:solidFill>
              </a:rPr>
              <a:t>, University of Illinois</a:t>
            </a:r>
          </a:p>
          <a:p>
            <a:pPr eaLnBrk="1" hangingPunct="1"/>
            <a:endParaRPr lang="en-US" dirty="0">
              <a:solidFill>
                <a:schemeClr val="tx1"/>
              </a:solidFill>
            </a:endParaRPr>
          </a:p>
        </p:txBody>
      </p:sp>
      <p:sp>
        <p:nvSpPr>
          <p:cNvPr id="7" name="TextBox 6"/>
          <p:cNvSpPr txBox="1"/>
          <p:nvPr/>
        </p:nvSpPr>
        <p:spPr>
          <a:xfrm flipH="1">
            <a:off x="-18143" y="6571994"/>
            <a:ext cx="5440681" cy="307777"/>
          </a:xfrm>
          <a:prstGeom prst="rect">
            <a:avLst/>
          </a:prstGeom>
          <a:noFill/>
        </p:spPr>
        <p:txBody>
          <a:bodyPr wrap="square" rtlCol="0">
            <a:spAutoFit/>
          </a:bodyPr>
          <a:lstStyle/>
          <a:p>
            <a:r>
              <a:rPr lang="en-US" sz="1400" dirty="0">
                <a:solidFill>
                  <a:schemeClr val="bg1">
                    <a:lumMod val="50000"/>
                  </a:schemeClr>
                </a:solidFill>
              </a:rPr>
              <a:t>Some slides from Alyosha Efros</a:t>
            </a:r>
          </a:p>
        </p:txBody>
      </p:sp>
      <p:pic>
        <p:nvPicPr>
          <p:cNvPr id="10" name="Picture 2" descr="http://people.csail.mit.edu/torralba/LabelMeArt/posterLabel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450" y="1012370"/>
            <a:ext cx="7538406" cy="4343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flipH="1">
            <a:off x="6230255" y="6571994"/>
            <a:ext cx="2895600" cy="307777"/>
          </a:xfrm>
          <a:prstGeom prst="rect">
            <a:avLst/>
          </a:prstGeom>
          <a:noFill/>
        </p:spPr>
        <p:txBody>
          <a:bodyPr wrap="square" rtlCol="0">
            <a:spAutoFit/>
          </a:bodyPr>
          <a:lstStyle/>
          <a:p>
            <a:pPr algn="r"/>
            <a:r>
              <a:rPr lang="en-US" sz="1400" dirty="0">
                <a:solidFill>
                  <a:schemeClr val="bg1">
                    <a:lumMod val="50000"/>
                  </a:schemeClr>
                </a:solidFill>
              </a:rPr>
              <a:t>Graphic from Antonio Torralba</a:t>
            </a:r>
          </a:p>
        </p:txBody>
      </p:sp>
      <p:sp>
        <p:nvSpPr>
          <p:cNvPr id="8" name="TextBox 7">
            <a:extLst>
              <a:ext uri="{FF2B5EF4-FFF2-40B4-BE49-F238E27FC236}">
                <a16:creationId xmlns:a16="http://schemas.microsoft.com/office/drawing/2014/main" id="{C4C9F7B1-E250-1247-9A30-735E30551BF1}"/>
              </a:ext>
            </a:extLst>
          </p:cNvPr>
          <p:cNvSpPr txBox="1"/>
          <p:nvPr/>
        </p:nvSpPr>
        <p:spPr>
          <a:xfrm>
            <a:off x="8204819" y="6172200"/>
            <a:ext cx="2871299" cy="307777"/>
          </a:xfrm>
          <a:prstGeom prst="rect">
            <a:avLst/>
          </a:prstGeom>
          <a:noFill/>
        </p:spPr>
        <p:txBody>
          <a:bodyPr wrap="none" rtlCol="0">
            <a:spAutoFit/>
          </a:bodyPr>
          <a:lstStyle/>
          <a:p>
            <a:r>
              <a:rPr lang="en-US" altLang="zh-CN" sz="1400" dirty="0"/>
              <a:t>Slides</a:t>
            </a:r>
            <a:r>
              <a:rPr lang="zh-CN" altLang="en-US" sz="1400" dirty="0"/>
              <a:t> </a:t>
            </a:r>
            <a:r>
              <a:rPr lang="en-US" altLang="zh-CN" sz="1400" dirty="0"/>
              <a:t>adopted</a:t>
            </a:r>
            <a:r>
              <a:rPr lang="zh-CN" altLang="en-US" sz="1400" dirty="0"/>
              <a:t> </a:t>
            </a:r>
            <a:r>
              <a:rPr lang="en-US" altLang="zh-CN" sz="1400" dirty="0"/>
              <a:t>from</a:t>
            </a:r>
            <a:r>
              <a:rPr lang="zh-CN" altLang="en-US" sz="1400" dirty="0"/>
              <a:t> </a:t>
            </a:r>
            <a:r>
              <a:rPr lang="en-US" altLang="zh-CN" sz="1400" dirty="0"/>
              <a:t>Derek</a:t>
            </a:r>
            <a:r>
              <a:rPr lang="zh-CN" altLang="en-US" sz="1400" dirty="0"/>
              <a:t> </a:t>
            </a:r>
            <a:r>
              <a:rPr lang="en-US" altLang="zh-CN" sz="1400" dirty="0" err="1"/>
              <a:t>Hoiem</a:t>
            </a:r>
            <a:endParaRPr lang="en-US" sz="1400" dirty="0"/>
          </a:p>
        </p:txBody>
      </p:sp>
      <p:sp>
        <p:nvSpPr>
          <p:cNvPr id="2" name="Slide Number Placeholder 1">
            <a:extLst>
              <a:ext uri="{FF2B5EF4-FFF2-40B4-BE49-F238E27FC236}">
                <a16:creationId xmlns:a16="http://schemas.microsoft.com/office/drawing/2014/main" id="{0B07B7A0-6AC8-654C-86E8-9660F6BB7ABB}"/>
              </a:ext>
            </a:extLst>
          </p:cNvPr>
          <p:cNvSpPr>
            <a:spLocks noGrp="1"/>
          </p:cNvSpPr>
          <p:nvPr>
            <p:ph type="sldNum" sz="quarter" idx="12"/>
          </p:nvPr>
        </p:nvSpPr>
        <p:spPr/>
        <p:txBody>
          <a:bodyPr/>
          <a:lstStyle/>
          <a:p>
            <a:pPr>
              <a:defRPr/>
            </a:pPr>
            <a:fld id="{9F213ED9-5A0B-4A31-954B-2A54A108E81C}" type="slidenum">
              <a:rPr lang="en-US" smtClean="0"/>
              <a:pPr>
                <a:defRPr/>
              </a:pPr>
              <a:t>1</a:t>
            </a:fld>
            <a:endParaRPr lang="en-US"/>
          </a:p>
        </p:txBody>
      </p:sp>
    </p:spTree>
    <p:extLst>
      <p:ext uri="{BB962C8B-B14F-4D97-AF65-F5344CB8AC3E}">
        <p14:creationId xmlns:p14="http://schemas.microsoft.com/office/powerpoint/2010/main" val="1609483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705076" y="47170"/>
            <a:ext cx="8402638" cy="1219200"/>
          </a:xfrm>
        </p:spPr>
        <p:txBody>
          <a:bodyPr/>
          <a:lstStyle/>
          <a:p>
            <a:pPr eaLnBrk="1" hangingPunct="1"/>
            <a:r>
              <a:rPr lang="en-US" dirty="0"/>
              <a:t>What should the missing region contain?</a:t>
            </a:r>
          </a:p>
        </p:txBody>
      </p:sp>
      <p:pic>
        <p:nvPicPr>
          <p:cNvPr id="64515" name="Picture 7" descr="teaser_input"/>
          <p:cNvPicPr>
            <a:picLocks noChangeAspect="1" noChangeArrowheads="1"/>
          </p:cNvPicPr>
          <p:nvPr/>
        </p:nvPicPr>
        <p:blipFill>
          <a:blip r:embed="rId3" cstate="print"/>
          <a:srcRect/>
          <a:stretch>
            <a:fillRect/>
          </a:stretch>
        </p:blipFill>
        <p:spPr bwMode="auto">
          <a:xfrm>
            <a:off x="1400401" y="1467984"/>
            <a:ext cx="7143750" cy="5360987"/>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C1790D19-950C-0E44-A13A-367FA8807CEF}"/>
              </a:ext>
            </a:extLst>
          </p:cNvPr>
          <p:cNvSpPr>
            <a:spLocks noGrp="1"/>
          </p:cNvSpPr>
          <p:nvPr>
            <p:ph type="sldNum" sz="quarter" idx="12"/>
          </p:nvPr>
        </p:nvSpPr>
        <p:spPr/>
        <p:txBody>
          <a:bodyPr/>
          <a:lstStyle/>
          <a:p>
            <a:pPr>
              <a:defRPr/>
            </a:pPr>
            <a:fld id="{FCB45972-3906-42E4-B419-283498EC6070}" type="slidenum">
              <a:rPr lang="en-US" smtClean="0"/>
              <a:pPr>
                <a:defRPr/>
              </a:pPr>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cstate="print"/>
          <a:srcRect/>
          <a:stretch>
            <a:fillRect/>
          </a:stretch>
        </p:blipFill>
        <p:spPr bwMode="auto">
          <a:xfrm>
            <a:off x="2792413" y="2286001"/>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7155" name="Rectangle 3"/>
          <p:cNvSpPr>
            <a:spLocks noGrp="1" noChangeArrowheads="1"/>
          </p:cNvSpPr>
          <p:nvPr>
            <p:ph type="title"/>
          </p:nvPr>
        </p:nvSpPr>
        <p:spPr>
          <a:noFill/>
        </p:spPr>
        <p:txBody>
          <a:bodyPr vert="horz" wrap="square" lIns="91440" tIns="45720" rIns="89285" bIns="45720" numCol="1" anchor="ctr" anchorCtr="0" compatLnSpc="1">
            <a:prstTxWarp prst="textNoShape">
              <a:avLst/>
            </a:prstTxWarp>
            <a:normAutofit/>
          </a:bodyPr>
          <a:lstStyle/>
          <a:p>
            <a:pPr eaLnBrk="1" hangingPunct="1"/>
            <a:r>
              <a:rPr lang="en-US"/>
              <a:t>Photo Clip Art [SG’07]</a:t>
            </a:r>
          </a:p>
        </p:txBody>
      </p:sp>
      <p:sp>
        <p:nvSpPr>
          <p:cNvPr id="177156" name="Rectangle 4"/>
          <p:cNvSpPr>
            <a:spLocks noGrp="1" noChangeArrowheads="1"/>
          </p:cNvSpPr>
          <p:nvPr>
            <p:ph type="body" idx="1"/>
          </p:nvPr>
        </p:nvSpPr>
        <p:spPr>
          <a:xfrm>
            <a:off x="1871664" y="1085851"/>
            <a:ext cx="8415337" cy="968375"/>
          </a:xfrm>
          <a:noFill/>
        </p:spPr>
        <p:txBody>
          <a:bodyPr vert="horz" wrap="square" lIns="91440" tIns="45720" rIns="0" bIns="45720" numCol="1" anchor="t" anchorCtr="0" compatLnSpc="1">
            <a:prstTxWarp prst="textNoShape">
              <a:avLst/>
            </a:prstTxWarp>
            <a:normAutofit/>
          </a:bodyPr>
          <a:lstStyle/>
          <a:p>
            <a:pPr marL="889000" indent="-569913" eaLnBrk="1" hangingPunct="1">
              <a:buSzPct val="77000"/>
              <a:buNone/>
            </a:pPr>
            <a:r>
              <a:rPr lang="en-US"/>
              <a:t>Inserting a single object -- still very hard!</a:t>
            </a:r>
          </a:p>
        </p:txBody>
      </p:sp>
      <p:pic>
        <p:nvPicPr>
          <p:cNvPr id="1594373" name="Picture 5"/>
          <p:cNvPicPr>
            <a:picLocks noChangeAspect="1" noChangeArrowheads="1"/>
          </p:cNvPicPr>
          <p:nvPr/>
        </p:nvPicPr>
        <p:blipFill>
          <a:blip r:embed="rId4" cstate="print"/>
          <a:srcRect/>
          <a:stretch>
            <a:fillRect/>
          </a:stretch>
        </p:blipFill>
        <p:spPr bwMode="auto">
          <a:xfrm>
            <a:off x="2792413" y="2286001"/>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pic>
        <p:nvPicPr>
          <p:cNvPr id="1594374" name="Picture 6"/>
          <p:cNvPicPr>
            <a:picLocks noChangeAspect="1" noChangeArrowheads="1"/>
          </p:cNvPicPr>
          <p:nvPr/>
        </p:nvPicPr>
        <p:blipFill>
          <a:blip r:embed="rId5" cstate="print"/>
          <a:srcRect/>
          <a:stretch>
            <a:fillRect/>
          </a:stretch>
        </p:blipFill>
        <p:spPr bwMode="auto">
          <a:xfrm>
            <a:off x="1639888" y="2219326"/>
            <a:ext cx="2381250" cy="17700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594375" name="Rectangle 7"/>
          <p:cNvSpPr>
            <a:spLocks/>
          </p:cNvSpPr>
          <p:nvPr/>
        </p:nvSpPr>
        <p:spPr bwMode="auto">
          <a:xfrm>
            <a:off x="6819901" y="3160713"/>
            <a:ext cx="3616325" cy="1581150"/>
          </a:xfrm>
          <a:prstGeom prst="rect">
            <a:avLst/>
          </a:prstGeom>
          <a:solidFill>
            <a:schemeClr val="accent1">
              <a:alpha val="84705"/>
            </a:schemeClr>
          </a:solidFill>
          <a:ln w="25400">
            <a:solidFill>
              <a:schemeClr val="tx1"/>
            </a:solidFill>
            <a:miter lim="800000"/>
            <a:headEnd/>
            <a:tailEnd/>
          </a:ln>
          <a:effectLst>
            <a:outerShdw dist="38099" dir="3120038" algn="ctr" rotWithShape="0">
              <a:schemeClr val="bg2">
                <a:alpha val="50000"/>
              </a:schemeClr>
            </a:outerShdw>
          </a:effectLst>
        </p:spPr>
        <p:txBody>
          <a:bodyPr lIns="0" tIns="0" rIns="0" bIns="0" anchor="ctr"/>
          <a:lstStyle/>
          <a:p>
            <a:pPr defTabSz="642938">
              <a:lnSpc>
                <a:spcPct val="120000"/>
              </a:lnSpc>
              <a:buSzPct val="77000"/>
              <a:buBlip>
                <a:blip r:embed="rId6"/>
              </a:buBlip>
              <a:defRPr/>
            </a:pPr>
            <a:r>
              <a:rPr lang="en-US" sz="2500">
                <a:solidFill>
                  <a:srgbClr val="004731"/>
                </a:solidFill>
                <a:effectLst>
                  <a:outerShdw blurRad="38100" dist="38100" dir="2700000" algn="tl">
                    <a:srgbClr val="000000"/>
                  </a:outerShdw>
                </a:effectLst>
                <a:sym typeface="Arial" pitchFamily="34" charset="0"/>
              </a:rPr>
              <a:t>object size, orientation</a:t>
            </a:r>
          </a:p>
          <a:p>
            <a:pPr defTabSz="642938">
              <a:lnSpc>
                <a:spcPct val="120000"/>
              </a:lnSpc>
              <a:buSzPct val="77000"/>
              <a:buBlip>
                <a:blip r:embed="rId6"/>
              </a:buBlip>
              <a:defRPr/>
            </a:pPr>
            <a:r>
              <a:rPr lang="en-US" sz="2500">
                <a:solidFill>
                  <a:srgbClr val="004731"/>
                </a:solidFill>
                <a:effectLst>
                  <a:outerShdw blurRad="38100" dist="38100" dir="2700000" algn="tl">
                    <a:srgbClr val="000000"/>
                  </a:outerShdw>
                </a:effectLst>
                <a:sym typeface="Arial" pitchFamily="34" charset="0"/>
              </a:rPr>
              <a:t>scene illumination</a:t>
            </a:r>
          </a:p>
        </p:txBody>
      </p:sp>
      <p:sp>
        <p:nvSpPr>
          <p:cNvPr id="1594376" name="AutoShape 8"/>
          <p:cNvSpPr>
            <a:spLocks/>
          </p:cNvSpPr>
          <p:nvPr/>
        </p:nvSpPr>
        <p:spPr bwMode="auto">
          <a:xfrm rot="13974399" flipH="1">
            <a:off x="2620170" y="4007645"/>
            <a:ext cx="1062037" cy="79375"/>
          </a:xfrm>
          <a:custGeom>
            <a:avLst/>
            <a:gdLst/>
            <a:ahLst/>
            <a:cxnLst/>
            <a:rect l="0" t="0" r="r" b="b"/>
            <a:pathLst>
              <a:path w="21600" h="11093">
                <a:moveTo>
                  <a:pt x="0" y="7007"/>
                </a:moveTo>
                <a:cubicBezTo>
                  <a:pt x="424" y="5839"/>
                  <a:pt x="12918" y="-10507"/>
                  <a:pt x="21600" y="11093"/>
                </a:cubicBezTo>
              </a:path>
            </a:pathLst>
          </a:custGeom>
          <a:noFill/>
          <a:ln w="88900">
            <a:solidFill>
              <a:schemeClr val="tx1"/>
            </a:solidFill>
            <a:miter lim="800000"/>
            <a:headEnd/>
            <a:tailEnd type="stealth" w="med" len="me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77161" name="Text Box 9"/>
          <p:cNvSpPr txBox="1">
            <a:spLocks noChangeArrowheads="1"/>
          </p:cNvSpPr>
          <p:nvPr/>
        </p:nvSpPr>
        <p:spPr bwMode="auto">
          <a:xfrm>
            <a:off x="5715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
        <p:nvSpPr>
          <p:cNvPr id="2" name="Slide Number Placeholder 1">
            <a:extLst>
              <a:ext uri="{FF2B5EF4-FFF2-40B4-BE49-F238E27FC236}">
                <a16:creationId xmlns:a16="http://schemas.microsoft.com/office/drawing/2014/main" id="{D3DCC096-FC3E-2C4F-8D75-2E052EA2F0E0}"/>
              </a:ext>
            </a:extLst>
          </p:cNvPr>
          <p:cNvSpPr>
            <a:spLocks noGrp="1"/>
          </p:cNvSpPr>
          <p:nvPr>
            <p:ph type="sldNum" sz="quarter" idx="12"/>
          </p:nvPr>
        </p:nvSpPr>
        <p:spPr/>
        <p:txBody>
          <a:bodyPr/>
          <a:lstStyle/>
          <a:p>
            <a:pPr>
              <a:defRPr/>
            </a:pPr>
            <a:fld id="{C9F88BE6-D0E6-4FA5-A5C6-AF6DB92BA8A7}" type="slidenum">
              <a:rPr lang="en-US" smtClean="0"/>
              <a:pPr>
                <a:defRPr/>
              </a:pPr>
              <a:t>100</a:t>
            </a:fld>
            <a:endParaRPr lang="en-US"/>
          </a:p>
        </p:txBody>
      </p:sp>
    </p:spTree>
    <p:extLst>
      <p:ext uri="{BB962C8B-B14F-4D97-AF65-F5344CB8AC3E}">
        <p14:creationId xmlns:p14="http://schemas.microsoft.com/office/powerpoint/2010/main" val="3203747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94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43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5943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94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375"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6418" name="Picture 2"/>
          <p:cNvPicPr>
            <a:picLocks noChangeAspect="1" noChangeArrowheads="1"/>
          </p:cNvPicPr>
          <p:nvPr/>
        </p:nvPicPr>
        <p:blipFill>
          <a:blip r:embed="rId3" cstate="print"/>
          <a:srcRect/>
          <a:stretch>
            <a:fillRect/>
          </a:stretch>
        </p:blipFill>
        <p:spPr bwMode="auto">
          <a:xfrm>
            <a:off x="3417888" y="2259013"/>
            <a:ext cx="5357812" cy="4017962"/>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79" name="Rectangle 3"/>
          <p:cNvSpPr>
            <a:spLocks noGrp="1" noChangeArrowheads="1"/>
          </p:cNvSpPr>
          <p:nvPr>
            <p:ph type="title"/>
          </p:nvPr>
        </p:nvSpPr>
        <p:spPr>
          <a:noFill/>
        </p:spPr>
        <p:txBody>
          <a:bodyPr vert="horz" wrap="square" lIns="91440" tIns="45720" rIns="89285" bIns="45720" numCol="1" anchor="ctr" anchorCtr="0" compatLnSpc="1">
            <a:prstTxWarp prst="textNoShape">
              <a:avLst/>
            </a:prstTxWarp>
            <a:normAutofit/>
          </a:bodyPr>
          <a:lstStyle/>
          <a:p>
            <a:pPr eaLnBrk="1" hangingPunct="1"/>
            <a:r>
              <a:rPr lang="en-US"/>
              <a:t>Photo Clip Art [SG’07]</a:t>
            </a:r>
          </a:p>
        </p:txBody>
      </p:sp>
      <p:pic>
        <p:nvPicPr>
          <p:cNvPr id="1596420" name="Picture 4"/>
          <p:cNvPicPr>
            <a:picLocks noChangeAspect="1" noChangeArrowheads="1"/>
          </p:cNvPicPr>
          <p:nvPr/>
        </p:nvPicPr>
        <p:blipFill>
          <a:blip r:embed="rId4" cstate="print"/>
          <a:srcRect/>
          <a:stretch>
            <a:fillRect/>
          </a:stretch>
        </p:blipFill>
        <p:spPr bwMode="auto">
          <a:xfrm>
            <a:off x="3417888" y="2257426"/>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81" name="Rectangle 5"/>
          <p:cNvSpPr>
            <a:spLocks noGrp="1" noChangeArrowheads="1"/>
          </p:cNvSpPr>
          <p:nvPr>
            <p:ph type="body" idx="1"/>
          </p:nvPr>
        </p:nvSpPr>
        <p:spPr>
          <a:xfrm>
            <a:off x="1871664" y="1085851"/>
            <a:ext cx="8415337" cy="968375"/>
          </a:xfrm>
          <a:noFill/>
        </p:spPr>
        <p:txBody>
          <a:bodyPr vert="horz" wrap="square" lIns="91440" tIns="45720" rIns="0" bIns="45720" numCol="1" anchor="t" anchorCtr="0" compatLnSpc="1">
            <a:prstTxWarp prst="textNoShape">
              <a:avLst/>
            </a:prstTxWarp>
            <a:normAutofit/>
          </a:bodyPr>
          <a:lstStyle/>
          <a:p>
            <a:pPr marL="889000" indent="-569913" eaLnBrk="1" hangingPunct="1">
              <a:buSzPct val="77000"/>
              <a:buNone/>
            </a:pPr>
            <a:r>
              <a:rPr lang="en-US"/>
              <a:t>Use database to find well-fitting object</a:t>
            </a:r>
          </a:p>
        </p:txBody>
      </p:sp>
      <p:pic>
        <p:nvPicPr>
          <p:cNvPr id="1596422" name="Picture 6"/>
          <p:cNvPicPr>
            <a:picLocks noChangeAspect="1" noChangeArrowheads="1"/>
          </p:cNvPicPr>
          <p:nvPr/>
        </p:nvPicPr>
        <p:blipFill>
          <a:blip r:embed="rId5" cstate="print"/>
          <a:srcRect/>
          <a:stretch>
            <a:fillRect/>
          </a:stretch>
        </p:blipFill>
        <p:spPr bwMode="auto">
          <a:xfrm>
            <a:off x="1622426" y="2116139"/>
            <a:ext cx="2232025" cy="4465637"/>
          </a:xfrm>
          <a:prstGeom prst="rect">
            <a:avLst/>
          </a:prstGeom>
          <a:noFill/>
          <a:ln w="9525">
            <a:solidFill>
              <a:srgbClr val="000000"/>
            </a:solidFill>
            <a:miter lim="800000"/>
            <a:headEnd/>
            <a:tailEnd/>
          </a:ln>
          <a:effectLst>
            <a:outerShdw dist="50800" dir="3000029" algn="ctr" rotWithShape="0">
              <a:srgbClr val="000000">
                <a:alpha val="50000"/>
              </a:srgbClr>
            </a:outerShdw>
          </a:effectLst>
        </p:spPr>
      </p:pic>
      <p:sp>
        <p:nvSpPr>
          <p:cNvPr id="1596423" name="Oval 7"/>
          <p:cNvSpPr>
            <a:spLocks/>
          </p:cNvSpPr>
          <p:nvPr/>
        </p:nvSpPr>
        <p:spPr bwMode="auto">
          <a:xfrm>
            <a:off x="2470151" y="3990976"/>
            <a:ext cx="536575" cy="536575"/>
          </a:xfrm>
          <a:prstGeom prst="ellipse">
            <a:avLst/>
          </a:prstGeom>
          <a:noFill/>
          <a:ln w="88900">
            <a:solidFill>
              <a:srgbClr val="1AFF00"/>
            </a:solidFill>
            <a:round/>
            <a:headEnd/>
            <a:tailEn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596424" name="Line 8"/>
          <p:cNvSpPr>
            <a:spLocks noChangeShapeType="1"/>
          </p:cNvSpPr>
          <p:nvPr/>
        </p:nvSpPr>
        <p:spPr bwMode="auto">
          <a:xfrm rot="10800000">
            <a:off x="3006726" y="4322763"/>
            <a:ext cx="2151063" cy="544512"/>
          </a:xfrm>
          <a:prstGeom prst="line">
            <a:avLst/>
          </a:prstGeom>
          <a:noFill/>
          <a:ln w="88900">
            <a:solidFill>
              <a:srgbClr val="1AFF00"/>
            </a:solidFill>
            <a:round/>
            <a:headEnd type="stealth" w="med" len="med"/>
            <a:tailEnd/>
          </a:ln>
        </p:spPr>
        <p:txBody>
          <a:bodyPr/>
          <a:lstStyle/>
          <a:p>
            <a:endParaRPr lang="en-US"/>
          </a:p>
        </p:txBody>
      </p:sp>
      <p:sp>
        <p:nvSpPr>
          <p:cNvPr id="178185" name="Text Box 9"/>
          <p:cNvSpPr txBox="1">
            <a:spLocks noChangeArrowheads="1"/>
          </p:cNvSpPr>
          <p:nvPr/>
        </p:nvSpPr>
        <p:spPr bwMode="auto">
          <a:xfrm>
            <a:off x="5715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
        <p:nvSpPr>
          <p:cNvPr id="2" name="Slide Number Placeholder 1">
            <a:extLst>
              <a:ext uri="{FF2B5EF4-FFF2-40B4-BE49-F238E27FC236}">
                <a16:creationId xmlns:a16="http://schemas.microsoft.com/office/drawing/2014/main" id="{86E918EB-1813-D04B-818D-86B743087700}"/>
              </a:ext>
            </a:extLst>
          </p:cNvPr>
          <p:cNvSpPr>
            <a:spLocks noGrp="1"/>
          </p:cNvSpPr>
          <p:nvPr>
            <p:ph type="sldNum" sz="quarter" idx="12"/>
          </p:nvPr>
        </p:nvSpPr>
        <p:spPr/>
        <p:txBody>
          <a:bodyPr/>
          <a:lstStyle/>
          <a:p>
            <a:pPr>
              <a:defRPr/>
            </a:pPr>
            <a:fld id="{C9F88BE6-D0E6-4FA5-A5C6-AF6DB92BA8A7}" type="slidenum">
              <a:rPr lang="en-US" smtClean="0"/>
              <a:pPr>
                <a:defRPr/>
              </a:pPr>
              <a:t>101</a:t>
            </a:fld>
            <a:endParaRPr lang="en-US"/>
          </a:p>
        </p:txBody>
      </p:sp>
    </p:spTree>
    <p:extLst>
      <p:ext uri="{BB962C8B-B14F-4D97-AF65-F5344CB8AC3E}">
        <p14:creationId xmlns:p14="http://schemas.microsoft.com/office/powerpoint/2010/main" val="3083793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64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964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59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23" grpId="0" animBg="1"/>
      <p:bldP spid="1596424"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Rectangle 4"/>
          <p:cNvSpPr>
            <a:spLocks noGrp="1" noChangeArrowheads="1"/>
          </p:cNvSpPr>
          <p:nvPr>
            <p:ph type="title"/>
          </p:nvPr>
        </p:nvSpPr>
        <p:spPr/>
        <p:txBody>
          <a:bodyPr/>
          <a:lstStyle/>
          <a:p>
            <a:pPr eaLnBrk="1" hangingPunct="1"/>
            <a:r>
              <a:rPr lang="en-US"/>
              <a:t>CG2Real</a:t>
            </a:r>
            <a:endParaRPr lang="ru-RU"/>
          </a:p>
        </p:txBody>
      </p:sp>
      <p:pic>
        <p:nvPicPr>
          <p:cNvPr id="181251" name="Picture 5"/>
          <p:cNvPicPr>
            <a:picLocks noChangeAspect="1" noChangeArrowheads="1"/>
          </p:cNvPicPr>
          <p:nvPr/>
        </p:nvPicPr>
        <p:blipFill>
          <a:blip r:embed="rId2" cstate="print"/>
          <a:srcRect/>
          <a:stretch>
            <a:fillRect/>
          </a:stretch>
        </p:blipFill>
        <p:spPr bwMode="auto">
          <a:xfrm>
            <a:off x="1820864" y="914400"/>
            <a:ext cx="8550275" cy="2230438"/>
          </a:xfrm>
          <a:prstGeom prst="rect">
            <a:avLst/>
          </a:prstGeom>
          <a:noFill/>
          <a:ln w="9525">
            <a:noFill/>
            <a:miter lim="800000"/>
            <a:headEnd/>
            <a:tailEnd/>
          </a:ln>
        </p:spPr>
      </p:pic>
      <p:pic>
        <p:nvPicPr>
          <p:cNvPr id="181252" name="Picture 6"/>
          <p:cNvPicPr>
            <a:picLocks noChangeAspect="1" noChangeArrowheads="1"/>
          </p:cNvPicPr>
          <p:nvPr/>
        </p:nvPicPr>
        <p:blipFill>
          <a:blip r:embed="rId3" cstate="print"/>
          <a:srcRect/>
          <a:stretch>
            <a:fillRect/>
          </a:stretch>
        </p:blipFill>
        <p:spPr bwMode="auto">
          <a:xfrm>
            <a:off x="1738314" y="3140076"/>
            <a:ext cx="8713787" cy="2879725"/>
          </a:xfrm>
          <a:prstGeom prst="rect">
            <a:avLst/>
          </a:prstGeom>
          <a:noFill/>
          <a:ln w="9525">
            <a:noFill/>
            <a:miter lim="800000"/>
            <a:headEnd/>
            <a:tailEnd/>
          </a:ln>
        </p:spPr>
      </p:pic>
      <p:sp>
        <p:nvSpPr>
          <p:cNvPr id="181253" name="Rectangle 7"/>
          <p:cNvSpPr>
            <a:spLocks noChangeArrowheads="1"/>
          </p:cNvSpPr>
          <p:nvPr/>
        </p:nvSpPr>
        <p:spPr bwMode="auto">
          <a:xfrm>
            <a:off x="3886200" y="5943600"/>
            <a:ext cx="6858000" cy="915988"/>
          </a:xfrm>
          <a:prstGeom prst="rect">
            <a:avLst/>
          </a:prstGeom>
          <a:noFill/>
          <a:ln w="9525">
            <a:noFill/>
            <a:miter lim="800000"/>
            <a:headEnd/>
            <a:tailEnd/>
          </a:ln>
        </p:spPr>
        <p:txBody>
          <a:bodyPr>
            <a:spAutoFit/>
          </a:bodyPr>
          <a:lstStyle/>
          <a:p>
            <a:r>
              <a:rPr lang="ru-RU" dirty="0">
                <a:solidFill>
                  <a:srgbClr val="004731"/>
                </a:solidFill>
              </a:rPr>
              <a:t>CG2Real: Improving the Realism of</a:t>
            </a:r>
            <a:r>
              <a:rPr lang="en-US" dirty="0">
                <a:solidFill>
                  <a:srgbClr val="004731"/>
                </a:solidFill>
              </a:rPr>
              <a:t> </a:t>
            </a:r>
            <a:r>
              <a:rPr lang="ru-RU" dirty="0">
                <a:solidFill>
                  <a:srgbClr val="004731"/>
                </a:solidFill>
              </a:rPr>
              <a:t>Computer Generated Images using a</a:t>
            </a:r>
            <a:r>
              <a:rPr lang="en-US" dirty="0">
                <a:solidFill>
                  <a:srgbClr val="004731"/>
                </a:solidFill>
              </a:rPr>
              <a:t> </a:t>
            </a:r>
            <a:r>
              <a:rPr lang="ru-RU" dirty="0">
                <a:solidFill>
                  <a:srgbClr val="004731"/>
                </a:solidFill>
              </a:rPr>
              <a:t>Large Collection of Photograp</a:t>
            </a:r>
            <a:r>
              <a:rPr lang="en-US" dirty="0" err="1">
                <a:solidFill>
                  <a:srgbClr val="004731"/>
                </a:solidFill>
              </a:rPr>
              <a:t>hs</a:t>
            </a:r>
            <a:r>
              <a:rPr lang="en-US" dirty="0">
                <a:solidFill>
                  <a:srgbClr val="004731"/>
                </a:solidFill>
              </a:rPr>
              <a:t>, </a:t>
            </a:r>
            <a:r>
              <a:rPr lang="ru-RU" dirty="0">
                <a:solidFill>
                  <a:srgbClr val="004731"/>
                </a:solidFill>
              </a:rPr>
              <a:t>Johnson,</a:t>
            </a:r>
            <a:r>
              <a:rPr lang="en-US" dirty="0">
                <a:solidFill>
                  <a:srgbClr val="004731"/>
                </a:solidFill>
              </a:rPr>
              <a:t> </a:t>
            </a:r>
            <a:r>
              <a:rPr lang="ru-RU" dirty="0">
                <a:solidFill>
                  <a:srgbClr val="004731"/>
                </a:solidFill>
              </a:rPr>
              <a:t>Dale,</a:t>
            </a:r>
            <a:r>
              <a:rPr lang="en-US" dirty="0">
                <a:solidFill>
                  <a:srgbClr val="004731"/>
                </a:solidFill>
              </a:rPr>
              <a:t> </a:t>
            </a:r>
            <a:r>
              <a:rPr lang="ru-RU" dirty="0">
                <a:solidFill>
                  <a:srgbClr val="004731"/>
                </a:solidFill>
              </a:rPr>
              <a:t>Avidan,</a:t>
            </a:r>
            <a:r>
              <a:rPr lang="en-US" dirty="0">
                <a:solidFill>
                  <a:srgbClr val="004731"/>
                </a:solidFill>
              </a:rPr>
              <a:t> </a:t>
            </a:r>
            <a:r>
              <a:rPr lang="ru-RU" dirty="0">
                <a:solidFill>
                  <a:srgbClr val="004731"/>
                </a:solidFill>
              </a:rPr>
              <a:t>Pfister,</a:t>
            </a:r>
            <a:r>
              <a:rPr lang="en-US" dirty="0">
                <a:solidFill>
                  <a:srgbClr val="004731"/>
                </a:solidFill>
              </a:rPr>
              <a:t> </a:t>
            </a:r>
            <a:r>
              <a:rPr lang="ru-RU" dirty="0">
                <a:solidFill>
                  <a:srgbClr val="004731"/>
                </a:solidFill>
              </a:rPr>
              <a:t>Freeman,</a:t>
            </a:r>
            <a:r>
              <a:rPr lang="en-US" dirty="0">
                <a:solidFill>
                  <a:srgbClr val="004731"/>
                </a:solidFill>
              </a:rPr>
              <a:t> </a:t>
            </a:r>
            <a:r>
              <a:rPr lang="ru-RU" dirty="0">
                <a:solidFill>
                  <a:srgbClr val="004731"/>
                </a:solidFill>
              </a:rPr>
              <a:t>Matusik</a:t>
            </a:r>
            <a:r>
              <a:rPr lang="en-US" dirty="0">
                <a:solidFill>
                  <a:srgbClr val="004731"/>
                </a:solidFill>
              </a:rPr>
              <a:t>, Tech. Rep. </a:t>
            </a:r>
            <a:r>
              <a:rPr lang="ru-RU" dirty="0">
                <a:solidFill>
                  <a:srgbClr val="004731"/>
                </a:solidFill>
              </a:rPr>
              <a:t>MIT-CSAIL-TR-2009-034</a:t>
            </a:r>
          </a:p>
        </p:txBody>
      </p:sp>
      <p:sp>
        <p:nvSpPr>
          <p:cNvPr id="2" name="Slide Number Placeholder 1">
            <a:extLst>
              <a:ext uri="{FF2B5EF4-FFF2-40B4-BE49-F238E27FC236}">
                <a16:creationId xmlns:a16="http://schemas.microsoft.com/office/drawing/2014/main" id="{EEB0BF6A-DE54-FC4F-871A-B0434BE8DB59}"/>
              </a:ext>
            </a:extLst>
          </p:cNvPr>
          <p:cNvSpPr>
            <a:spLocks noGrp="1"/>
          </p:cNvSpPr>
          <p:nvPr>
            <p:ph type="sldNum" sz="quarter" idx="12"/>
          </p:nvPr>
        </p:nvSpPr>
        <p:spPr/>
        <p:txBody>
          <a:bodyPr/>
          <a:lstStyle/>
          <a:p>
            <a:pPr>
              <a:defRPr/>
            </a:pPr>
            <a:fld id="{BF49F74F-E1BA-481A-9488-C3D953712C20}" type="slidenum">
              <a:rPr lang="en-US" smtClean="0"/>
              <a:pPr>
                <a:defRPr/>
              </a:pPr>
              <a:t>102</a:t>
            </a:fld>
            <a:endParaRPr lang="en-US"/>
          </a:p>
        </p:txBody>
      </p:sp>
    </p:spTree>
    <p:extLst>
      <p:ext uri="{BB962C8B-B14F-4D97-AF65-F5344CB8AC3E}">
        <p14:creationId xmlns:p14="http://schemas.microsoft.com/office/powerpoint/2010/main" val="6367087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4"/>
          <p:cNvSpPr>
            <a:spLocks noGrp="1" noChangeArrowheads="1"/>
          </p:cNvSpPr>
          <p:nvPr>
            <p:ph type="title"/>
          </p:nvPr>
        </p:nvSpPr>
        <p:spPr>
          <a:xfrm>
            <a:off x="1752600" y="179388"/>
            <a:ext cx="8763000" cy="906462"/>
          </a:xfrm>
        </p:spPr>
        <p:txBody>
          <a:bodyPr/>
          <a:lstStyle/>
          <a:p>
            <a:pPr eaLnBrk="1" hangingPunct="1"/>
            <a:r>
              <a:rPr lang="ru-RU" sz="3300"/>
              <a:t>Image Restoration using Online Photo Collections</a:t>
            </a:r>
            <a:r>
              <a:rPr lang="en-US" sz="3300"/>
              <a:t> [ICCV’09]</a:t>
            </a:r>
            <a:endParaRPr lang="ru-RU" sz="3300"/>
          </a:p>
        </p:txBody>
      </p:sp>
      <p:pic>
        <p:nvPicPr>
          <p:cNvPr id="182275" name="Picture 5"/>
          <p:cNvPicPr>
            <a:picLocks noChangeAspect="1" noChangeArrowheads="1"/>
          </p:cNvPicPr>
          <p:nvPr/>
        </p:nvPicPr>
        <p:blipFill>
          <a:blip r:embed="rId2" cstate="print"/>
          <a:srcRect/>
          <a:stretch>
            <a:fillRect/>
          </a:stretch>
        </p:blipFill>
        <p:spPr bwMode="auto">
          <a:xfrm>
            <a:off x="1733550" y="1676401"/>
            <a:ext cx="8858250" cy="3533775"/>
          </a:xfrm>
          <a:prstGeom prst="rect">
            <a:avLst/>
          </a:prstGeom>
          <a:noFill/>
          <a:ln w="9525">
            <a:noFill/>
            <a:miter lim="800000"/>
            <a:headEnd/>
            <a:tailEnd/>
          </a:ln>
        </p:spPr>
      </p:pic>
      <p:sp>
        <p:nvSpPr>
          <p:cNvPr id="182276" name="Text Box 6"/>
          <p:cNvSpPr txBox="1">
            <a:spLocks noChangeArrowheads="1"/>
          </p:cNvSpPr>
          <p:nvPr/>
        </p:nvSpPr>
        <p:spPr bwMode="auto">
          <a:xfrm>
            <a:off x="4267200" y="6415089"/>
            <a:ext cx="6286500" cy="396875"/>
          </a:xfrm>
          <a:prstGeom prst="rect">
            <a:avLst/>
          </a:prstGeom>
          <a:noFill/>
          <a:ln w="9525">
            <a:noFill/>
            <a:miter lim="800000"/>
            <a:headEnd/>
            <a:tailEnd/>
          </a:ln>
        </p:spPr>
        <p:txBody>
          <a:bodyPr>
            <a:spAutoFit/>
          </a:bodyPr>
          <a:lstStyle/>
          <a:p>
            <a:pPr algn="ctr">
              <a:spcBef>
                <a:spcPct val="50000"/>
              </a:spcBef>
            </a:pPr>
            <a:r>
              <a:rPr lang="en-US" sz="2000">
                <a:solidFill>
                  <a:srgbClr val="004731"/>
                </a:solidFill>
              </a:rPr>
              <a:t>Dale, Johnson, Sunkavalli, Matusik, Pfister, ICCV’09</a:t>
            </a:r>
            <a:endParaRPr lang="en-US" sz="2800">
              <a:solidFill>
                <a:srgbClr val="004731"/>
              </a:solidFill>
            </a:endParaRPr>
          </a:p>
        </p:txBody>
      </p:sp>
      <p:sp>
        <p:nvSpPr>
          <p:cNvPr id="2" name="Slide Number Placeholder 1">
            <a:extLst>
              <a:ext uri="{FF2B5EF4-FFF2-40B4-BE49-F238E27FC236}">
                <a16:creationId xmlns:a16="http://schemas.microsoft.com/office/drawing/2014/main" id="{80AB94F0-DE71-E541-B35D-6046FD2CFFA7}"/>
              </a:ext>
            </a:extLst>
          </p:cNvPr>
          <p:cNvSpPr>
            <a:spLocks noGrp="1"/>
          </p:cNvSpPr>
          <p:nvPr>
            <p:ph type="sldNum" sz="quarter" idx="12"/>
          </p:nvPr>
        </p:nvSpPr>
        <p:spPr/>
        <p:txBody>
          <a:bodyPr/>
          <a:lstStyle/>
          <a:p>
            <a:pPr>
              <a:defRPr/>
            </a:pPr>
            <a:fld id="{BF49F74F-E1BA-481A-9488-C3D953712C20}" type="slidenum">
              <a:rPr lang="en-US" smtClean="0"/>
              <a:pPr>
                <a:defRPr/>
              </a:pPr>
              <a:t>103</a:t>
            </a:fld>
            <a:endParaRPr lang="en-US"/>
          </a:p>
        </p:txBody>
      </p:sp>
    </p:spTree>
    <p:extLst>
      <p:ext uri="{BB962C8B-B14F-4D97-AF65-F5344CB8AC3E}">
        <p14:creationId xmlns:p14="http://schemas.microsoft.com/office/powerpoint/2010/main" val="287157046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1524000" y="95250"/>
            <a:ext cx="9144000" cy="914400"/>
          </a:xfrm>
        </p:spPr>
        <p:txBody>
          <a:bodyPr rtlCol="0">
            <a:normAutofit fontScale="90000"/>
          </a:bodyPr>
          <a:lstStyle/>
          <a:p>
            <a:pPr eaLnBrk="1" fontAlgn="auto" hangingPunct="1">
              <a:spcAft>
                <a:spcPts val="0"/>
              </a:spcAft>
              <a:defRPr/>
            </a:pPr>
            <a:r>
              <a:rPr lang="en-GB" sz="4000" dirty="0">
                <a:latin typeface="Calibri" pitchFamily="34" charset="0"/>
                <a:cs typeface="Arial" pitchFamily="34" charset="0"/>
              </a:rPr>
              <a:t>Tour from a single image</a:t>
            </a:r>
            <a:br>
              <a:rPr lang="en-US" sz="4000" dirty="0">
                <a:latin typeface="Calibri" pitchFamily="34" charset="0"/>
                <a:cs typeface="Arial" pitchFamily="34" charset="0"/>
              </a:rPr>
            </a:br>
            <a:r>
              <a:rPr lang="en-US" sz="3100" dirty="0"/>
              <a:t>Scene matching with camera transformations</a:t>
            </a:r>
          </a:p>
        </p:txBody>
      </p:sp>
      <p:pic>
        <p:nvPicPr>
          <p:cNvPr id="167939" name="Picture 3"/>
          <p:cNvPicPr>
            <a:picLocks noChangeAspect="1" noChangeArrowheads="1"/>
          </p:cNvPicPr>
          <p:nvPr/>
        </p:nvPicPr>
        <p:blipFill>
          <a:blip r:embed="rId3" cstate="print"/>
          <a:srcRect r="55225"/>
          <a:stretch>
            <a:fillRect/>
          </a:stretch>
        </p:blipFill>
        <p:spPr bwMode="auto">
          <a:xfrm>
            <a:off x="1524000" y="1481138"/>
            <a:ext cx="4179888" cy="1725612"/>
          </a:xfrm>
          <a:prstGeom prst="rect">
            <a:avLst/>
          </a:prstGeom>
          <a:noFill/>
          <a:ln w="9525">
            <a:noFill/>
            <a:miter lim="800000"/>
            <a:headEnd/>
            <a:tailEnd/>
          </a:ln>
        </p:spPr>
      </p:pic>
      <p:pic>
        <p:nvPicPr>
          <p:cNvPr id="167940" name="Picture 4"/>
          <p:cNvPicPr>
            <a:picLocks noChangeAspect="1" noChangeArrowheads="1"/>
          </p:cNvPicPr>
          <p:nvPr/>
        </p:nvPicPr>
        <p:blipFill>
          <a:blip r:embed="rId3" cstate="print"/>
          <a:srcRect l="44870"/>
          <a:stretch>
            <a:fillRect/>
          </a:stretch>
        </p:blipFill>
        <p:spPr bwMode="auto">
          <a:xfrm>
            <a:off x="5665788" y="1476376"/>
            <a:ext cx="5002212" cy="1674813"/>
          </a:xfrm>
          <a:prstGeom prst="rect">
            <a:avLst/>
          </a:prstGeom>
          <a:noFill/>
          <a:ln w="9525">
            <a:noFill/>
            <a:miter lim="800000"/>
            <a:headEnd/>
            <a:tailEnd/>
          </a:ln>
        </p:spPr>
      </p:pic>
      <p:pic>
        <p:nvPicPr>
          <p:cNvPr id="167941" name="Picture 5"/>
          <p:cNvPicPr>
            <a:picLocks noChangeAspect="1" noChangeArrowheads="1"/>
          </p:cNvPicPr>
          <p:nvPr/>
        </p:nvPicPr>
        <p:blipFill>
          <a:blip r:embed="rId4" cstate="print"/>
          <a:srcRect/>
          <a:stretch>
            <a:fillRect/>
          </a:stretch>
        </p:blipFill>
        <p:spPr bwMode="auto">
          <a:xfrm>
            <a:off x="1524000" y="3852864"/>
            <a:ext cx="9144000" cy="167322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2C776AF5-A4C9-2A47-B879-B21C10273043}"/>
              </a:ext>
            </a:extLst>
          </p:cNvPr>
          <p:cNvSpPr>
            <a:spLocks noGrp="1"/>
          </p:cNvSpPr>
          <p:nvPr>
            <p:ph type="sldNum" sz="quarter" idx="12"/>
          </p:nvPr>
        </p:nvSpPr>
        <p:spPr/>
        <p:txBody>
          <a:bodyPr/>
          <a:lstStyle/>
          <a:p>
            <a:pPr>
              <a:defRPr/>
            </a:pPr>
            <a:fld id="{BF49F74F-E1BA-481A-9488-C3D953712C20}" type="slidenum">
              <a:rPr lang="en-US" smtClean="0"/>
              <a:pPr>
                <a:defRPr/>
              </a:pPr>
              <a:t>104</a:t>
            </a:fld>
            <a:endParaRPr lang="en-US"/>
          </a:p>
        </p:txBody>
      </p:sp>
    </p:spTree>
    <p:extLst>
      <p:ext uri="{BB962C8B-B14F-4D97-AF65-F5344CB8AC3E}">
        <p14:creationId xmlns:p14="http://schemas.microsoft.com/office/powerpoint/2010/main" val="11770859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1" y="4170363"/>
            <a:ext cx="2379663" cy="1674812"/>
            <a:chOff x="0" y="2627"/>
            <a:chExt cx="1499" cy="1055"/>
          </a:xfrm>
        </p:grpSpPr>
        <p:pic>
          <p:nvPicPr>
            <p:cNvPr id="173071" name="Picture 3" descr="pan02"/>
            <p:cNvPicPr>
              <a:picLocks noChangeAspect="1" noChangeArrowheads="1"/>
            </p:cNvPicPr>
            <p:nvPr/>
          </p:nvPicPr>
          <p:blipFill>
            <a:blip r:embed="rId4" cstate="print"/>
            <a:srcRect/>
            <a:stretch>
              <a:fillRect/>
            </a:stretch>
          </p:blipFill>
          <p:spPr bwMode="auto">
            <a:xfrm>
              <a:off x="0" y="2684"/>
              <a:ext cx="1499" cy="998"/>
            </a:xfrm>
            <a:prstGeom prst="rect">
              <a:avLst/>
            </a:prstGeom>
            <a:noFill/>
            <a:ln w="9525">
              <a:noFill/>
              <a:miter lim="800000"/>
              <a:headEnd/>
              <a:tailEnd/>
            </a:ln>
          </p:spPr>
        </p:pic>
        <p:sp>
          <p:nvSpPr>
            <p:cNvPr id="173072" name="AutoShape 4"/>
            <p:cNvSpPr>
              <a:spLocks noChangeArrowheads="1"/>
            </p:cNvSpPr>
            <p:nvPr/>
          </p:nvSpPr>
          <p:spPr bwMode="auto">
            <a:xfrm>
              <a:off x="882"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3" name="Group 5"/>
          <p:cNvGrpSpPr>
            <a:grpSpLocks/>
          </p:cNvGrpSpPr>
          <p:nvPr/>
        </p:nvGrpSpPr>
        <p:grpSpPr bwMode="auto">
          <a:xfrm>
            <a:off x="6410326" y="4094163"/>
            <a:ext cx="2105025" cy="1751012"/>
            <a:chOff x="3078" y="2579"/>
            <a:chExt cx="1326" cy="1103"/>
          </a:xfrm>
        </p:grpSpPr>
        <p:pic>
          <p:nvPicPr>
            <p:cNvPr id="173069" name="Picture 6" descr="zoom01"/>
            <p:cNvPicPr>
              <a:picLocks noChangeAspect="1" noChangeArrowheads="1"/>
            </p:cNvPicPr>
            <p:nvPr/>
          </p:nvPicPr>
          <p:blipFill>
            <a:blip r:embed="rId5" cstate="print"/>
            <a:srcRect/>
            <a:stretch>
              <a:fillRect/>
            </a:stretch>
          </p:blipFill>
          <p:spPr bwMode="auto">
            <a:xfrm>
              <a:off x="3078" y="2687"/>
              <a:ext cx="1326" cy="995"/>
            </a:xfrm>
            <a:prstGeom prst="rect">
              <a:avLst/>
            </a:prstGeom>
            <a:noFill/>
            <a:ln w="9525">
              <a:noFill/>
              <a:miter lim="800000"/>
              <a:headEnd/>
              <a:tailEnd/>
            </a:ln>
          </p:spPr>
        </p:pic>
        <p:sp>
          <p:nvSpPr>
            <p:cNvPr id="173070" name="AutoShape 7"/>
            <p:cNvSpPr>
              <a:spLocks noChangeArrowheads="1"/>
            </p:cNvSpPr>
            <p:nvPr/>
          </p:nvSpPr>
          <p:spPr bwMode="auto">
            <a:xfrm>
              <a:off x="3630" y="2579"/>
              <a:ext cx="228" cy="258"/>
            </a:xfrm>
            <a:prstGeom prst="upArrow">
              <a:avLst>
                <a:gd name="adj1" fmla="val 45611"/>
                <a:gd name="adj2" fmla="val 28510"/>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4" name="Group 8"/>
          <p:cNvGrpSpPr>
            <a:grpSpLocks/>
          </p:cNvGrpSpPr>
          <p:nvPr/>
        </p:nvGrpSpPr>
        <p:grpSpPr bwMode="auto">
          <a:xfrm>
            <a:off x="8562976" y="4094163"/>
            <a:ext cx="2105025" cy="1751012"/>
            <a:chOff x="4434" y="2579"/>
            <a:chExt cx="1326" cy="1103"/>
          </a:xfrm>
        </p:grpSpPr>
        <p:pic>
          <p:nvPicPr>
            <p:cNvPr id="173067" name="Picture 9" descr="zoom02"/>
            <p:cNvPicPr>
              <a:picLocks noChangeAspect="1" noChangeArrowheads="1"/>
            </p:cNvPicPr>
            <p:nvPr/>
          </p:nvPicPr>
          <p:blipFill>
            <a:blip r:embed="rId6" cstate="print"/>
            <a:srcRect/>
            <a:stretch>
              <a:fillRect/>
            </a:stretch>
          </p:blipFill>
          <p:spPr bwMode="auto">
            <a:xfrm>
              <a:off x="4434" y="2687"/>
              <a:ext cx="1326" cy="995"/>
            </a:xfrm>
            <a:prstGeom prst="rect">
              <a:avLst/>
            </a:prstGeom>
            <a:noFill/>
            <a:ln w="9525">
              <a:noFill/>
              <a:miter lim="800000"/>
              <a:headEnd/>
              <a:tailEnd/>
            </a:ln>
          </p:spPr>
        </p:pic>
        <p:sp>
          <p:nvSpPr>
            <p:cNvPr id="173068" name="AutoShape 10"/>
            <p:cNvSpPr>
              <a:spLocks noChangeArrowheads="1"/>
            </p:cNvSpPr>
            <p:nvPr/>
          </p:nvSpPr>
          <p:spPr bwMode="auto">
            <a:xfrm>
              <a:off x="4932" y="2579"/>
              <a:ext cx="228" cy="258"/>
            </a:xfrm>
            <a:prstGeom prst="upArrow">
              <a:avLst>
                <a:gd name="adj1" fmla="val 50000"/>
                <a:gd name="adj2" fmla="val 28289"/>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5" name="Group 11"/>
          <p:cNvGrpSpPr>
            <a:grpSpLocks/>
          </p:cNvGrpSpPr>
          <p:nvPr/>
        </p:nvGrpSpPr>
        <p:grpSpPr bwMode="auto">
          <a:xfrm>
            <a:off x="3994150" y="4170364"/>
            <a:ext cx="2146300" cy="1697037"/>
            <a:chOff x="1556" y="2627"/>
            <a:chExt cx="1352" cy="1069"/>
          </a:xfrm>
        </p:grpSpPr>
        <p:pic>
          <p:nvPicPr>
            <p:cNvPr id="173065" name="Picture 12" descr="pan01"/>
            <p:cNvPicPr>
              <a:picLocks noChangeAspect="1" noChangeArrowheads="1"/>
            </p:cNvPicPr>
            <p:nvPr/>
          </p:nvPicPr>
          <p:blipFill>
            <a:blip r:embed="rId7" cstate="print"/>
            <a:srcRect/>
            <a:stretch>
              <a:fillRect/>
            </a:stretch>
          </p:blipFill>
          <p:spPr bwMode="auto">
            <a:xfrm>
              <a:off x="1556" y="2681"/>
              <a:ext cx="1352" cy="1015"/>
            </a:xfrm>
            <a:prstGeom prst="rect">
              <a:avLst/>
            </a:prstGeom>
            <a:noFill/>
            <a:ln w="9525">
              <a:noFill/>
              <a:miter lim="800000"/>
              <a:headEnd/>
              <a:tailEnd/>
            </a:ln>
          </p:spPr>
        </p:pic>
        <p:sp>
          <p:nvSpPr>
            <p:cNvPr id="173066" name="AutoShape 13"/>
            <p:cNvSpPr>
              <a:spLocks noChangeArrowheads="1"/>
            </p:cNvSpPr>
            <p:nvPr/>
          </p:nvSpPr>
          <p:spPr bwMode="auto">
            <a:xfrm>
              <a:off x="2256"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sp>
        <p:nvSpPr>
          <p:cNvPr id="173062" name="Text Box 14"/>
          <p:cNvSpPr txBox="1">
            <a:spLocks noChangeArrowheads="1"/>
          </p:cNvSpPr>
          <p:nvPr/>
        </p:nvSpPr>
        <p:spPr bwMode="auto">
          <a:xfrm>
            <a:off x="1628776" y="6229350"/>
            <a:ext cx="9001125" cy="457200"/>
          </a:xfrm>
          <a:prstGeom prst="rect">
            <a:avLst/>
          </a:prstGeom>
          <a:noFill/>
          <a:ln w="12700" algn="ctr">
            <a:noFill/>
            <a:miter lim="800000"/>
            <a:headEnd/>
            <a:tailEnd/>
          </a:ln>
        </p:spPr>
        <p:txBody>
          <a:bodyPr>
            <a:spAutoFit/>
          </a:bodyPr>
          <a:lstStyle/>
          <a:p>
            <a:pPr algn="ctr">
              <a:spcBef>
                <a:spcPct val="50000"/>
              </a:spcBef>
            </a:pPr>
            <a:r>
              <a:rPr lang="en-GB" sz="2400">
                <a:solidFill>
                  <a:srgbClr val="0000CC"/>
                </a:solidFill>
                <a:latin typeface="Calibri" pitchFamily="34" charset="0"/>
                <a:cs typeface="Arial" pitchFamily="34" charset="0"/>
              </a:rPr>
              <a:t>Navigate the virtual space using intuitive motion controls</a:t>
            </a:r>
            <a:endParaRPr lang="en-US" sz="2400">
              <a:solidFill>
                <a:srgbClr val="0000CC"/>
              </a:solidFill>
              <a:latin typeface="Calibri" pitchFamily="34" charset="0"/>
              <a:cs typeface="Arial" pitchFamily="34" charset="0"/>
            </a:endParaRPr>
          </a:p>
        </p:txBody>
      </p:sp>
      <p:sp>
        <p:nvSpPr>
          <p:cNvPr id="173063" name="Text Box 15"/>
          <p:cNvSpPr txBox="1">
            <a:spLocks noChangeArrowheads="1"/>
          </p:cNvSpPr>
          <p:nvPr/>
        </p:nvSpPr>
        <p:spPr bwMode="auto">
          <a:xfrm>
            <a:off x="1524000" y="209550"/>
            <a:ext cx="9144000" cy="579438"/>
          </a:xfrm>
          <a:prstGeom prst="rect">
            <a:avLst/>
          </a:prstGeom>
          <a:noFill/>
          <a:ln w="12700" algn="ctr">
            <a:noFill/>
            <a:miter lim="800000"/>
            <a:headEnd/>
            <a:tailEnd/>
          </a:ln>
        </p:spPr>
        <p:txBody>
          <a:bodyPr>
            <a:spAutoFit/>
          </a:bodyPr>
          <a:lstStyle/>
          <a:p>
            <a:pPr algn="ctr">
              <a:spcBef>
                <a:spcPct val="50000"/>
              </a:spcBef>
            </a:pPr>
            <a:r>
              <a:rPr lang="en-GB" sz="3200" dirty="0">
                <a:latin typeface="Calibri" pitchFamily="34" charset="0"/>
                <a:cs typeface="Arial" pitchFamily="34" charset="0"/>
              </a:rPr>
              <a:t>Tour from a single image</a:t>
            </a:r>
            <a:endParaRPr lang="en-US" sz="3200" dirty="0">
              <a:latin typeface="Calibri" pitchFamily="34" charset="0"/>
              <a:cs typeface="Arial" pitchFamily="34" charset="0"/>
            </a:endParaRPr>
          </a:p>
        </p:txBody>
      </p:sp>
      <p:pic>
        <p:nvPicPr>
          <p:cNvPr id="350224" name="video_draft03_teaser_flipped_5kbps_fps50_frm80.avi">
            <a:hlinkClick r:id="" action="ppaction://media"/>
          </p:cNvPr>
          <p:cNvPicPr>
            <a:picLocks noRot="1" noChangeAspect="1" noChangeArrowheads="1"/>
          </p:cNvPicPr>
          <p:nvPr>
            <a:videoFile r:link="rId1"/>
          </p:nvPr>
        </p:nvPicPr>
        <p:blipFill>
          <a:blip r:embed="rId8" cstate="print"/>
          <a:srcRect/>
          <a:stretch>
            <a:fillRect/>
          </a:stretch>
        </p:blipFill>
        <p:spPr bwMode="auto">
          <a:xfrm>
            <a:off x="3895725" y="792164"/>
            <a:ext cx="4457700" cy="3265487"/>
          </a:xfrm>
          <a:prstGeom prst="rect">
            <a:avLst/>
          </a:prstGeom>
          <a:noFill/>
          <a:ln w="9525">
            <a:noFill/>
            <a:miter lim="800000"/>
            <a:headEnd/>
            <a:tailEnd/>
          </a:ln>
        </p:spPr>
      </p:pic>
      <p:sp>
        <p:nvSpPr>
          <p:cNvPr id="6" name="Slide Number Placeholder 5">
            <a:extLst>
              <a:ext uri="{FF2B5EF4-FFF2-40B4-BE49-F238E27FC236}">
                <a16:creationId xmlns:a16="http://schemas.microsoft.com/office/drawing/2014/main" id="{8726F20D-3096-6845-90CA-394C35ADA02A}"/>
              </a:ext>
            </a:extLst>
          </p:cNvPr>
          <p:cNvSpPr>
            <a:spLocks noGrp="1"/>
          </p:cNvSpPr>
          <p:nvPr>
            <p:ph type="sldNum" sz="quarter" idx="12"/>
          </p:nvPr>
        </p:nvSpPr>
        <p:spPr/>
        <p:txBody>
          <a:bodyPr/>
          <a:lstStyle/>
          <a:p>
            <a:pPr>
              <a:defRPr/>
            </a:pPr>
            <a:fld id="{C9F88BE6-D0E6-4FA5-A5C6-AF6DB92BA8A7}" type="slidenum">
              <a:rPr lang="en-US" smtClean="0"/>
              <a:pPr>
                <a:defRPr/>
              </a:pPr>
              <a:t>105</a:t>
            </a:fld>
            <a:endParaRPr lang="en-US"/>
          </a:p>
        </p:txBody>
      </p:sp>
    </p:spTree>
    <p:extLst>
      <p:ext uri="{BB962C8B-B14F-4D97-AF65-F5344CB8AC3E}">
        <p14:creationId xmlns:p14="http://schemas.microsoft.com/office/powerpoint/2010/main" val="1118938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022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50224"/>
                                        </p:tgtEl>
                                      </p:cBhvr>
                                    </p:cmd>
                                  </p:childTnLst>
                                </p:cTn>
                              </p:par>
                            </p:childTnLst>
                          </p:cTn>
                        </p:par>
                      </p:childTnLst>
                    </p:cTn>
                  </p:par>
                </p:childTnLst>
              </p:cTn>
              <p:nextCondLst>
                <p:cond evt="onClick" delay="0">
                  <p:tgtEl>
                    <p:spTgt spid="350224"/>
                  </p:tgtEl>
                </p:cond>
              </p:nextCondLst>
            </p:seq>
            <p:video>
              <p:cMediaNode>
                <p:cTn id="24" fill="hold" display="0">
                  <p:stCondLst>
                    <p:cond delay="indefinite"/>
                  </p:stCondLst>
                  <p:endCondLst>
                    <p:cond evt="onNext" delay="0">
                      <p:tgtEl>
                        <p:sldTgt/>
                      </p:tgtEl>
                    </p:cond>
                    <p:cond evt="onPrev" delay="0">
                      <p:tgtEl>
                        <p:sldTgt/>
                      </p:tgtEl>
                    </p:cond>
                  </p:endCondLst>
                </p:cTn>
                <p:tgtEl>
                  <p:spTgt spid="350224"/>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r>
              <a:rPr lang="en-US"/>
              <a:t>Video</a:t>
            </a:r>
          </a:p>
        </p:txBody>
      </p:sp>
      <p:sp>
        <p:nvSpPr>
          <p:cNvPr id="174083" name="Content Placeholder 2"/>
          <p:cNvSpPr>
            <a:spLocks noGrp="1"/>
          </p:cNvSpPr>
          <p:nvPr>
            <p:ph idx="1"/>
          </p:nvPr>
        </p:nvSpPr>
        <p:spPr>
          <a:xfrm>
            <a:off x="1524000" y="2743201"/>
            <a:ext cx="8686800" cy="3382963"/>
          </a:xfrm>
        </p:spPr>
        <p:txBody>
          <a:bodyPr/>
          <a:lstStyle/>
          <a:p>
            <a:pPr eaLnBrk="1" hangingPunct="1">
              <a:buFont typeface="Arial" pitchFamily="34" charset="0"/>
              <a:buNone/>
            </a:pPr>
            <a:r>
              <a:rPr lang="en-US" dirty="0"/>
              <a:t>http://www.youtube.com/watch?v=E0rboU10rPo</a:t>
            </a:r>
          </a:p>
          <a:p>
            <a:pPr eaLnBrk="1" hangingPunct="1">
              <a:buFont typeface="Arial" pitchFamily="34" charset="0"/>
              <a:buNone/>
            </a:pPr>
            <a:endParaRPr lang="en-US" dirty="0"/>
          </a:p>
        </p:txBody>
      </p:sp>
      <p:sp>
        <p:nvSpPr>
          <p:cNvPr id="2" name="Slide Number Placeholder 1">
            <a:extLst>
              <a:ext uri="{FF2B5EF4-FFF2-40B4-BE49-F238E27FC236}">
                <a16:creationId xmlns:a16="http://schemas.microsoft.com/office/drawing/2014/main" id="{244C4B19-7BD0-6848-89C8-8FCFC153BE70}"/>
              </a:ext>
            </a:extLst>
          </p:cNvPr>
          <p:cNvSpPr>
            <a:spLocks noGrp="1"/>
          </p:cNvSpPr>
          <p:nvPr>
            <p:ph type="sldNum" sz="quarter" idx="12"/>
          </p:nvPr>
        </p:nvSpPr>
        <p:spPr/>
        <p:txBody>
          <a:bodyPr/>
          <a:lstStyle/>
          <a:p>
            <a:pPr>
              <a:defRPr/>
            </a:pPr>
            <a:fld id="{C9F88BE6-D0E6-4FA5-A5C6-AF6DB92BA8A7}" type="slidenum">
              <a:rPr lang="en-US" smtClean="0"/>
              <a:pPr>
                <a:defRPr/>
              </a:pPr>
              <a:t>106</a:t>
            </a:fld>
            <a:endParaRPr lang="en-US"/>
          </a:p>
        </p:txBody>
      </p:sp>
    </p:spTree>
    <p:extLst>
      <p:ext uri="{BB962C8B-B14F-4D97-AF65-F5344CB8AC3E}">
        <p14:creationId xmlns:p14="http://schemas.microsoft.com/office/powerpoint/2010/main" val="3064396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375001" y="1460727"/>
            <a:ext cx="7143750" cy="535781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0BD21750-F5FF-B749-AC7B-870314AEAFE9}"/>
              </a:ext>
            </a:extLst>
          </p:cNvPr>
          <p:cNvSpPr>
            <a:spLocks noGrp="1"/>
          </p:cNvSpPr>
          <p:nvPr>
            <p:ph type="sldNum" sz="quarter" idx="12"/>
          </p:nvPr>
        </p:nvSpPr>
        <p:spPr/>
        <p:txBody>
          <a:bodyPr/>
          <a:lstStyle/>
          <a:p>
            <a:pPr>
              <a:defRPr/>
            </a:pPr>
            <a:fld id="{FCB45972-3906-42E4-B419-283498EC6070}" type="slidenum">
              <a:rPr lang="en-US" smtClean="0"/>
              <a:pPr>
                <a:defRPr/>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1381351" y="1436688"/>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1828800" y="-152400"/>
            <a:ext cx="8402638" cy="1219200"/>
          </a:xfrm>
        </p:spPr>
        <p:txBody>
          <a:bodyPr/>
          <a:lstStyle/>
          <a:p>
            <a:pPr eaLnBrk="1" hangingPunct="1"/>
            <a:endParaRPr lang="en-US" dirty="0"/>
          </a:p>
        </p:txBody>
      </p:sp>
      <p:sp>
        <p:nvSpPr>
          <p:cNvPr id="2" name="Slide Number Placeholder 1">
            <a:extLst>
              <a:ext uri="{FF2B5EF4-FFF2-40B4-BE49-F238E27FC236}">
                <a16:creationId xmlns:a16="http://schemas.microsoft.com/office/drawing/2014/main" id="{598D4159-24BB-9348-8994-FFA2A85F4127}"/>
              </a:ext>
            </a:extLst>
          </p:cNvPr>
          <p:cNvSpPr>
            <a:spLocks noGrp="1"/>
          </p:cNvSpPr>
          <p:nvPr>
            <p:ph type="sldNum" sz="quarter" idx="12"/>
          </p:nvPr>
        </p:nvSpPr>
        <p:spPr/>
        <p:txBody>
          <a:bodyPr/>
          <a:lstStyle/>
          <a:p>
            <a:pPr>
              <a:defRPr/>
            </a:pPr>
            <a:fld id="{FCB45972-3906-42E4-B419-283498EC6070}" type="slidenum">
              <a:rPr lang="en-US" smtClean="0"/>
              <a:pPr>
                <a:defRPr/>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385887" y="1467984"/>
            <a:ext cx="7143750" cy="535781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CDD281F6-3323-8E42-9E0E-A5EDD1B9BE9A}"/>
              </a:ext>
            </a:extLst>
          </p:cNvPr>
          <p:cNvSpPr>
            <a:spLocks noGrp="1"/>
          </p:cNvSpPr>
          <p:nvPr>
            <p:ph type="sldNum" sz="quarter" idx="12"/>
          </p:nvPr>
        </p:nvSpPr>
        <p:spPr/>
        <p:txBody>
          <a:bodyPr/>
          <a:lstStyle/>
          <a:p>
            <a:pPr>
              <a:defRPr/>
            </a:pPr>
            <a:fld id="{FCB45972-3906-42E4-B419-283498EC6070}" type="slidenum">
              <a:rPr lang="en-US" smtClean="0"/>
              <a:pPr>
                <a:defRPr/>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is the original?</a:t>
            </a:r>
          </a:p>
        </p:txBody>
      </p:sp>
      <p:pic>
        <p:nvPicPr>
          <p:cNvPr id="4" name="Picture 4" descr="IMG_0681_mask_output_003"/>
          <p:cNvPicPr>
            <a:picLocks noChangeAspect="1" noChangeArrowheads="1"/>
          </p:cNvPicPr>
          <p:nvPr/>
        </p:nvPicPr>
        <p:blipFill>
          <a:blip r:embed="rId2" cstate="print"/>
          <a:srcRect/>
          <a:stretch>
            <a:fillRect/>
          </a:stretch>
        </p:blipFill>
        <p:spPr bwMode="auto">
          <a:xfrm>
            <a:off x="990600" y="1113971"/>
            <a:ext cx="3352800" cy="2514600"/>
          </a:xfrm>
          <a:prstGeom prst="rect">
            <a:avLst/>
          </a:prstGeom>
          <a:noFill/>
          <a:ln w="9525">
            <a:noFill/>
            <a:miter lim="800000"/>
            <a:headEnd/>
            <a:tailEnd/>
          </a:ln>
        </p:spPr>
      </p:pic>
      <p:pic>
        <p:nvPicPr>
          <p:cNvPr id="5" name="Picture 4" descr="IMG_0681_mask_output_011"/>
          <p:cNvPicPr>
            <a:picLocks noChangeAspect="1" noChangeArrowheads="1"/>
          </p:cNvPicPr>
          <p:nvPr/>
        </p:nvPicPr>
        <p:blipFill>
          <a:blip r:embed="rId3" cstate="print"/>
          <a:srcRect/>
          <a:stretch>
            <a:fillRect/>
          </a:stretch>
        </p:blipFill>
        <p:spPr bwMode="auto">
          <a:xfrm>
            <a:off x="5105400" y="2256971"/>
            <a:ext cx="3454400" cy="2590800"/>
          </a:xfrm>
          <a:prstGeom prst="rect">
            <a:avLst/>
          </a:prstGeom>
          <a:noFill/>
          <a:ln w="9525">
            <a:noFill/>
            <a:miter lim="800000"/>
            <a:headEnd/>
            <a:tailEnd/>
          </a:ln>
        </p:spPr>
      </p:pic>
      <p:pic>
        <p:nvPicPr>
          <p:cNvPr id="6" name="Picture 4" descr="teaser_original"/>
          <p:cNvPicPr>
            <a:picLocks noChangeAspect="1" noChangeArrowheads="1"/>
          </p:cNvPicPr>
          <p:nvPr/>
        </p:nvPicPr>
        <p:blipFill>
          <a:blip r:embed="rId4" cstate="print"/>
          <a:srcRect/>
          <a:stretch>
            <a:fillRect/>
          </a:stretch>
        </p:blipFill>
        <p:spPr bwMode="auto">
          <a:xfrm>
            <a:off x="990601" y="4009571"/>
            <a:ext cx="3353791" cy="2514600"/>
          </a:xfrm>
          <a:prstGeom prst="rect">
            <a:avLst/>
          </a:prstGeom>
          <a:noFill/>
          <a:ln w="9525">
            <a:noFill/>
            <a:miter lim="800000"/>
            <a:headEnd/>
            <a:tailEnd/>
          </a:ln>
        </p:spPr>
      </p:pic>
      <p:sp>
        <p:nvSpPr>
          <p:cNvPr id="7" name="TextBox 6"/>
          <p:cNvSpPr txBox="1"/>
          <p:nvPr/>
        </p:nvSpPr>
        <p:spPr>
          <a:xfrm>
            <a:off x="2362200" y="3628571"/>
            <a:ext cx="466794" cy="369332"/>
          </a:xfrm>
          <a:prstGeom prst="rect">
            <a:avLst/>
          </a:prstGeom>
          <a:noFill/>
        </p:spPr>
        <p:txBody>
          <a:bodyPr wrap="none" rtlCol="0">
            <a:spAutoFit/>
          </a:bodyPr>
          <a:lstStyle/>
          <a:p>
            <a:r>
              <a:rPr lang="en-US" dirty="0"/>
              <a:t>(a)</a:t>
            </a:r>
          </a:p>
        </p:txBody>
      </p:sp>
      <p:sp>
        <p:nvSpPr>
          <p:cNvPr id="8" name="TextBox 7"/>
          <p:cNvSpPr txBox="1"/>
          <p:nvPr/>
        </p:nvSpPr>
        <p:spPr>
          <a:xfrm>
            <a:off x="2362200" y="6459639"/>
            <a:ext cx="466794" cy="369332"/>
          </a:xfrm>
          <a:prstGeom prst="rect">
            <a:avLst/>
          </a:prstGeom>
          <a:noFill/>
        </p:spPr>
        <p:txBody>
          <a:bodyPr wrap="none" rtlCol="0">
            <a:spAutoFit/>
          </a:bodyPr>
          <a:lstStyle/>
          <a:p>
            <a:r>
              <a:rPr lang="en-US" dirty="0"/>
              <a:t>(b)</a:t>
            </a:r>
          </a:p>
        </p:txBody>
      </p:sp>
      <p:sp>
        <p:nvSpPr>
          <p:cNvPr id="9" name="TextBox 8"/>
          <p:cNvSpPr txBox="1"/>
          <p:nvPr/>
        </p:nvSpPr>
        <p:spPr>
          <a:xfrm>
            <a:off x="6705600" y="4847771"/>
            <a:ext cx="453970" cy="369332"/>
          </a:xfrm>
          <a:prstGeom prst="rect">
            <a:avLst/>
          </a:prstGeom>
          <a:noFill/>
        </p:spPr>
        <p:txBody>
          <a:bodyPr wrap="none" rtlCol="0">
            <a:spAutoFit/>
          </a:bodyPr>
          <a:lstStyle/>
          <a:p>
            <a:r>
              <a:rPr lang="en-US" dirty="0"/>
              <a:t>(c)</a:t>
            </a:r>
          </a:p>
        </p:txBody>
      </p:sp>
      <p:sp>
        <p:nvSpPr>
          <p:cNvPr id="3" name="Slide Number Placeholder 2">
            <a:extLst>
              <a:ext uri="{FF2B5EF4-FFF2-40B4-BE49-F238E27FC236}">
                <a16:creationId xmlns:a16="http://schemas.microsoft.com/office/drawing/2014/main" id="{B2059BDB-E68C-1748-9F3C-E336823D2FC4}"/>
              </a:ext>
            </a:extLst>
          </p:cNvPr>
          <p:cNvSpPr>
            <a:spLocks noGrp="1"/>
          </p:cNvSpPr>
          <p:nvPr>
            <p:ph type="sldNum" sz="quarter" idx="12"/>
          </p:nvPr>
        </p:nvSpPr>
        <p:spPr/>
        <p:txBody>
          <a:bodyPr/>
          <a:lstStyle/>
          <a:p>
            <a:pPr>
              <a:defRPr/>
            </a:pPr>
            <a:fld id="{C9F88BE6-D0E6-4FA5-A5C6-AF6DB92BA8A7}" type="slidenum">
              <a:rPr lang="en-US" smtClean="0"/>
              <a:pPr>
                <a:defRPr/>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works</a:t>
            </a:r>
          </a:p>
        </p:txBody>
      </p:sp>
      <p:sp>
        <p:nvSpPr>
          <p:cNvPr id="3" name="Content Placeholder 2"/>
          <p:cNvSpPr>
            <a:spLocks noGrp="1"/>
          </p:cNvSpPr>
          <p:nvPr>
            <p:ph idx="1"/>
          </p:nvPr>
        </p:nvSpPr>
        <p:spPr/>
        <p:txBody>
          <a:bodyPr/>
          <a:lstStyle/>
          <a:p>
            <a:r>
              <a:rPr lang="en-US" dirty="0"/>
              <a:t>Find a similar image from a large dataset</a:t>
            </a:r>
          </a:p>
          <a:p>
            <a:r>
              <a:rPr lang="en-US" dirty="0"/>
              <a:t>Blend a region from that image into the hole</a:t>
            </a:r>
          </a:p>
        </p:txBody>
      </p:sp>
      <p:pic>
        <p:nvPicPr>
          <p:cNvPr id="4" name="Picture 10" descr="0007_landscape_00084_132090349_27e120a56c_1_11254121@N00"/>
          <p:cNvPicPr>
            <a:picLocks noChangeAspect="1" noChangeArrowheads="1"/>
          </p:cNvPicPr>
          <p:nvPr/>
        </p:nvPicPr>
        <p:blipFill>
          <a:blip r:embed="rId2" cstate="print"/>
          <a:srcRect/>
          <a:stretch>
            <a:fillRect/>
          </a:stretch>
        </p:blipFill>
        <p:spPr bwMode="auto">
          <a:xfrm>
            <a:off x="5994400" y="3429000"/>
            <a:ext cx="3149600" cy="2362200"/>
          </a:xfrm>
          <a:prstGeom prst="rect">
            <a:avLst/>
          </a:prstGeom>
          <a:noFill/>
          <a:ln w="9525">
            <a:noFill/>
            <a:miter lim="800000"/>
            <a:headEnd/>
            <a:tailEnd/>
          </a:ln>
          <a:effectLst>
            <a:outerShdw dist="38100" dir="2700000" algn="tl" rotWithShape="0">
              <a:srgbClr val="000000">
                <a:alpha val="39999"/>
              </a:srgbClr>
            </a:outerShdw>
          </a:effectLst>
        </p:spPr>
      </p:pic>
      <p:pic>
        <p:nvPicPr>
          <p:cNvPr id="5" name="Picture 15" descr="teaser_input"/>
          <p:cNvPicPr>
            <a:picLocks noChangeAspect="1" noChangeArrowheads="1"/>
          </p:cNvPicPr>
          <p:nvPr/>
        </p:nvPicPr>
        <p:blipFill>
          <a:blip r:embed="rId3" cstate="print"/>
          <a:srcRect/>
          <a:stretch>
            <a:fillRect/>
          </a:stretch>
        </p:blipFill>
        <p:spPr bwMode="auto">
          <a:xfrm>
            <a:off x="660400" y="3505201"/>
            <a:ext cx="3048000" cy="2287277"/>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4165600" y="4114800"/>
            <a:ext cx="1371600" cy="102162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Dataset</a:t>
            </a:r>
          </a:p>
        </p:txBody>
      </p:sp>
      <p:sp>
        <p:nvSpPr>
          <p:cNvPr id="7" name="Right Arrow 6"/>
          <p:cNvSpPr/>
          <p:nvPr/>
        </p:nvSpPr>
        <p:spPr>
          <a:xfrm>
            <a:off x="5561641"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3732841" y="442966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949939" y="4658264"/>
            <a:ext cx="2886123" cy="1204234"/>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42"/>
          </p:cNvCxnSpPr>
          <p:nvPr/>
        </p:nvCxnSpPr>
        <p:spPr>
          <a:xfrm flipH="1">
            <a:off x="3632201" y="5693434"/>
            <a:ext cx="2347823" cy="21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25B61630-9AE0-2E44-9C18-4308B55FDFCA}"/>
              </a:ext>
            </a:extLst>
          </p:cNvPr>
          <p:cNvSpPr>
            <a:spLocks noGrp="1"/>
          </p:cNvSpPr>
          <p:nvPr>
            <p:ph type="sldNum" sz="quarter" idx="12"/>
          </p:nvPr>
        </p:nvSpPr>
        <p:spPr/>
        <p:txBody>
          <a:bodyPr/>
          <a:lstStyle/>
          <a:p>
            <a:pPr>
              <a:defRPr/>
            </a:pPr>
            <a:fld id="{C9F88BE6-D0E6-4FA5-A5C6-AF6DB92BA8A7}" type="slidenum">
              <a:rPr lang="en-US" smtClean="0"/>
              <a:pPr>
                <a:defRPr/>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Principal</a:t>
            </a:r>
          </a:p>
        </p:txBody>
      </p:sp>
      <p:grpSp>
        <p:nvGrpSpPr>
          <p:cNvPr id="19" name="Group 18"/>
          <p:cNvGrpSpPr>
            <a:grpSpLocks noChangeAspect="1"/>
          </p:cNvGrpSpPr>
          <p:nvPr/>
        </p:nvGrpSpPr>
        <p:grpSpPr>
          <a:xfrm>
            <a:off x="990600" y="1066799"/>
            <a:ext cx="7696200" cy="4154586"/>
            <a:chOff x="304800" y="1981200"/>
            <a:chExt cx="8610600" cy="4648200"/>
          </a:xfrm>
        </p:grpSpPr>
        <p:sp>
          <p:nvSpPr>
            <p:cNvPr id="4" name="Rounded Rectangle 3"/>
            <p:cNvSpPr/>
            <p:nvPr/>
          </p:nvSpPr>
          <p:spPr>
            <a:xfrm>
              <a:off x="304800" y="3352800"/>
              <a:ext cx="1524000" cy="12954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Input Image</a:t>
              </a:r>
            </a:p>
          </p:txBody>
        </p:sp>
        <p:sp>
          <p:nvSpPr>
            <p:cNvPr id="8" name="Rounded Rectangle 7"/>
            <p:cNvSpPr/>
            <p:nvPr/>
          </p:nvSpPr>
          <p:spPr>
            <a:xfrm>
              <a:off x="2718759" y="3048000"/>
              <a:ext cx="22098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Images</a:t>
              </a:r>
            </a:p>
          </p:txBody>
        </p:sp>
        <p:sp>
          <p:nvSpPr>
            <p:cNvPr id="9" name="Rounded Rectangle 8"/>
            <p:cNvSpPr/>
            <p:nvPr/>
          </p:nvSpPr>
          <p:spPr>
            <a:xfrm>
              <a:off x="2718759" y="4495800"/>
              <a:ext cx="21336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Associated Info</a:t>
              </a:r>
            </a:p>
          </p:txBody>
        </p:sp>
        <p:sp>
          <p:nvSpPr>
            <p:cNvPr id="10" name="Rounded Rectangle 9"/>
            <p:cNvSpPr/>
            <p:nvPr/>
          </p:nvSpPr>
          <p:spPr>
            <a:xfrm>
              <a:off x="2514600" y="1981200"/>
              <a:ext cx="2580735" cy="3810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2566359" y="2286000"/>
              <a:ext cx="2383986" cy="523220"/>
            </a:xfrm>
            <a:prstGeom prst="rect">
              <a:avLst/>
            </a:prstGeom>
            <a:noFill/>
          </p:spPr>
          <p:txBody>
            <a:bodyPr wrap="none" rtlCol="0">
              <a:spAutoFit/>
            </a:bodyPr>
            <a:lstStyle/>
            <a:p>
              <a:r>
                <a:rPr lang="en-US" sz="2400" dirty="0"/>
                <a:t>Huge Dataset</a:t>
              </a:r>
            </a:p>
          </p:txBody>
        </p:sp>
        <p:sp>
          <p:nvSpPr>
            <p:cNvPr id="12" name="Rounded Rectangle 11"/>
            <p:cNvSpPr/>
            <p:nvPr/>
          </p:nvSpPr>
          <p:spPr>
            <a:xfrm>
              <a:off x="6705600" y="3124200"/>
              <a:ext cx="2209800" cy="1905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Info from Most Similar Images</a:t>
              </a:r>
            </a:p>
          </p:txBody>
        </p:sp>
        <p:sp>
          <p:nvSpPr>
            <p:cNvPr id="14" name="Plus 13"/>
            <p:cNvSpPr/>
            <p:nvPr/>
          </p:nvSpPr>
          <p:spPr>
            <a:xfrm>
              <a:off x="1905000" y="37338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ight Arrow 14"/>
            <p:cNvSpPr/>
            <p:nvPr/>
          </p:nvSpPr>
          <p:spPr>
            <a:xfrm>
              <a:off x="5181600" y="3810000"/>
              <a:ext cx="1295400" cy="311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5164248" y="3024045"/>
              <a:ext cx="1289066" cy="791991"/>
            </a:xfrm>
            <a:prstGeom prst="rect">
              <a:avLst/>
            </a:prstGeom>
            <a:noFill/>
          </p:spPr>
          <p:txBody>
            <a:bodyPr wrap="none" rtlCol="0">
              <a:spAutoFit/>
            </a:bodyPr>
            <a:lstStyle/>
            <a:p>
              <a:pPr algn="ctr"/>
              <a:r>
                <a:rPr lang="en-US" sz="2000" dirty="0">
                  <a:latin typeface="+mn-lt"/>
                </a:rPr>
                <a:t>image</a:t>
              </a:r>
            </a:p>
            <a:p>
              <a:pPr algn="ctr"/>
              <a:r>
                <a:rPr lang="en-US" sz="2000" dirty="0">
                  <a:latin typeface="+mn-lt"/>
                </a:rPr>
                <a:t>matching</a:t>
              </a:r>
            </a:p>
          </p:txBody>
        </p:sp>
        <p:sp>
          <p:nvSpPr>
            <p:cNvPr id="17" name="Curved Up Arrow 16"/>
            <p:cNvSpPr/>
            <p:nvPr/>
          </p:nvSpPr>
          <p:spPr>
            <a:xfrm flipH="1">
              <a:off x="914400" y="5181600"/>
              <a:ext cx="6934200" cy="1447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8" name="TextBox 17"/>
          <p:cNvSpPr txBox="1"/>
          <p:nvPr/>
        </p:nvSpPr>
        <p:spPr>
          <a:xfrm>
            <a:off x="762000" y="5638800"/>
            <a:ext cx="8382000" cy="830997"/>
          </a:xfrm>
          <a:prstGeom prst="rect">
            <a:avLst/>
          </a:prstGeom>
          <a:noFill/>
        </p:spPr>
        <p:txBody>
          <a:bodyPr wrap="square" rtlCol="0">
            <a:spAutoFit/>
          </a:bodyPr>
          <a:lstStyle/>
          <a:p>
            <a:r>
              <a:rPr lang="en-US" sz="2400" dirty="0">
                <a:latin typeface="+mn-lt"/>
              </a:rPr>
              <a:t>Trick: If you have enough images, the dataset will contain very similar images that you can find with simple matching methods. </a:t>
            </a:r>
          </a:p>
        </p:txBody>
      </p:sp>
      <p:sp>
        <p:nvSpPr>
          <p:cNvPr id="3" name="Slide Number Placeholder 2">
            <a:extLst>
              <a:ext uri="{FF2B5EF4-FFF2-40B4-BE49-F238E27FC236}">
                <a16:creationId xmlns:a16="http://schemas.microsoft.com/office/drawing/2014/main" id="{673B9396-6EE4-3F42-B8A6-9BD9950C35CF}"/>
              </a:ext>
            </a:extLst>
          </p:cNvPr>
          <p:cNvSpPr>
            <a:spLocks noGrp="1"/>
          </p:cNvSpPr>
          <p:nvPr>
            <p:ph type="sldNum" sz="quarter" idx="12"/>
          </p:nvPr>
        </p:nvSpPr>
        <p:spPr/>
        <p:txBody>
          <a:bodyPr/>
          <a:lstStyle/>
          <a:p>
            <a:pPr>
              <a:defRPr/>
            </a:pPr>
            <a:fld id="{C9F88BE6-D0E6-4FA5-A5C6-AF6DB92BA8A7}" type="slidenum">
              <a:rPr lang="en-US" smtClean="0"/>
              <a:pPr>
                <a:defRPr/>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images is enough?</a:t>
            </a:r>
          </a:p>
        </p:txBody>
      </p:sp>
      <p:pic>
        <p:nvPicPr>
          <p:cNvPr id="4" name="Picture 12" descr="teaser_input"/>
          <p:cNvPicPr>
            <a:picLocks noChangeAspect="1" noChangeArrowheads="1"/>
          </p:cNvPicPr>
          <p:nvPr/>
        </p:nvPicPr>
        <p:blipFill>
          <a:blip r:embed="rId2" cstate="print"/>
          <a:srcRect/>
          <a:stretch>
            <a:fillRect/>
          </a:stretch>
        </p:blipFill>
        <p:spPr bwMode="auto">
          <a:xfrm>
            <a:off x="3839028" y="2159000"/>
            <a:ext cx="1895475" cy="1422400"/>
          </a:xfrm>
          <a:prstGeom prst="rect">
            <a:avLst/>
          </a:prstGeom>
          <a:noFill/>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90D7876-D1FD-5741-84D1-0D2A48E69EA1}"/>
              </a:ext>
            </a:extLst>
          </p:cNvPr>
          <p:cNvSpPr>
            <a:spLocks noGrp="1"/>
          </p:cNvSpPr>
          <p:nvPr>
            <p:ph type="sldNum" sz="quarter" idx="12"/>
          </p:nvPr>
        </p:nvSpPr>
        <p:spPr/>
        <p:txBody>
          <a:bodyPr/>
          <a:lstStyle/>
          <a:p>
            <a:pPr>
              <a:defRPr/>
            </a:pPr>
            <a:fld id="{C9F88BE6-D0E6-4FA5-A5C6-AF6DB92BA8A7}" type="slidenum">
              <a:rPr lang="en-US" smtClean="0"/>
              <a:pPr>
                <a:defRPr/>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012" name="Picture 20" descr="0002_scenery_00022_192691632_7262b1a623_69_86901650@N00"/>
          <p:cNvPicPr>
            <a:picLocks noChangeAspect="1" noChangeArrowheads="1"/>
          </p:cNvPicPr>
          <p:nvPr/>
        </p:nvPicPr>
        <p:blipFill>
          <a:blip r:embed="rId3" cstate="print"/>
          <a:srcRect/>
          <a:stretch>
            <a:fillRect/>
          </a:stretch>
        </p:blipFill>
        <p:spPr bwMode="auto">
          <a:xfrm>
            <a:off x="1219201" y="3886201"/>
            <a:ext cx="1204913" cy="1604963"/>
          </a:xfrm>
          <a:prstGeom prst="rect">
            <a:avLst/>
          </a:prstGeom>
          <a:noFill/>
          <a:ln w="9525">
            <a:noFill/>
            <a:miter lim="800000"/>
            <a:headEnd/>
            <a:tailEnd/>
          </a:ln>
          <a:effectLst>
            <a:outerShdw dist="38100" dir="2700000" algn="tl" rotWithShape="0">
              <a:srgbClr val="000000">
                <a:alpha val="39999"/>
              </a:srgbClr>
            </a:outerShdw>
          </a:effectLst>
        </p:spPr>
      </p:pic>
      <p:pic>
        <p:nvPicPr>
          <p:cNvPr id="597013" name="Picture 21" descr="0003_unlabelled_jlandscape-0007_image_007067"/>
          <p:cNvPicPr>
            <a:picLocks noChangeAspect="1" noChangeArrowheads="1"/>
          </p:cNvPicPr>
          <p:nvPr/>
        </p:nvPicPr>
        <p:blipFill>
          <a:blip r:embed="rId4" cstate="print"/>
          <a:srcRect/>
          <a:stretch>
            <a:fillRect/>
          </a:stretch>
        </p:blipFill>
        <p:spPr bwMode="auto">
          <a:xfrm>
            <a:off x="1143001" y="533400"/>
            <a:ext cx="1141413" cy="1524000"/>
          </a:xfrm>
          <a:prstGeom prst="rect">
            <a:avLst/>
          </a:prstGeom>
          <a:noFill/>
          <a:ln w="9525">
            <a:noFill/>
            <a:miter lim="800000"/>
            <a:headEnd/>
            <a:tailEnd/>
          </a:ln>
          <a:effectLst>
            <a:outerShdw dist="38100" dir="2700000" algn="tl" rotWithShape="0">
              <a:srgbClr val="000000">
                <a:alpha val="39999"/>
              </a:srgbClr>
            </a:outerShdw>
          </a:effectLst>
        </p:spPr>
      </p:pic>
      <p:pic>
        <p:nvPicPr>
          <p:cNvPr id="597014" name="Picture 22" descr="0004_scenery_00034_306202524_c6a3a17925_105_54201875@N00"/>
          <p:cNvPicPr>
            <a:picLocks noChangeAspect="1" noChangeArrowheads="1"/>
          </p:cNvPicPr>
          <p:nvPr/>
        </p:nvPicPr>
        <p:blipFill>
          <a:blip r:embed="rId5" cstate="print"/>
          <a:srcRect/>
          <a:stretch>
            <a:fillRect/>
          </a:stretch>
        </p:blipFill>
        <p:spPr bwMode="auto">
          <a:xfrm>
            <a:off x="3048000" y="4419601"/>
            <a:ext cx="1581150" cy="1185863"/>
          </a:xfrm>
          <a:prstGeom prst="rect">
            <a:avLst/>
          </a:prstGeom>
          <a:noFill/>
          <a:ln w="9525">
            <a:noFill/>
            <a:miter lim="800000"/>
            <a:headEnd/>
            <a:tailEnd/>
          </a:ln>
          <a:effectLst>
            <a:outerShdw dist="38100" dir="2700000" algn="tl" rotWithShape="0">
              <a:srgbClr val="000000">
                <a:alpha val="39999"/>
              </a:srgbClr>
            </a:outerShdw>
          </a:effectLst>
        </p:spPr>
      </p:pic>
      <p:pic>
        <p:nvPicPr>
          <p:cNvPr id="597015" name="Picture 23" descr="0005_unlabelled_landscape-0051_image_051342"/>
          <p:cNvPicPr>
            <a:picLocks noChangeAspect="1" noChangeArrowheads="1"/>
          </p:cNvPicPr>
          <p:nvPr/>
        </p:nvPicPr>
        <p:blipFill>
          <a:blip r:embed="rId6" cstate="print"/>
          <a:srcRect/>
          <a:stretch>
            <a:fillRect/>
          </a:stretch>
        </p:blipFill>
        <p:spPr bwMode="auto">
          <a:xfrm>
            <a:off x="2819400" y="58738"/>
            <a:ext cx="1447800" cy="1084262"/>
          </a:xfrm>
          <a:prstGeom prst="rect">
            <a:avLst/>
          </a:prstGeom>
          <a:noFill/>
          <a:ln w="9525">
            <a:noFill/>
            <a:miter lim="800000"/>
            <a:headEnd/>
            <a:tailEnd/>
          </a:ln>
          <a:effectLst>
            <a:outerShdw dist="38100" dir="2700000" algn="tl" rotWithShape="0">
              <a:srgbClr val="000000">
                <a:alpha val="39999"/>
              </a:srgbClr>
            </a:outerShdw>
          </a:effectLst>
        </p:spPr>
      </p:pic>
      <p:pic>
        <p:nvPicPr>
          <p:cNvPr id="597016" name="Picture 24" descr="0006_vacation_00015_34293411_a0921e9bb9_23_36083508@N00"/>
          <p:cNvPicPr>
            <a:picLocks noChangeAspect="1" noChangeArrowheads="1"/>
          </p:cNvPicPr>
          <p:nvPr/>
        </p:nvPicPr>
        <p:blipFill>
          <a:blip r:embed="rId7" cstate="print"/>
          <a:srcRect/>
          <a:stretch>
            <a:fillRect/>
          </a:stretch>
        </p:blipFill>
        <p:spPr bwMode="auto">
          <a:xfrm>
            <a:off x="7462838" y="2133601"/>
            <a:ext cx="1604962" cy="1209675"/>
          </a:xfrm>
          <a:prstGeom prst="rect">
            <a:avLst/>
          </a:prstGeom>
          <a:noFill/>
          <a:ln w="9525">
            <a:noFill/>
            <a:miter lim="800000"/>
            <a:headEnd/>
            <a:tailEnd/>
          </a:ln>
          <a:effectLst>
            <a:outerShdw dist="38100" dir="2700000" algn="tl" rotWithShape="0">
              <a:srgbClr val="000000">
                <a:alpha val="39999"/>
              </a:srgbClr>
            </a:outerShdw>
          </a:effectLst>
        </p:spPr>
      </p:pic>
      <p:pic>
        <p:nvPicPr>
          <p:cNvPr id="597017" name="Picture 25" descr="0007_river_00094_101141378_afffb5b74b_28_99737037@N00"/>
          <p:cNvPicPr>
            <a:picLocks noChangeAspect="1" noChangeArrowheads="1"/>
          </p:cNvPicPr>
          <p:nvPr/>
        </p:nvPicPr>
        <p:blipFill>
          <a:blip r:embed="rId8" cstate="print"/>
          <a:srcRect/>
          <a:stretch>
            <a:fillRect/>
          </a:stretch>
        </p:blipFill>
        <p:spPr bwMode="auto">
          <a:xfrm>
            <a:off x="5105401" y="4267201"/>
            <a:ext cx="1604963"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18" name="Picture 26" descr="0008_vacation_00075_73543768_2b41c11284_34_45447737@N00"/>
          <p:cNvPicPr>
            <a:picLocks noChangeAspect="1" noChangeArrowheads="1"/>
          </p:cNvPicPr>
          <p:nvPr/>
        </p:nvPicPr>
        <p:blipFill>
          <a:blip r:embed="rId9" cstate="print"/>
          <a:srcRect/>
          <a:stretch>
            <a:fillRect/>
          </a:stretch>
        </p:blipFill>
        <p:spPr bwMode="auto">
          <a:xfrm>
            <a:off x="533400" y="2514601"/>
            <a:ext cx="1371600" cy="1027113"/>
          </a:xfrm>
          <a:prstGeom prst="rect">
            <a:avLst/>
          </a:prstGeom>
          <a:noFill/>
          <a:ln w="9525">
            <a:noFill/>
            <a:miter lim="800000"/>
            <a:headEnd/>
            <a:tailEnd/>
          </a:ln>
          <a:effectLst>
            <a:outerShdw dist="38100" dir="2700000" algn="tl" rotWithShape="0">
              <a:srgbClr val="000000">
                <a:alpha val="39999"/>
              </a:srgbClr>
            </a:outerShdw>
          </a:effectLst>
        </p:spPr>
      </p:pic>
      <p:pic>
        <p:nvPicPr>
          <p:cNvPr id="597019" name="Picture 27" descr="0009_vacation2_00011_93849155_618bf94392_15_81504796@N00"/>
          <p:cNvPicPr>
            <a:picLocks noChangeAspect="1" noChangeArrowheads="1"/>
          </p:cNvPicPr>
          <p:nvPr/>
        </p:nvPicPr>
        <p:blipFill>
          <a:blip r:embed="rId10" cstate="print"/>
          <a:srcRect/>
          <a:stretch>
            <a:fillRect/>
          </a:stretch>
        </p:blipFill>
        <p:spPr bwMode="auto">
          <a:xfrm>
            <a:off x="7086601" y="609601"/>
            <a:ext cx="1604963" cy="1198563"/>
          </a:xfrm>
          <a:prstGeom prst="rect">
            <a:avLst/>
          </a:prstGeom>
          <a:noFill/>
          <a:ln w="9525">
            <a:noFill/>
            <a:miter lim="800000"/>
            <a:headEnd/>
            <a:tailEnd/>
          </a:ln>
          <a:effectLst>
            <a:outerShdw dist="38100" dir="2700000" algn="tl" rotWithShape="0">
              <a:srgbClr val="000000">
                <a:alpha val="39999"/>
              </a:srgbClr>
            </a:outerShdw>
          </a:effectLst>
        </p:spPr>
      </p:pic>
      <p:pic>
        <p:nvPicPr>
          <p:cNvPr id="597020" name="Picture 28" descr="0010_scenic_00019_374590006_2c5ef01699_143_86537549@N00"/>
          <p:cNvPicPr>
            <a:picLocks noChangeAspect="1" noChangeArrowheads="1"/>
          </p:cNvPicPr>
          <p:nvPr/>
        </p:nvPicPr>
        <p:blipFill>
          <a:blip r:embed="rId11" cstate="print"/>
          <a:srcRect/>
          <a:stretch>
            <a:fillRect/>
          </a:stretch>
        </p:blipFill>
        <p:spPr bwMode="auto">
          <a:xfrm>
            <a:off x="7329488" y="3576638"/>
            <a:ext cx="1204912" cy="1604962"/>
          </a:xfrm>
          <a:prstGeom prst="rect">
            <a:avLst/>
          </a:prstGeom>
          <a:noFill/>
          <a:ln w="9525">
            <a:noFill/>
            <a:miter lim="800000"/>
            <a:headEnd/>
            <a:tailEnd/>
          </a:ln>
          <a:effectLst>
            <a:outerShdw dist="38100" dir="2700000" algn="tl" rotWithShape="0">
              <a:srgbClr val="000000">
                <a:alpha val="39999"/>
              </a:srgbClr>
            </a:outerShdw>
          </a:effectLst>
        </p:spPr>
      </p:pic>
      <p:pic>
        <p:nvPicPr>
          <p:cNvPr id="597021" name="Picture 29" descr="0001_water_00065_77917326_c4a2ec3423_38_57366077@N00"/>
          <p:cNvPicPr>
            <a:picLocks noChangeAspect="1" noChangeArrowheads="1"/>
          </p:cNvPicPr>
          <p:nvPr/>
        </p:nvPicPr>
        <p:blipFill>
          <a:blip r:embed="rId12" cstate="print"/>
          <a:srcRect/>
          <a:stretch>
            <a:fillRect/>
          </a:stretch>
        </p:blipFill>
        <p:spPr bwMode="auto">
          <a:xfrm>
            <a:off x="4795838" y="92076"/>
            <a:ext cx="1604962"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25" name="Picture 33" descr="teaser_input"/>
          <p:cNvPicPr>
            <a:picLocks noChangeAspect="1" noChangeArrowheads="1"/>
          </p:cNvPicPr>
          <p:nvPr/>
        </p:nvPicPr>
        <p:blipFill>
          <a:blip r:embed="rId13" cstate="print"/>
          <a:srcRect/>
          <a:stretch>
            <a:fillRect/>
          </a:stretch>
        </p:blipFill>
        <p:spPr bwMode="auto">
          <a:xfrm>
            <a:off x="3852864" y="2159000"/>
            <a:ext cx="1895475" cy="1422400"/>
          </a:xfrm>
          <a:prstGeom prst="rect">
            <a:avLst/>
          </a:prstGeom>
          <a:noFill/>
          <a:effectLst>
            <a:outerShdw blurRad="50800" dist="38100" dir="2700000" algn="tl" rotWithShape="0">
              <a:prstClr val="black">
                <a:alpha val="40000"/>
              </a:prstClr>
            </a:outerShdw>
          </a:effectLst>
        </p:spPr>
      </p:pic>
      <p:sp>
        <p:nvSpPr>
          <p:cNvPr id="90125" name="Text Box 34"/>
          <p:cNvSpPr txBox="1">
            <a:spLocks noChangeArrowheads="1"/>
          </p:cNvSpPr>
          <p:nvPr/>
        </p:nvSpPr>
        <p:spPr bwMode="auto">
          <a:xfrm>
            <a:off x="2095500" y="5943601"/>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20 thousand images</a:t>
            </a:r>
          </a:p>
        </p:txBody>
      </p:sp>
      <p:sp>
        <p:nvSpPr>
          <p:cNvPr id="2" name="Slide Number Placeholder 1">
            <a:extLst>
              <a:ext uri="{FF2B5EF4-FFF2-40B4-BE49-F238E27FC236}">
                <a16:creationId xmlns:a16="http://schemas.microsoft.com/office/drawing/2014/main" id="{0C1BB45F-27BD-A049-A888-DD5731257DBD}"/>
              </a:ext>
            </a:extLst>
          </p:cNvPr>
          <p:cNvSpPr>
            <a:spLocks noGrp="1"/>
          </p:cNvSpPr>
          <p:nvPr>
            <p:ph type="sldNum" sz="quarter" idx="12"/>
          </p:nvPr>
        </p:nvSpPr>
        <p:spPr/>
        <p:txBody>
          <a:bodyPr/>
          <a:lstStyle/>
          <a:p>
            <a:pPr>
              <a:defRPr/>
            </a:pPr>
            <a:fld id="{FCB45972-3906-42E4-B419-283498EC6070}" type="slidenum">
              <a:rPr lang="en-US" smtClean="0"/>
              <a:pPr>
                <a:defRPr/>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descr="0001_landscape_00050_90143470_7bf4dbd049_30_16375150@N00"/>
          <p:cNvPicPr>
            <a:picLocks noChangeAspect="1" noChangeArrowheads="1"/>
          </p:cNvPicPr>
          <p:nvPr/>
        </p:nvPicPr>
        <p:blipFill>
          <a:blip r:embed="rId3" cstate="print"/>
          <a:srcRect/>
          <a:stretch>
            <a:fillRect/>
          </a:stretch>
        </p:blipFill>
        <p:spPr bwMode="auto">
          <a:xfrm>
            <a:off x="5713412" y="1481136"/>
            <a:ext cx="1677988" cy="1263650"/>
          </a:xfrm>
          <a:prstGeom prst="rect">
            <a:avLst/>
          </a:prstGeom>
          <a:noFill/>
          <a:ln w="9525">
            <a:noFill/>
            <a:miter lim="800000"/>
            <a:headEnd/>
            <a:tailEnd/>
          </a:ln>
          <a:effectLst>
            <a:outerShdw dist="38100" dir="2700000" algn="tl" rotWithShape="0">
              <a:srgbClr val="000000">
                <a:alpha val="39999"/>
              </a:srgbClr>
            </a:outerShdw>
          </a:effectLst>
        </p:spPr>
      </p:pic>
      <p:pic>
        <p:nvPicPr>
          <p:cNvPr id="616453" name="Picture 5" descr="0002_travel_00241_156045694_765ce968b6_46_82935691@N00"/>
          <p:cNvPicPr>
            <a:picLocks noChangeAspect="1" noChangeArrowheads="1"/>
          </p:cNvPicPr>
          <p:nvPr/>
        </p:nvPicPr>
        <p:blipFill>
          <a:blip r:embed="rId4" cstate="print"/>
          <a:srcRect/>
          <a:stretch>
            <a:fillRect/>
          </a:stretch>
        </p:blipFill>
        <p:spPr bwMode="auto">
          <a:xfrm>
            <a:off x="1897062" y="2776537"/>
            <a:ext cx="1454150" cy="1090613"/>
          </a:xfrm>
          <a:prstGeom prst="rect">
            <a:avLst/>
          </a:prstGeom>
          <a:noFill/>
          <a:ln w="9525">
            <a:noFill/>
            <a:miter lim="800000"/>
            <a:headEnd/>
            <a:tailEnd/>
          </a:ln>
          <a:effectLst>
            <a:outerShdw dist="38100" dir="2700000" algn="tl" rotWithShape="0">
              <a:srgbClr val="000000">
                <a:alpha val="39999"/>
              </a:srgbClr>
            </a:outerShdw>
          </a:effectLst>
        </p:spPr>
      </p:pic>
      <p:pic>
        <p:nvPicPr>
          <p:cNvPr id="616454" name="Picture 6" descr="0003_unlabelled_world-0085_image_085759"/>
          <p:cNvPicPr>
            <a:picLocks noChangeAspect="1" noChangeArrowheads="1"/>
          </p:cNvPicPr>
          <p:nvPr/>
        </p:nvPicPr>
        <p:blipFill>
          <a:blip r:embed="rId5" cstate="print"/>
          <a:srcRect/>
          <a:stretch>
            <a:fillRect/>
          </a:stretch>
        </p:blipFill>
        <p:spPr bwMode="auto">
          <a:xfrm>
            <a:off x="5724526" y="3995736"/>
            <a:ext cx="1360487" cy="1360488"/>
          </a:xfrm>
          <a:prstGeom prst="rect">
            <a:avLst/>
          </a:prstGeom>
          <a:noFill/>
          <a:ln w="9525">
            <a:noFill/>
            <a:miter lim="800000"/>
            <a:headEnd/>
            <a:tailEnd/>
          </a:ln>
          <a:effectLst>
            <a:outerShdw dist="38100" dir="2700000" algn="tl" rotWithShape="0">
              <a:srgbClr val="000000">
                <a:alpha val="39999"/>
              </a:srgbClr>
            </a:outerShdw>
          </a:effectLst>
        </p:spPr>
      </p:pic>
      <p:pic>
        <p:nvPicPr>
          <p:cNvPr id="616455" name="Picture 7" descr="0004_unlabelled_water-0063_image_063095"/>
          <p:cNvPicPr>
            <a:picLocks noChangeAspect="1" noChangeArrowheads="1"/>
          </p:cNvPicPr>
          <p:nvPr/>
        </p:nvPicPr>
        <p:blipFill>
          <a:blip r:embed="rId6" cstate="print"/>
          <a:srcRect/>
          <a:stretch>
            <a:fillRect/>
          </a:stretch>
        </p:blipFill>
        <p:spPr bwMode="auto">
          <a:xfrm>
            <a:off x="5789613" y="2852737"/>
            <a:ext cx="1592263" cy="1058863"/>
          </a:xfrm>
          <a:prstGeom prst="rect">
            <a:avLst/>
          </a:prstGeom>
          <a:noFill/>
          <a:ln w="9525">
            <a:noFill/>
            <a:miter lim="800000"/>
            <a:headEnd/>
            <a:tailEnd/>
          </a:ln>
          <a:effectLst>
            <a:outerShdw dist="38100" dir="2700000" algn="tl" rotWithShape="0">
              <a:srgbClr val="000000">
                <a:alpha val="39999"/>
              </a:srgbClr>
            </a:outerShdw>
          </a:effectLst>
        </p:spPr>
      </p:pic>
      <p:pic>
        <p:nvPicPr>
          <p:cNvPr id="616456" name="Picture 8" descr="0005_unlabelled_travel-photography-08_image_016538"/>
          <p:cNvPicPr>
            <a:picLocks noChangeAspect="1" noChangeArrowheads="1"/>
          </p:cNvPicPr>
          <p:nvPr/>
        </p:nvPicPr>
        <p:blipFill>
          <a:blip r:embed="rId7" cstate="print"/>
          <a:srcRect/>
          <a:stretch>
            <a:fillRect/>
          </a:stretch>
        </p:blipFill>
        <p:spPr bwMode="auto">
          <a:xfrm>
            <a:off x="2132012" y="3994150"/>
            <a:ext cx="1728788" cy="1296987"/>
          </a:xfrm>
          <a:prstGeom prst="rect">
            <a:avLst/>
          </a:prstGeom>
          <a:noFill/>
          <a:ln w="9525">
            <a:noFill/>
            <a:miter lim="800000"/>
            <a:headEnd/>
            <a:tailEnd/>
          </a:ln>
          <a:effectLst>
            <a:outerShdw dist="38100" dir="2700000" algn="tl" rotWithShape="0">
              <a:srgbClr val="000000">
                <a:alpha val="39999"/>
              </a:srgbClr>
            </a:outerShdw>
          </a:effectLst>
        </p:spPr>
      </p:pic>
      <p:pic>
        <p:nvPicPr>
          <p:cNvPr id="616457" name="Picture 9" descr="0006_vacation_00069_67983488_199fafb5a8_30_28423283@N00"/>
          <p:cNvPicPr>
            <a:picLocks noChangeAspect="1" noChangeArrowheads="1"/>
          </p:cNvPicPr>
          <p:nvPr/>
        </p:nvPicPr>
        <p:blipFill>
          <a:blip r:embed="rId8" cstate="print"/>
          <a:srcRect/>
          <a:stretch>
            <a:fillRect/>
          </a:stretch>
        </p:blipFill>
        <p:spPr bwMode="auto">
          <a:xfrm>
            <a:off x="1979612" y="1709737"/>
            <a:ext cx="1524000" cy="1006475"/>
          </a:xfrm>
          <a:prstGeom prst="rect">
            <a:avLst/>
          </a:prstGeom>
          <a:noFill/>
          <a:ln w="9525">
            <a:noFill/>
            <a:miter lim="800000"/>
            <a:headEnd/>
            <a:tailEnd/>
          </a:ln>
          <a:effectLst>
            <a:outerShdw dist="38100" dir="2700000" algn="tl" rotWithShape="0">
              <a:srgbClr val="000000">
                <a:alpha val="39999"/>
              </a:srgbClr>
            </a:outerShdw>
          </a:effectLst>
        </p:spPr>
      </p:pic>
      <p:pic>
        <p:nvPicPr>
          <p:cNvPr id="616458" name="Picture 10" descr="0007_landscape_00084_132090349_27e120a56c_1_11254121@N00"/>
          <p:cNvPicPr>
            <a:picLocks noChangeAspect="1" noChangeArrowheads="1"/>
          </p:cNvPicPr>
          <p:nvPr/>
        </p:nvPicPr>
        <p:blipFill>
          <a:blip r:embed="rId9" cstate="print"/>
          <a:srcRect/>
          <a:stretch>
            <a:fillRect/>
          </a:stretch>
        </p:blipFill>
        <p:spPr bwMode="auto">
          <a:xfrm>
            <a:off x="3960812" y="4300536"/>
            <a:ext cx="1676400" cy="1257300"/>
          </a:xfrm>
          <a:prstGeom prst="rect">
            <a:avLst/>
          </a:prstGeom>
          <a:noFill/>
          <a:ln w="9525">
            <a:noFill/>
            <a:miter lim="800000"/>
            <a:headEnd/>
            <a:tailEnd/>
          </a:ln>
          <a:effectLst>
            <a:outerShdw dist="38100" dir="2700000" algn="tl" rotWithShape="0">
              <a:srgbClr val="000000">
                <a:alpha val="39999"/>
              </a:srgbClr>
            </a:outerShdw>
          </a:effectLst>
        </p:spPr>
      </p:pic>
      <p:pic>
        <p:nvPicPr>
          <p:cNvPr id="616459" name="Picture 11" descr="0008_travel_00128_92040527_6104056acc_37_30117228@N00"/>
          <p:cNvPicPr>
            <a:picLocks noChangeAspect="1" noChangeArrowheads="1"/>
          </p:cNvPicPr>
          <p:nvPr/>
        </p:nvPicPr>
        <p:blipFill>
          <a:blip r:embed="rId10" cstate="print"/>
          <a:srcRect/>
          <a:stretch>
            <a:fillRect/>
          </a:stretch>
        </p:blipFill>
        <p:spPr bwMode="auto">
          <a:xfrm>
            <a:off x="5424488" y="84136"/>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0" name="Picture 12" descr="0009_vacation2_00084_151302555_8a5c83b0c1_52_36101698770@N01"/>
          <p:cNvPicPr>
            <a:picLocks noChangeAspect="1" noChangeArrowheads="1"/>
          </p:cNvPicPr>
          <p:nvPr/>
        </p:nvPicPr>
        <p:blipFill>
          <a:blip r:embed="rId11" cstate="print"/>
          <a:srcRect/>
          <a:stretch>
            <a:fillRect/>
          </a:stretch>
        </p:blipFill>
        <p:spPr bwMode="auto">
          <a:xfrm>
            <a:off x="3671888" y="160336"/>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1" name="Picture 13" descr="0010_landscape_00122_184818660_0cb35c8dd9_49_11401693@N00"/>
          <p:cNvPicPr>
            <a:picLocks noChangeAspect="1" noChangeArrowheads="1"/>
          </p:cNvPicPr>
          <p:nvPr/>
        </p:nvPicPr>
        <p:blipFill>
          <a:blip r:embed="rId12" cstate="print"/>
          <a:srcRect/>
          <a:stretch>
            <a:fillRect/>
          </a:stretch>
        </p:blipFill>
        <p:spPr bwMode="auto">
          <a:xfrm>
            <a:off x="1919288" y="490536"/>
            <a:ext cx="1660525" cy="1155700"/>
          </a:xfrm>
          <a:prstGeom prst="rect">
            <a:avLst/>
          </a:prstGeom>
          <a:noFill/>
          <a:ln w="9525">
            <a:noFill/>
            <a:miter lim="800000"/>
            <a:headEnd/>
            <a:tailEnd/>
          </a:ln>
          <a:effectLst>
            <a:outerShdw dist="38100" dir="2700000" algn="tl" rotWithShape="0">
              <a:srgbClr val="000000">
                <a:alpha val="39999"/>
              </a:srgbClr>
            </a:outerShdw>
          </a:effectLst>
        </p:spPr>
      </p:pic>
      <p:pic>
        <p:nvPicPr>
          <p:cNvPr id="616463" name="Picture 15" descr="teaser_input"/>
          <p:cNvPicPr>
            <a:picLocks noChangeAspect="1" noChangeArrowheads="1"/>
          </p:cNvPicPr>
          <p:nvPr/>
        </p:nvPicPr>
        <p:blipFill>
          <a:blip r:embed="rId13" cstate="print"/>
          <a:srcRect/>
          <a:stretch>
            <a:fillRect/>
          </a:stretch>
        </p:blipFill>
        <p:spPr bwMode="auto">
          <a:xfrm>
            <a:off x="3698876" y="2090736"/>
            <a:ext cx="1895475" cy="1422400"/>
          </a:xfrm>
          <a:prstGeom prst="rect">
            <a:avLst/>
          </a:prstGeom>
          <a:noFill/>
          <a:effectLst>
            <a:outerShdw blurRad="50800" dist="38100" dir="2700000" algn="tl" rotWithShape="0">
              <a:prstClr val="black">
                <a:alpha val="40000"/>
              </a:prstClr>
            </a:outerShdw>
          </a:effectLst>
        </p:spPr>
      </p:pic>
      <p:sp>
        <p:nvSpPr>
          <p:cNvPr id="91149" name="Text Box 19"/>
          <p:cNvSpPr txBox="1">
            <a:spLocks noChangeArrowheads="1"/>
          </p:cNvSpPr>
          <p:nvPr/>
        </p:nvSpPr>
        <p:spPr bwMode="auto">
          <a:xfrm>
            <a:off x="1941512" y="5875337"/>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 million images</a:t>
            </a:r>
          </a:p>
        </p:txBody>
      </p:sp>
      <p:sp>
        <p:nvSpPr>
          <p:cNvPr id="2" name="Slide Number Placeholder 1">
            <a:extLst>
              <a:ext uri="{FF2B5EF4-FFF2-40B4-BE49-F238E27FC236}">
                <a16:creationId xmlns:a16="http://schemas.microsoft.com/office/drawing/2014/main" id="{89AB0D8C-968D-F149-B89F-F9D67C20220B}"/>
              </a:ext>
            </a:extLst>
          </p:cNvPr>
          <p:cNvSpPr>
            <a:spLocks noGrp="1"/>
          </p:cNvSpPr>
          <p:nvPr>
            <p:ph type="sldNum" sz="quarter" idx="12"/>
          </p:nvPr>
        </p:nvSpPr>
        <p:spPr/>
        <p:txBody>
          <a:bodyPr/>
          <a:lstStyle/>
          <a:p>
            <a:pPr>
              <a:defRPr/>
            </a:pPr>
            <a:fld id="{FCB45972-3906-42E4-B419-283498EC6070}" type="slidenum">
              <a:rPr lang="en-US" smtClean="0"/>
              <a:pPr>
                <a:defRPr/>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class: Opportunities of scale</a:t>
            </a:r>
          </a:p>
        </p:txBody>
      </p:sp>
      <p:sp>
        <p:nvSpPr>
          <p:cNvPr id="3" name="Content Placeholder 2"/>
          <p:cNvSpPr>
            <a:spLocks noGrp="1"/>
          </p:cNvSpPr>
          <p:nvPr>
            <p:ph idx="1"/>
          </p:nvPr>
        </p:nvSpPr>
        <p:spPr/>
        <p:txBody>
          <a:bodyPr/>
          <a:lstStyle/>
          <a:p>
            <a:r>
              <a:rPr lang="en-US" dirty="0"/>
              <a:t>3D Reconstruction</a:t>
            </a:r>
          </a:p>
          <a:p>
            <a:r>
              <a:rPr lang="en-US" dirty="0"/>
              <a:t>Data-driven methods</a:t>
            </a:r>
          </a:p>
          <a:p>
            <a:pPr lvl="1"/>
            <a:r>
              <a:rPr lang="en-US" dirty="0"/>
              <a:t>3D reconstruction</a:t>
            </a:r>
          </a:p>
          <a:p>
            <a:pPr lvl="1"/>
            <a:r>
              <a:rPr lang="en-US" dirty="0"/>
              <a:t>Scene completion</a:t>
            </a:r>
          </a:p>
          <a:p>
            <a:pPr lvl="1"/>
            <a:r>
              <a:rPr lang="en-US" dirty="0"/>
              <a:t>Im2gps</a:t>
            </a:r>
          </a:p>
          <a:p>
            <a:pPr lvl="1"/>
            <a:r>
              <a:rPr lang="en-US" dirty="0"/>
              <a:t>Colorizing</a:t>
            </a:r>
          </a:p>
          <a:p>
            <a:pPr lvl="1"/>
            <a:r>
              <a:rPr lang="en-US" dirty="0"/>
              <a:t>Recognition</a:t>
            </a:r>
          </a:p>
          <a:p>
            <a:pPr lvl="1"/>
            <a:r>
              <a:rPr lang="en-US" dirty="0"/>
              <a:t>and much more…</a:t>
            </a:r>
          </a:p>
          <a:p>
            <a:r>
              <a:rPr lang="en-US" dirty="0"/>
              <a:t>Deep network representations</a:t>
            </a:r>
          </a:p>
        </p:txBody>
      </p:sp>
      <p:sp>
        <p:nvSpPr>
          <p:cNvPr id="4" name="Slide Number Placeholder 3">
            <a:extLst>
              <a:ext uri="{FF2B5EF4-FFF2-40B4-BE49-F238E27FC236}">
                <a16:creationId xmlns:a16="http://schemas.microsoft.com/office/drawing/2014/main" id="{0EFDF63E-EE78-6841-BAE2-C43E2A4F995B}"/>
              </a:ext>
            </a:extLst>
          </p:cNvPr>
          <p:cNvSpPr>
            <a:spLocks noGrp="1"/>
          </p:cNvSpPr>
          <p:nvPr>
            <p:ph type="sldNum" sz="quarter" idx="12"/>
          </p:nvPr>
        </p:nvSpPr>
        <p:spPr/>
        <p:txBody>
          <a:bodyPr/>
          <a:lstStyle/>
          <a:p>
            <a:pPr>
              <a:defRPr/>
            </a:pPr>
            <a:fld id="{C9F88BE6-D0E6-4FA5-A5C6-AF6DB92BA8A7}"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a:t>Image Data on the Internet</a:t>
            </a:r>
          </a:p>
        </p:txBody>
      </p:sp>
      <p:sp>
        <p:nvSpPr>
          <p:cNvPr id="52227" name="Content Placeholder 2"/>
          <p:cNvSpPr>
            <a:spLocks noGrp="1"/>
          </p:cNvSpPr>
          <p:nvPr>
            <p:ph idx="1"/>
          </p:nvPr>
        </p:nvSpPr>
        <p:spPr>
          <a:xfrm>
            <a:off x="609600" y="990600"/>
            <a:ext cx="10972800" cy="5410200"/>
          </a:xfrm>
        </p:spPr>
        <p:txBody>
          <a:bodyPr>
            <a:normAutofit fontScale="85000" lnSpcReduction="20000"/>
          </a:bodyPr>
          <a:lstStyle/>
          <a:p>
            <a:pPr eaLnBrk="1" hangingPunct="1"/>
            <a:r>
              <a:rPr lang="en-US" dirty="0"/>
              <a:t>Now: nobody counts anymore</a:t>
            </a:r>
          </a:p>
          <a:p>
            <a:pPr eaLnBrk="1" hangingPunct="1"/>
            <a:r>
              <a:rPr lang="en-US" dirty="0"/>
              <a:t>Facebook (2014)</a:t>
            </a:r>
          </a:p>
          <a:p>
            <a:pPr lvl="1" eaLnBrk="1" hangingPunct="1"/>
            <a:r>
              <a:rPr lang="en-US" dirty="0"/>
              <a:t>250 billion total, +350 million per day</a:t>
            </a:r>
          </a:p>
          <a:p>
            <a:pPr eaLnBrk="1" hangingPunct="1"/>
            <a:r>
              <a:rPr lang="en-US" dirty="0"/>
              <a:t>Facebook (2011)</a:t>
            </a:r>
          </a:p>
          <a:p>
            <a:pPr lvl="1" eaLnBrk="1" hangingPunct="1"/>
            <a:r>
              <a:rPr lang="en-US" dirty="0"/>
              <a:t>6 billion images per month</a:t>
            </a:r>
          </a:p>
          <a:p>
            <a:pPr lvl="1" eaLnBrk="1" hangingPunct="1"/>
            <a:r>
              <a:rPr lang="en-US" dirty="0"/>
              <a:t>More than 100 petabytes of images/video</a:t>
            </a:r>
          </a:p>
          <a:p>
            <a:pPr eaLnBrk="1" hangingPunct="1"/>
            <a:r>
              <a:rPr lang="en-US" dirty="0"/>
              <a:t>Flickr (2010)</a:t>
            </a:r>
          </a:p>
          <a:p>
            <a:pPr lvl="1" eaLnBrk="1" hangingPunct="1"/>
            <a:r>
              <a:rPr lang="en-US" dirty="0"/>
              <a:t>5 billion photographs </a:t>
            </a:r>
          </a:p>
          <a:p>
            <a:pPr lvl="1" eaLnBrk="1" hangingPunct="1"/>
            <a:r>
              <a:rPr lang="en-US" dirty="0"/>
              <a:t>100+ million </a:t>
            </a:r>
            <a:r>
              <a:rPr lang="en-US" dirty="0" err="1"/>
              <a:t>geotagged</a:t>
            </a:r>
            <a:r>
              <a:rPr lang="en-US" dirty="0"/>
              <a:t> images</a:t>
            </a:r>
            <a:endParaRPr lang="en-US" i="1" dirty="0"/>
          </a:p>
          <a:p>
            <a:pPr eaLnBrk="1" hangingPunct="1"/>
            <a:r>
              <a:rPr lang="en-US" dirty="0" err="1"/>
              <a:t>Imageshack</a:t>
            </a:r>
            <a:r>
              <a:rPr lang="en-US" dirty="0"/>
              <a:t> (as of 2009)</a:t>
            </a:r>
          </a:p>
          <a:p>
            <a:pPr lvl="1" eaLnBrk="1" hangingPunct="1"/>
            <a:r>
              <a:rPr lang="en-US" dirty="0"/>
              <a:t>20 billion</a:t>
            </a:r>
          </a:p>
          <a:p>
            <a:pPr eaLnBrk="1" hangingPunct="1"/>
            <a:r>
              <a:rPr lang="en-US" dirty="0" err="1"/>
              <a:t>Facebook</a:t>
            </a:r>
            <a:r>
              <a:rPr lang="en-US" dirty="0"/>
              <a:t> (as of 2009)</a:t>
            </a:r>
          </a:p>
          <a:p>
            <a:pPr lvl="1" eaLnBrk="1" hangingPunct="1"/>
            <a:r>
              <a:rPr lang="en-US" dirty="0"/>
              <a:t>15 billion</a:t>
            </a:r>
          </a:p>
        </p:txBody>
      </p:sp>
      <p:sp>
        <p:nvSpPr>
          <p:cNvPr id="2" name="Slide Number Placeholder 1">
            <a:extLst>
              <a:ext uri="{FF2B5EF4-FFF2-40B4-BE49-F238E27FC236}">
                <a16:creationId xmlns:a16="http://schemas.microsoft.com/office/drawing/2014/main" id="{07A9209E-DA4B-164F-AE7B-2956FFDD9C67}"/>
              </a:ext>
            </a:extLst>
          </p:cNvPr>
          <p:cNvSpPr>
            <a:spLocks noGrp="1"/>
          </p:cNvSpPr>
          <p:nvPr>
            <p:ph type="sldNum" sz="quarter" idx="12"/>
          </p:nvPr>
        </p:nvSpPr>
        <p:spPr/>
        <p:txBody>
          <a:bodyPr/>
          <a:lstStyle/>
          <a:p>
            <a:pPr>
              <a:defRPr/>
            </a:pPr>
            <a:fld id="{C9F88BE6-D0E6-4FA5-A5C6-AF6DB92BA8A7}" type="slidenum">
              <a:rPr lang="en-US" smtClean="0"/>
              <a:pPr>
                <a:defRPr/>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completion: how it works</a:t>
            </a:r>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580571"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
        <p:nvSpPr>
          <p:cNvPr id="5" name="Slide Number Placeholder 4">
            <a:extLst>
              <a:ext uri="{FF2B5EF4-FFF2-40B4-BE49-F238E27FC236}">
                <a16:creationId xmlns:a16="http://schemas.microsoft.com/office/drawing/2014/main" id="{B3BEB3FE-37A1-F242-A52A-6C8977259CAF}"/>
              </a:ext>
            </a:extLst>
          </p:cNvPr>
          <p:cNvSpPr>
            <a:spLocks noGrp="1"/>
          </p:cNvSpPr>
          <p:nvPr>
            <p:ph type="sldNum" sz="quarter" idx="12"/>
          </p:nvPr>
        </p:nvSpPr>
        <p:spPr/>
        <p:txBody>
          <a:bodyPr/>
          <a:lstStyle/>
          <a:p>
            <a:pPr>
              <a:defRPr/>
            </a:pPr>
            <a:fld id="{C9F88BE6-D0E6-4FA5-A5C6-AF6DB92BA8A7}" type="slidenum">
              <a:rPr lang="en-US" smtClean="0"/>
              <a:pPr>
                <a:defRPr/>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1219200" y="1077686"/>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1828800" y="-152400"/>
            <a:ext cx="8402638" cy="1219200"/>
          </a:xfrm>
        </p:spPr>
        <p:txBody>
          <a:bodyPr/>
          <a:lstStyle/>
          <a:p>
            <a:pPr eaLnBrk="1" hangingPunct="1"/>
            <a:r>
              <a:rPr lang="en-US"/>
              <a:t>The Algorithm</a:t>
            </a:r>
          </a:p>
        </p:txBody>
      </p:sp>
      <p:sp>
        <p:nvSpPr>
          <p:cNvPr id="2" name="Slide Number Placeholder 1">
            <a:extLst>
              <a:ext uri="{FF2B5EF4-FFF2-40B4-BE49-F238E27FC236}">
                <a16:creationId xmlns:a16="http://schemas.microsoft.com/office/drawing/2014/main" id="{8E71F40C-6015-264A-8320-2E3CCBDD09AD}"/>
              </a:ext>
            </a:extLst>
          </p:cNvPr>
          <p:cNvSpPr>
            <a:spLocks noGrp="1"/>
          </p:cNvSpPr>
          <p:nvPr>
            <p:ph type="sldNum" sz="quarter" idx="12"/>
          </p:nvPr>
        </p:nvSpPr>
        <p:spPr/>
        <p:txBody>
          <a:bodyPr/>
          <a:lstStyle/>
          <a:p>
            <a:pPr>
              <a:defRPr/>
            </a:pPr>
            <a:fld id="{FCB45972-3906-42E4-B419-283498EC6070}" type="slidenum">
              <a:rPr lang="en-US" smtClean="0"/>
              <a:pPr>
                <a:defRPr/>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1828800" y="-152400"/>
            <a:ext cx="8402638" cy="1219200"/>
          </a:xfrm>
        </p:spPr>
        <p:txBody>
          <a:bodyPr/>
          <a:lstStyle/>
          <a:p>
            <a:pPr eaLnBrk="1" hangingPunct="1"/>
            <a:r>
              <a:rPr lang="en-US"/>
              <a:t>Scene Matching</a:t>
            </a:r>
          </a:p>
        </p:txBody>
      </p:sp>
      <p:pic>
        <p:nvPicPr>
          <p:cNvPr id="64515" name="Picture 7" descr="teaser_input"/>
          <p:cNvPicPr>
            <a:picLocks noChangeAspect="1" noChangeArrowheads="1"/>
          </p:cNvPicPr>
          <p:nvPr/>
        </p:nvPicPr>
        <p:blipFill>
          <a:blip r:embed="rId3" cstate="print"/>
          <a:srcRect/>
          <a:stretch>
            <a:fillRect/>
          </a:stretch>
        </p:blipFill>
        <p:spPr bwMode="auto">
          <a:xfrm>
            <a:off x="1219200" y="1066800"/>
            <a:ext cx="7143750" cy="5360987"/>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E68B9BFB-FEE5-E94A-8B55-F6F77DD7D287}"/>
              </a:ext>
            </a:extLst>
          </p:cNvPr>
          <p:cNvSpPr>
            <a:spLocks noGrp="1"/>
          </p:cNvSpPr>
          <p:nvPr>
            <p:ph type="sldNum" sz="quarter" idx="12"/>
          </p:nvPr>
        </p:nvSpPr>
        <p:spPr/>
        <p:txBody>
          <a:bodyPr/>
          <a:lstStyle/>
          <a:p>
            <a:pPr>
              <a:defRPr/>
            </a:pPr>
            <a:fld id="{FCB45972-3906-42E4-B419-283498EC6070}" type="slidenum">
              <a:rPr lang="en-US" smtClean="0"/>
              <a:pPr>
                <a:defRPr/>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E:\presentations\job_talk\images\gist_white\gist_visualization1.png"/>
          <p:cNvPicPr>
            <a:picLocks noChangeAspect="1" noChangeArrowheads="1"/>
          </p:cNvPicPr>
          <p:nvPr/>
        </p:nvPicPr>
        <p:blipFill>
          <a:blip r:embed="rId4" cstate="print"/>
          <a:srcRect/>
          <a:stretch>
            <a:fillRect/>
          </a:stretch>
        </p:blipFill>
        <p:spPr bwMode="auto">
          <a:xfrm>
            <a:off x="4232275" y="1828800"/>
            <a:ext cx="4911725" cy="3840163"/>
          </a:xfrm>
          <a:prstGeom prst="rect">
            <a:avLst/>
          </a:prstGeom>
          <a:noFill/>
          <a:ln w="9525">
            <a:noFill/>
            <a:miter lim="800000"/>
            <a:headEnd/>
            <a:tailEnd/>
          </a:ln>
        </p:spPr>
      </p:pic>
      <p:sp>
        <p:nvSpPr>
          <p:cNvPr id="65539" name="Rectangle 4"/>
          <p:cNvSpPr>
            <a:spLocks noGrp="1" noChangeArrowheads="1"/>
          </p:cNvSpPr>
          <p:nvPr>
            <p:ph type="title" idx="4294967295"/>
          </p:nvPr>
        </p:nvSpPr>
        <p:spPr>
          <a:xfrm>
            <a:off x="1828800" y="-152400"/>
            <a:ext cx="8402638" cy="1219200"/>
          </a:xfrm>
        </p:spPr>
        <p:txBody>
          <a:bodyPr/>
          <a:lstStyle/>
          <a:p>
            <a:pPr eaLnBrk="1" hangingPunct="1"/>
            <a:r>
              <a:rPr lang="en-US"/>
              <a:t>Scene Descriptor</a:t>
            </a:r>
          </a:p>
        </p:txBody>
      </p:sp>
      <p:pic>
        <p:nvPicPr>
          <p:cNvPr id="65540" name="Picture 6" descr="teaser_input"/>
          <p:cNvPicPr>
            <a:picLocks noChangeAspect="1" noChangeArrowheads="1"/>
          </p:cNvPicPr>
          <p:nvPr/>
        </p:nvPicPr>
        <p:blipFill>
          <a:blip r:embed="rId5" cstate="print"/>
          <a:srcRect/>
          <a:stretch>
            <a:fillRect/>
          </a:stretch>
        </p:blipFill>
        <p:spPr bwMode="auto">
          <a:xfrm>
            <a:off x="152399" y="1981199"/>
            <a:ext cx="3962400" cy="29718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58989AEA-07FA-6C46-B807-CE2347E70671}"/>
              </a:ext>
            </a:extLst>
          </p:cNvPr>
          <p:cNvSpPr>
            <a:spLocks noGrp="1"/>
          </p:cNvSpPr>
          <p:nvPr>
            <p:ph type="sldNum" sz="quarter" idx="12"/>
          </p:nvPr>
        </p:nvSpPr>
        <p:spPr/>
        <p:txBody>
          <a:bodyPr/>
          <a:lstStyle/>
          <a:p>
            <a:pPr>
              <a:defRPr/>
            </a:pPr>
            <a:fld id="{FCB45972-3906-42E4-B419-283498EC6070}" type="slidenum">
              <a:rPr lang="en-US" smtClean="0"/>
              <a:pPr>
                <a:defRPr/>
              </a:pPr>
              <a:t>24</a:t>
            </a:fld>
            <a:endParaRPr lang="en-US"/>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descr="IMG_0681_grid"/>
          <p:cNvPicPr>
            <a:picLocks noChangeAspect="1" noChangeArrowheads="1"/>
          </p:cNvPicPr>
          <p:nvPr/>
        </p:nvPicPr>
        <p:blipFill>
          <a:blip r:embed="rId2" cstate="print"/>
          <a:srcRect/>
          <a:stretch>
            <a:fillRect/>
          </a:stretch>
        </p:blipFill>
        <p:spPr bwMode="auto">
          <a:xfrm>
            <a:off x="156028" y="1904999"/>
            <a:ext cx="3962400" cy="2971800"/>
          </a:xfrm>
          <a:prstGeom prst="rect">
            <a:avLst/>
          </a:prstGeom>
          <a:noFill/>
          <a:ln w="9525">
            <a:noFill/>
            <a:miter lim="800000"/>
            <a:headEnd/>
            <a:tailEnd/>
          </a:ln>
        </p:spPr>
      </p:pic>
      <p:sp>
        <p:nvSpPr>
          <p:cNvPr id="66563" name="Rectangle 2"/>
          <p:cNvSpPr>
            <a:spLocks noGrp="1" noChangeArrowheads="1"/>
          </p:cNvSpPr>
          <p:nvPr>
            <p:ph type="title" idx="4294967295"/>
          </p:nvPr>
        </p:nvSpPr>
        <p:spPr>
          <a:xfrm>
            <a:off x="1828800" y="-152400"/>
            <a:ext cx="8402638" cy="1219200"/>
          </a:xfrm>
        </p:spPr>
        <p:txBody>
          <a:bodyPr/>
          <a:lstStyle/>
          <a:p>
            <a:pPr eaLnBrk="1" hangingPunct="1"/>
            <a:r>
              <a:rPr lang="en-US"/>
              <a:t>Scene Descriptor</a:t>
            </a:r>
          </a:p>
        </p:txBody>
      </p:sp>
      <p:sp>
        <p:nvSpPr>
          <p:cNvPr id="66564" name="Text Box 5"/>
          <p:cNvSpPr txBox="1">
            <a:spLocks noChangeArrowheads="1"/>
          </p:cNvSpPr>
          <p:nvPr/>
        </p:nvSpPr>
        <p:spPr bwMode="auto">
          <a:xfrm>
            <a:off x="4728028" y="58674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pic>
        <p:nvPicPr>
          <p:cNvPr id="66565"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5904" y="1752600"/>
            <a:ext cx="4911725" cy="384016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2D686625-FC0B-1C49-BD03-32051D64B218}"/>
              </a:ext>
            </a:extLst>
          </p:cNvPr>
          <p:cNvSpPr>
            <a:spLocks noGrp="1"/>
          </p:cNvSpPr>
          <p:nvPr>
            <p:ph type="sldNum" sz="quarter" idx="12"/>
          </p:nvPr>
        </p:nvSpPr>
        <p:spPr/>
        <p:txBody>
          <a:bodyPr/>
          <a:lstStyle/>
          <a:p>
            <a:pPr>
              <a:defRPr/>
            </a:pPr>
            <a:fld id="{FCB45972-3906-42E4-B419-283498EC6070}" type="slidenum">
              <a:rPr lang="en-US" smtClean="0"/>
              <a:pPr>
                <a:defRPr/>
              </a:pPr>
              <a:t>25</a:t>
            </a:fld>
            <a:endParaRPr lang="en-US"/>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idx="4294967295"/>
          </p:nvPr>
        </p:nvSpPr>
        <p:spPr>
          <a:xfrm>
            <a:off x="1828800" y="-152400"/>
            <a:ext cx="8402638" cy="1219200"/>
          </a:xfrm>
        </p:spPr>
        <p:txBody>
          <a:bodyPr/>
          <a:lstStyle/>
          <a:p>
            <a:pPr eaLnBrk="1" hangingPunct="1"/>
            <a:r>
              <a:rPr lang="en-US"/>
              <a:t>Scene Descriptor</a:t>
            </a:r>
          </a:p>
        </p:txBody>
      </p:sp>
      <p:sp>
        <p:nvSpPr>
          <p:cNvPr id="67587" name="Text Box 6"/>
          <p:cNvSpPr txBox="1">
            <a:spLocks noChangeArrowheads="1"/>
          </p:cNvSpPr>
          <p:nvPr/>
        </p:nvSpPr>
        <p:spPr bwMode="auto">
          <a:xfrm>
            <a:off x="2473324" y="2743199"/>
            <a:ext cx="1600200" cy="1098550"/>
          </a:xfrm>
          <a:prstGeom prst="rect">
            <a:avLst/>
          </a:prstGeom>
          <a:noFill/>
          <a:ln w="9525" algn="ctr">
            <a:noFill/>
            <a:miter lim="800000"/>
            <a:headEnd/>
            <a:tailEnd/>
          </a:ln>
        </p:spPr>
        <p:txBody>
          <a:bodyPr>
            <a:spAutoFit/>
          </a:bodyPr>
          <a:lstStyle/>
          <a:p>
            <a:pPr>
              <a:spcBef>
                <a:spcPct val="50000"/>
              </a:spcBef>
            </a:pPr>
            <a:r>
              <a:rPr lang="en-US" sz="6600">
                <a:solidFill>
                  <a:srgbClr val="000000"/>
                </a:solidFill>
                <a:latin typeface="Calibri" pitchFamily="34" charset="0"/>
              </a:rPr>
              <a:t>+</a:t>
            </a:r>
          </a:p>
        </p:txBody>
      </p:sp>
      <p:pic>
        <p:nvPicPr>
          <p:cNvPr id="67588" name="Picture 7" descr="IMG_0681_4x4_color_gist"/>
          <p:cNvPicPr>
            <a:picLocks noChangeAspect="1" noChangeArrowheads="1"/>
          </p:cNvPicPr>
          <p:nvPr/>
        </p:nvPicPr>
        <p:blipFill>
          <a:blip r:embed="rId2" cstate="print"/>
          <a:srcRect/>
          <a:stretch>
            <a:fillRect/>
          </a:stretch>
        </p:blipFill>
        <p:spPr bwMode="auto">
          <a:xfrm>
            <a:off x="1025524" y="2514599"/>
            <a:ext cx="1524000" cy="1524000"/>
          </a:xfrm>
          <a:prstGeom prst="rect">
            <a:avLst/>
          </a:prstGeom>
          <a:noFill/>
          <a:ln w="9525">
            <a:noFill/>
            <a:miter lim="800000"/>
            <a:headEnd/>
            <a:tailEnd/>
          </a:ln>
        </p:spPr>
      </p:pic>
      <p:pic>
        <p:nvPicPr>
          <p:cNvPr id="67589" name="Picture 5" descr="E:\presentations\job_talk\images\gist_white\gist_visualization2.png"/>
          <p:cNvPicPr>
            <a:picLocks noChangeAspect="1" noChangeArrowheads="1"/>
          </p:cNvPicPr>
          <p:nvPr/>
        </p:nvPicPr>
        <p:blipFill>
          <a:blip r:embed="rId3" cstate="print"/>
          <a:srcRect/>
          <a:stretch>
            <a:fillRect/>
          </a:stretch>
        </p:blipFill>
        <p:spPr bwMode="auto">
          <a:xfrm>
            <a:off x="3962400" y="1676400"/>
            <a:ext cx="4911725" cy="3840163"/>
          </a:xfrm>
          <a:prstGeom prst="rect">
            <a:avLst/>
          </a:prstGeom>
          <a:noFill/>
          <a:ln w="9525">
            <a:noFill/>
            <a:miter lim="800000"/>
            <a:headEnd/>
            <a:tailEnd/>
          </a:ln>
        </p:spPr>
      </p:pic>
      <p:sp>
        <p:nvSpPr>
          <p:cNvPr id="67590" name="Text Box 5"/>
          <p:cNvSpPr txBox="1">
            <a:spLocks noChangeArrowheads="1"/>
          </p:cNvSpPr>
          <p:nvPr/>
        </p:nvSpPr>
        <p:spPr bwMode="auto">
          <a:xfrm>
            <a:off x="4454524" y="57912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sp>
        <p:nvSpPr>
          <p:cNvPr id="2" name="Slide Number Placeholder 1">
            <a:extLst>
              <a:ext uri="{FF2B5EF4-FFF2-40B4-BE49-F238E27FC236}">
                <a16:creationId xmlns:a16="http://schemas.microsoft.com/office/drawing/2014/main" id="{A451E48F-36BA-8043-B1FD-D4520906C69A}"/>
              </a:ext>
            </a:extLst>
          </p:cNvPr>
          <p:cNvSpPr>
            <a:spLocks noGrp="1"/>
          </p:cNvSpPr>
          <p:nvPr>
            <p:ph type="sldNum" sz="quarter" idx="12"/>
          </p:nvPr>
        </p:nvSpPr>
        <p:spPr/>
        <p:txBody>
          <a:bodyPr/>
          <a:lstStyle/>
          <a:p>
            <a:pPr>
              <a:defRPr/>
            </a:pPr>
            <a:fld id="{FCB45972-3906-42E4-B419-283498EC6070}" type="slidenum">
              <a:rPr lang="en-US" smtClean="0"/>
              <a:pPr>
                <a:defRPr/>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1024x758_montage"/>
          <p:cNvPicPr>
            <a:picLocks noChangeAspect="1" noChangeArrowheads="1"/>
          </p:cNvPicPr>
          <p:nvPr/>
        </p:nvPicPr>
        <p:blipFill>
          <a:blip r:embed="rId3" cstate="print"/>
          <a:srcRect/>
          <a:stretch>
            <a:fillRect/>
          </a:stretch>
        </p:blipFill>
        <p:spPr bwMode="auto">
          <a:xfrm>
            <a:off x="0" y="-3629"/>
            <a:ext cx="9144000" cy="6858000"/>
          </a:xfrm>
          <a:prstGeom prst="rect">
            <a:avLst/>
          </a:prstGeom>
          <a:noFill/>
          <a:ln w="9525">
            <a:noFill/>
            <a:miter lim="800000"/>
            <a:headEnd/>
            <a:tailEnd/>
          </a:ln>
        </p:spPr>
      </p:pic>
      <p:sp>
        <p:nvSpPr>
          <p:cNvPr id="68611" name="Text Box 3"/>
          <p:cNvSpPr txBox="1">
            <a:spLocks noChangeArrowheads="1"/>
          </p:cNvSpPr>
          <p:nvPr/>
        </p:nvSpPr>
        <p:spPr bwMode="auto">
          <a:xfrm>
            <a:off x="1524000" y="194809"/>
            <a:ext cx="6218238" cy="823912"/>
          </a:xfrm>
          <a:prstGeom prst="rect">
            <a:avLst/>
          </a:prstGeom>
          <a:noFill/>
          <a:ln w="9525">
            <a:noFill/>
            <a:miter lim="800000"/>
            <a:headEnd/>
            <a:tailEnd/>
          </a:ln>
        </p:spPr>
        <p:txBody>
          <a:bodyPr wrap="none">
            <a:spAutoFit/>
          </a:bodyPr>
          <a:lstStyle/>
          <a:p>
            <a:r>
              <a:rPr lang="en-US" sz="4800">
                <a:solidFill>
                  <a:srgbClr val="FFFFFF"/>
                </a:solidFill>
              </a:rPr>
              <a:t>2 Million Flickr Images</a:t>
            </a:r>
            <a:endParaRPr lang="ru-RU" sz="4800">
              <a:solidFill>
                <a:srgbClr val="FFFFFF"/>
              </a:solidFill>
            </a:endParaRPr>
          </a:p>
        </p:txBody>
      </p:sp>
      <p:sp>
        <p:nvSpPr>
          <p:cNvPr id="2" name="Slide Number Placeholder 1">
            <a:extLst>
              <a:ext uri="{FF2B5EF4-FFF2-40B4-BE49-F238E27FC236}">
                <a16:creationId xmlns:a16="http://schemas.microsoft.com/office/drawing/2014/main" id="{705E89F2-952A-E646-837B-1A66E714B7FE}"/>
              </a:ext>
            </a:extLst>
          </p:cNvPr>
          <p:cNvSpPr>
            <a:spLocks noGrp="1"/>
          </p:cNvSpPr>
          <p:nvPr>
            <p:ph type="sldNum" sz="quarter" idx="12"/>
          </p:nvPr>
        </p:nvSpPr>
        <p:spPr/>
        <p:txBody>
          <a:bodyPr/>
          <a:lstStyle/>
          <a:p>
            <a:pPr>
              <a:defRPr/>
            </a:pPr>
            <a:fld id="{FCB45972-3906-42E4-B419-283498EC6070}" type="slidenum">
              <a:rPr lang="en-US" smtClean="0"/>
              <a:pPr>
                <a:defRPr/>
              </a:pPr>
              <a:t>27</a:t>
            </a:fld>
            <a:endParaRPr 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easer_input"/>
          <p:cNvPicPr>
            <a:picLocks noChangeAspect="1" noChangeArrowheads="1"/>
          </p:cNvPicPr>
          <p:nvPr/>
        </p:nvPicPr>
        <p:blipFill>
          <a:blip r:embed="rId3" cstate="print"/>
          <a:srcRect/>
          <a:stretch>
            <a:fillRect/>
          </a:stretch>
        </p:blipFill>
        <p:spPr bwMode="auto">
          <a:xfrm>
            <a:off x="334962" y="2609849"/>
            <a:ext cx="2286000" cy="1714500"/>
          </a:xfrm>
          <a:prstGeom prst="rect">
            <a:avLst/>
          </a:prstGeom>
          <a:noFill/>
          <a:ln w="9525">
            <a:noFill/>
            <a:miter lim="800000"/>
            <a:headEnd/>
            <a:tailEnd/>
          </a:ln>
        </p:spPr>
      </p:pic>
      <p:sp>
        <p:nvSpPr>
          <p:cNvPr id="69635" name="Text Box 4"/>
          <p:cNvSpPr txBox="1">
            <a:spLocks noChangeArrowheads="1"/>
          </p:cNvSpPr>
          <p:nvPr/>
        </p:nvSpPr>
        <p:spPr bwMode="auto">
          <a:xfrm>
            <a:off x="5059362" y="6038849"/>
            <a:ext cx="281940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latin typeface="Calibri" pitchFamily="34" charset="0"/>
              </a:rPr>
              <a:t>… 200 total</a:t>
            </a:r>
          </a:p>
        </p:txBody>
      </p:sp>
      <p:pic>
        <p:nvPicPr>
          <p:cNvPr id="69636" name="Picture 2" descr="E:\presentations\Siggraph 2007\images\montages\IMG_0681_mask.bmp"/>
          <p:cNvPicPr>
            <a:picLocks noChangeAspect="1" noChangeArrowheads="1"/>
          </p:cNvPicPr>
          <p:nvPr/>
        </p:nvPicPr>
        <p:blipFill>
          <a:blip r:embed="rId4" cstate="print"/>
          <a:srcRect/>
          <a:stretch>
            <a:fillRect/>
          </a:stretch>
        </p:blipFill>
        <p:spPr bwMode="auto">
          <a:xfrm>
            <a:off x="2773362" y="1066800"/>
            <a:ext cx="6370638" cy="477837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16B521F3-39A3-9B47-9ECD-1843923752BB}"/>
              </a:ext>
            </a:extLst>
          </p:cNvPr>
          <p:cNvSpPr>
            <a:spLocks noGrp="1"/>
          </p:cNvSpPr>
          <p:nvPr>
            <p:ph type="sldNum" sz="quarter" idx="12"/>
          </p:nvPr>
        </p:nvSpPr>
        <p:spPr/>
        <p:txBody>
          <a:bodyPr/>
          <a:lstStyle/>
          <a:p>
            <a:pPr>
              <a:defRPr/>
            </a:pPr>
            <a:fld id="{FCB45972-3906-42E4-B419-283498EC6070}" type="slidenum">
              <a:rPr lang="en-US" smtClean="0"/>
              <a:pPr>
                <a:defRPr/>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0007_landscape_00084_132090349_27e120a56c_1_11254121@N00"/>
          <p:cNvPicPr>
            <a:picLocks noChangeAspect="1" noChangeArrowheads="1"/>
          </p:cNvPicPr>
          <p:nvPr/>
        </p:nvPicPr>
        <p:blipFill>
          <a:blip r:embed="rId3" cstate="print"/>
          <a:srcRect/>
          <a:stretch>
            <a:fillRect/>
          </a:stretch>
        </p:blipFill>
        <p:spPr bwMode="auto">
          <a:xfrm>
            <a:off x="4143829" y="1676400"/>
            <a:ext cx="5003800" cy="3752850"/>
          </a:xfrm>
          <a:prstGeom prst="rect">
            <a:avLst/>
          </a:prstGeom>
          <a:noFill/>
          <a:ln w="9525">
            <a:noFill/>
            <a:miter lim="800000"/>
            <a:headEnd/>
            <a:tailEnd/>
          </a:ln>
        </p:spPr>
      </p:pic>
      <p:pic>
        <p:nvPicPr>
          <p:cNvPr id="70659" name="Picture 4" descr="IMG_0681_mask_red"/>
          <p:cNvPicPr>
            <a:picLocks noChangeAspect="1" noChangeArrowheads="1"/>
          </p:cNvPicPr>
          <p:nvPr/>
        </p:nvPicPr>
        <p:blipFill>
          <a:blip r:embed="rId4" cstate="print"/>
          <a:srcRect/>
          <a:stretch>
            <a:fillRect/>
          </a:stretch>
        </p:blipFill>
        <p:spPr bwMode="auto">
          <a:xfrm>
            <a:off x="156029" y="2192338"/>
            <a:ext cx="3911600" cy="2933700"/>
          </a:xfrm>
          <a:prstGeom prst="rect">
            <a:avLst/>
          </a:prstGeom>
          <a:noFill/>
          <a:ln w="9525">
            <a:noFill/>
            <a:miter lim="800000"/>
            <a:headEnd/>
            <a:tailEnd/>
          </a:ln>
        </p:spPr>
      </p:pic>
      <p:pic>
        <p:nvPicPr>
          <p:cNvPr id="649221" name="Picture 5" descr="IMG_0681_context"/>
          <p:cNvPicPr>
            <a:picLocks noChangeAspect="1" noChangeArrowheads="1"/>
          </p:cNvPicPr>
          <p:nvPr/>
        </p:nvPicPr>
        <p:blipFill>
          <a:blip r:embed="rId5" cstate="print"/>
          <a:srcRect/>
          <a:stretch>
            <a:fillRect/>
          </a:stretch>
        </p:blipFill>
        <p:spPr bwMode="auto">
          <a:xfrm>
            <a:off x="156029" y="2192338"/>
            <a:ext cx="3911600" cy="2933700"/>
          </a:xfrm>
          <a:prstGeom prst="rect">
            <a:avLst/>
          </a:prstGeom>
          <a:noFill/>
          <a:ln w="9525">
            <a:noFill/>
            <a:miter lim="800000"/>
            <a:headEnd/>
            <a:tailEnd/>
          </a:ln>
        </p:spPr>
      </p:pic>
      <p:sp>
        <p:nvSpPr>
          <p:cNvPr id="70661" name="Rectangle 7"/>
          <p:cNvSpPr>
            <a:spLocks noGrp="1" noChangeArrowheads="1"/>
          </p:cNvSpPr>
          <p:nvPr>
            <p:ph type="title" idx="4294967295"/>
          </p:nvPr>
        </p:nvSpPr>
        <p:spPr>
          <a:xfrm>
            <a:off x="609600" y="-7257"/>
            <a:ext cx="8402638" cy="1219200"/>
          </a:xfrm>
        </p:spPr>
        <p:txBody>
          <a:bodyPr/>
          <a:lstStyle/>
          <a:p>
            <a:pPr eaLnBrk="1" hangingPunct="1"/>
            <a:r>
              <a:rPr lang="en-US" dirty="0"/>
              <a:t>Context Matching</a:t>
            </a:r>
          </a:p>
        </p:txBody>
      </p:sp>
      <p:sp>
        <p:nvSpPr>
          <p:cNvPr id="2" name="Slide Number Placeholder 1">
            <a:extLst>
              <a:ext uri="{FF2B5EF4-FFF2-40B4-BE49-F238E27FC236}">
                <a16:creationId xmlns:a16="http://schemas.microsoft.com/office/drawing/2014/main" id="{8E5A906F-BA9B-F846-9170-182287BB1E16}"/>
              </a:ext>
            </a:extLst>
          </p:cNvPr>
          <p:cNvSpPr>
            <a:spLocks noGrp="1"/>
          </p:cNvSpPr>
          <p:nvPr>
            <p:ph type="sldNum" sz="quarter" idx="12"/>
          </p:nvPr>
        </p:nvSpPr>
        <p:spPr/>
        <p:txBody>
          <a:bodyPr/>
          <a:lstStyle/>
          <a:p>
            <a:pPr>
              <a:defRPr/>
            </a:pPr>
            <a:fld id="{FCB45972-3906-42E4-B419-283498EC6070}" type="slidenum">
              <a:rPr lang="en-US" smtClean="0"/>
              <a:pPr>
                <a:defRPr/>
              </a:pPr>
              <a:t>29</a:t>
            </a:fld>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fill="hold" nodeType="clickEffect">
                                  <p:stCondLst>
                                    <p:cond delay="0"/>
                                  </p:stCondLst>
                                  <p:childTnLst>
                                    <p:animMotion origin="layout" path="M 2.91667E-6 -0.01504 L 0.28281 -0.11134 L 0.36432 -0.10185 L 0.28281 -0.09143 L 0.36432 -0.08125 L 0.28281 -0.07152 L 0.36432 -0.06111 L 0.28281 -0.05115 L 0.36432 -0.04074 L 0.28281 -0.03055 L 0.36432 -0.02083 L 0.28281 -0.00995 L 0.36432 -0.00046 L 0.28281 0.00996 L 0.36432 0.02014 L 0.28281 0.02987 L 0.36432 0.04075 " pathEditMode="relative" rAng="0" ptsTypes="AAAAAAAAAAAAAAAAA">
                                      <p:cBhvr>
                                        <p:cTn id="6" dur="3000" fill="hold"/>
                                        <p:tgtEl>
                                          <p:spTgt spid="649221"/>
                                        </p:tgtEl>
                                        <p:attrNameLst>
                                          <p:attrName>ppt_x</p:attrName>
                                          <p:attrName>ppt_y</p:attrName>
                                        </p:attrNameLst>
                                      </p:cBhvr>
                                      <p:rCtr x="18216"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Reconstruction from Flickr</a:t>
            </a:r>
          </a:p>
        </p:txBody>
      </p:sp>
      <p:sp>
        <p:nvSpPr>
          <p:cNvPr id="3" name="Content Placeholder 2"/>
          <p:cNvSpPr>
            <a:spLocks noGrp="1"/>
          </p:cNvSpPr>
          <p:nvPr>
            <p:ph idx="1"/>
          </p:nvPr>
        </p:nvSpPr>
        <p:spPr>
          <a:xfrm>
            <a:off x="609600" y="990600"/>
            <a:ext cx="8458200" cy="5135563"/>
          </a:xfrm>
        </p:spPr>
        <p:txBody>
          <a:bodyPr/>
          <a:lstStyle/>
          <a:p>
            <a:r>
              <a:rPr lang="en-US" dirty="0"/>
              <a:t>Create detailed 3D scenes from thousands of consumer photographs</a:t>
            </a:r>
          </a:p>
          <a:p>
            <a:r>
              <a:rPr lang="en-US" dirty="0"/>
              <a:t>Challenges include variations in season, lighting, occluding objects, etc.</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506" y="3305606"/>
            <a:ext cx="40957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07" y="5065395"/>
            <a:ext cx="40290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2368365" y="4469454"/>
            <a:ext cx="364017" cy="501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32381" y="6508336"/>
            <a:ext cx="4814203" cy="369332"/>
          </a:xfrm>
          <a:prstGeom prst="rect">
            <a:avLst/>
          </a:prstGeom>
          <a:noFill/>
        </p:spPr>
        <p:txBody>
          <a:bodyPr wrap="none" rtlCol="0">
            <a:spAutoFit/>
          </a:bodyPr>
          <a:lstStyle/>
          <a:p>
            <a:r>
              <a:rPr lang="en-US" dirty="0"/>
              <a:t>“Building Rome in a Day”, Agarwal et al. 2009</a:t>
            </a:r>
          </a:p>
        </p:txBody>
      </p:sp>
      <p:sp>
        <p:nvSpPr>
          <p:cNvPr id="7" name="Slide Number Placeholder 6">
            <a:extLst>
              <a:ext uri="{FF2B5EF4-FFF2-40B4-BE49-F238E27FC236}">
                <a16:creationId xmlns:a16="http://schemas.microsoft.com/office/drawing/2014/main" id="{8B6D9F62-72D1-2D47-B3A4-7899A171D51A}"/>
              </a:ext>
            </a:extLst>
          </p:cNvPr>
          <p:cNvSpPr>
            <a:spLocks noGrp="1"/>
          </p:cNvSpPr>
          <p:nvPr>
            <p:ph type="sldNum" sz="quarter" idx="12"/>
          </p:nvPr>
        </p:nvSpPr>
        <p:spPr/>
        <p:txBody>
          <a:bodyPr/>
          <a:lstStyle/>
          <a:p>
            <a:pPr>
              <a:defRPr/>
            </a:pPr>
            <a:fld id="{C9F88BE6-D0E6-4FA5-A5C6-AF6DB92BA8A7}" type="slidenum">
              <a:rPr lang="en-US" smtClean="0"/>
              <a:pPr>
                <a:defRPr/>
              </a:pPr>
              <a:t>3</a:t>
            </a:fld>
            <a:endParaRPr lang="en-US"/>
          </a:p>
        </p:txBody>
      </p:sp>
      <p:pic>
        <p:nvPicPr>
          <p:cNvPr id="8" name="test.m4v">
            <a:hlinkClick r:id="" action="ppaction://media"/>
            <a:extLst>
              <a:ext uri="{FF2B5EF4-FFF2-40B4-BE49-F238E27FC236}">
                <a16:creationId xmlns:a16="http://schemas.microsoft.com/office/drawing/2014/main" id="{25A4A31B-2DEC-0443-9162-35295AB0E02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54777" y="3129068"/>
            <a:ext cx="4545837" cy="3227283"/>
          </a:xfrm>
          <a:prstGeom prst="rect">
            <a:avLst/>
          </a:prstGeom>
        </p:spPr>
      </p:pic>
    </p:spTree>
    <p:extLst>
      <p:ext uri="{BB962C8B-B14F-4D97-AF65-F5344CB8AC3E}">
        <p14:creationId xmlns:p14="http://schemas.microsoft.com/office/powerpoint/2010/main" val="39939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cstate="print"/>
          <a:srcRect/>
          <a:stretch>
            <a:fillRect/>
          </a:stretch>
        </p:blipFill>
        <p:spPr bwMode="auto">
          <a:xfrm>
            <a:off x="3629" y="0"/>
            <a:ext cx="9144000" cy="6858000"/>
          </a:xfrm>
          <a:prstGeom prst="rect">
            <a:avLst/>
          </a:prstGeom>
          <a:noFill/>
          <a:ln w="9525">
            <a:noFill/>
            <a:miter lim="800000"/>
            <a:headEnd/>
            <a:tailEnd/>
          </a:ln>
        </p:spPr>
      </p:pic>
      <p:pic>
        <p:nvPicPr>
          <p:cNvPr id="668677" name="Picture 5" descr="0007_landscape_00084_132090349_27e120a56c_1_11254121@N00"/>
          <p:cNvPicPr>
            <a:picLocks noChangeAspect="1" noChangeArrowheads="1"/>
          </p:cNvPicPr>
          <p:nvPr/>
        </p:nvPicPr>
        <p:blipFill>
          <a:blip r:embed="rId3" cstate="print"/>
          <a:srcRect l="4861" t="13704" r="17084" b="7964"/>
          <a:stretch>
            <a:fillRect/>
          </a:stretch>
        </p:blipFill>
        <p:spPr bwMode="auto">
          <a:xfrm>
            <a:off x="448129" y="939800"/>
            <a:ext cx="7137400" cy="5372100"/>
          </a:xfrm>
          <a:prstGeom prst="rect">
            <a:avLst/>
          </a:prstGeom>
          <a:noFill/>
          <a:ln w="9525">
            <a:noFill/>
            <a:miter lim="800000"/>
            <a:headEnd/>
            <a:tailEnd/>
          </a:ln>
        </p:spPr>
      </p:pic>
      <p:pic>
        <p:nvPicPr>
          <p:cNvPr id="71684" name="Picture 3" descr="IMG_0681_mask_red"/>
          <p:cNvPicPr>
            <a:picLocks noChangeAspect="1" noChangeArrowheads="1"/>
          </p:cNvPicPr>
          <p:nvPr/>
        </p:nvPicPr>
        <p:blipFill>
          <a:blip r:embed="rId4" cstate="print"/>
          <a:srcRect/>
          <a:stretch>
            <a:fillRect/>
          </a:stretch>
        </p:blipFill>
        <p:spPr bwMode="auto">
          <a:xfrm>
            <a:off x="448129" y="942976"/>
            <a:ext cx="7143750" cy="5357813"/>
          </a:xfrm>
          <a:prstGeom prst="rect">
            <a:avLst/>
          </a:prstGeom>
          <a:noFill/>
          <a:ln w="9525">
            <a:noFill/>
            <a:miter lim="800000"/>
            <a:headEnd/>
            <a:tailEnd/>
          </a:ln>
        </p:spPr>
      </p:pic>
      <p:pic>
        <p:nvPicPr>
          <p:cNvPr id="668676" name="Picture 4" descr="teaser_output"/>
          <p:cNvPicPr>
            <a:picLocks noChangeAspect="1" noChangeArrowheads="1"/>
          </p:cNvPicPr>
          <p:nvPr/>
        </p:nvPicPr>
        <p:blipFill>
          <a:blip r:embed="rId5" cstate="print"/>
          <a:srcRect/>
          <a:stretch>
            <a:fillRect/>
          </a:stretch>
        </p:blipFill>
        <p:spPr bwMode="auto">
          <a:xfrm>
            <a:off x="448129" y="946151"/>
            <a:ext cx="7143750" cy="5357813"/>
          </a:xfrm>
          <a:prstGeom prst="rect">
            <a:avLst/>
          </a:prstGeom>
          <a:noFill/>
          <a:ln w="9525">
            <a:noFill/>
            <a:miter lim="800000"/>
            <a:headEnd/>
            <a:tailEnd/>
          </a:ln>
        </p:spPr>
      </p:pic>
      <p:sp>
        <p:nvSpPr>
          <p:cNvPr id="668678" name="Text Box 6"/>
          <p:cNvSpPr txBox="1">
            <a:spLocks noChangeArrowheads="1"/>
          </p:cNvSpPr>
          <p:nvPr/>
        </p:nvSpPr>
        <p:spPr bwMode="auto">
          <a:xfrm>
            <a:off x="1527629" y="6338888"/>
            <a:ext cx="4876800" cy="519112"/>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Graph cut + Poisson blending</a:t>
            </a:r>
          </a:p>
        </p:txBody>
      </p:sp>
      <p:sp>
        <p:nvSpPr>
          <p:cNvPr id="2" name="Slide Number Placeholder 1">
            <a:extLst>
              <a:ext uri="{FF2B5EF4-FFF2-40B4-BE49-F238E27FC236}">
                <a16:creationId xmlns:a16="http://schemas.microsoft.com/office/drawing/2014/main" id="{4AAF9F4D-41BD-7347-8AD6-FA1554278DC0}"/>
              </a:ext>
            </a:extLst>
          </p:cNvPr>
          <p:cNvSpPr>
            <a:spLocks noGrp="1"/>
          </p:cNvSpPr>
          <p:nvPr>
            <p:ph type="sldNum" sz="quarter" idx="12"/>
          </p:nvPr>
        </p:nvSpPr>
        <p:spPr/>
        <p:txBody>
          <a:bodyPr/>
          <a:lstStyle/>
          <a:p>
            <a:pPr>
              <a:defRPr/>
            </a:pPr>
            <a:fld id="{FCB45972-3906-42E4-B419-283498EC6070}" type="slidenum">
              <a:rPr lang="en-US" smtClean="0"/>
              <a:pPr>
                <a:defRPr/>
              </a:pPr>
              <a:t>30</a:t>
            </a:fld>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609600" y="-3629"/>
            <a:ext cx="8402638" cy="1219200"/>
          </a:xfrm>
        </p:spPr>
        <p:txBody>
          <a:bodyPr/>
          <a:lstStyle/>
          <a:p>
            <a:pPr eaLnBrk="1" hangingPunct="1"/>
            <a:r>
              <a:rPr lang="en-US"/>
              <a:t>Result Ranking</a:t>
            </a:r>
          </a:p>
        </p:txBody>
      </p:sp>
      <p:sp>
        <p:nvSpPr>
          <p:cNvPr id="72707" name="Text Box 3"/>
          <p:cNvSpPr txBox="1">
            <a:spLocks noChangeArrowheads="1"/>
          </p:cNvSpPr>
          <p:nvPr/>
        </p:nvSpPr>
        <p:spPr bwMode="auto">
          <a:xfrm>
            <a:off x="1524000" y="1488621"/>
            <a:ext cx="6934200" cy="946150"/>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We assign each of the 200 results a score which is the sum of:</a:t>
            </a:r>
          </a:p>
        </p:txBody>
      </p:sp>
      <p:sp>
        <p:nvSpPr>
          <p:cNvPr id="72708" name="Text Box 5"/>
          <p:cNvSpPr txBox="1">
            <a:spLocks noChangeArrowheads="1"/>
          </p:cNvSpPr>
          <p:nvPr/>
        </p:nvSpPr>
        <p:spPr bwMode="auto">
          <a:xfrm>
            <a:off x="3200400" y="2968172"/>
            <a:ext cx="5638800" cy="931863"/>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scene matching distance</a:t>
            </a:r>
          </a:p>
          <a:p>
            <a:pPr>
              <a:spcBef>
                <a:spcPct val="50000"/>
              </a:spcBef>
            </a:pPr>
            <a:endParaRPr lang="en-US" b="1">
              <a:solidFill>
                <a:srgbClr val="000000"/>
              </a:solidFill>
              <a:latin typeface="Calibri" pitchFamily="34" charset="0"/>
            </a:endParaRPr>
          </a:p>
        </p:txBody>
      </p:sp>
      <p:sp>
        <p:nvSpPr>
          <p:cNvPr id="72709" name="Text Box 6"/>
          <p:cNvSpPr txBox="1">
            <a:spLocks noChangeArrowheads="1"/>
          </p:cNvSpPr>
          <p:nvPr/>
        </p:nvSpPr>
        <p:spPr bwMode="auto">
          <a:xfrm>
            <a:off x="3200400" y="4181021"/>
            <a:ext cx="6019800" cy="946150"/>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context matching distance </a:t>
            </a:r>
            <a:br>
              <a:rPr lang="en-US" sz="2800">
                <a:solidFill>
                  <a:srgbClr val="000000"/>
                </a:solidFill>
                <a:latin typeface="Calibri" pitchFamily="34" charset="0"/>
              </a:rPr>
            </a:br>
            <a:r>
              <a:rPr lang="en-US" sz="2800">
                <a:solidFill>
                  <a:srgbClr val="000000"/>
                </a:solidFill>
                <a:latin typeface="Calibri" pitchFamily="34" charset="0"/>
              </a:rPr>
              <a:t>         (color + texture)</a:t>
            </a:r>
            <a:endParaRPr lang="en-US">
              <a:solidFill>
                <a:srgbClr val="000000"/>
              </a:solidFill>
              <a:latin typeface="Calibri" pitchFamily="34" charset="0"/>
            </a:endParaRPr>
          </a:p>
        </p:txBody>
      </p:sp>
      <p:sp>
        <p:nvSpPr>
          <p:cNvPr id="72710" name="Text Box 7"/>
          <p:cNvSpPr txBox="1">
            <a:spLocks noChangeArrowheads="1"/>
          </p:cNvSpPr>
          <p:nvPr/>
        </p:nvSpPr>
        <p:spPr bwMode="auto">
          <a:xfrm>
            <a:off x="2984500" y="5725659"/>
            <a:ext cx="3581400" cy="519112"/>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graph cut cost</a:t>
            </a:r>
          </a:p>
        </p:txBody>
      </p:sp>
      <p:pic>
        <p:nvPicPr>
          <p:cNvPr id="72711" name="Picture 9" descr="IMG_0681_4x4_color_gist"/>
          <p:cNvPicPr>
            <a:picLocks noChangeAspect="1" noChangeArrowheads="1"/>
          </p:cNvPicPr>
          <p:nvPr/>
        </p:nvPicPr>
        <p:blipFill>
          <a:blip r:embed="rId3" cstate="print"/>
          <a:srcRect/>
          <a:stretch>
            <a:fillRect/>
          </a:stretch>
        </p:blipFill>
        <p:spPr bwMode="auto">
          <a:xfrm>
            <a:off x="838200" y="2876096"/>
            <a:ext cx="571500" cy="571500"/>
          </a:xfrm>
          <a:prstGeom prst="rect">
            <a:avLst/>
          </a:prstGeom>
          <a:noFill/>
          <a:ln w="9525">
            <a:noFill/>
            <a:miter lim="800000"/>
            <a:headEnd/>
            <a:tailEnd/>
          </a:ln>
        </p:spPr>
      </p:pic>
      <p:pic>
        <p:nvPicPr>
          <p:cNvPr id="72712" name="Picture 11" descr="0007_landscape_00084_132090349_27e120a56c_1_11254121@N00"/>
          <p:cNvPicPr>
            <a:picLocks noChangeAspect="1" noChangeArrowheads="1"/>
          </p:cNvPicPr>
          <p:nvPr/>
        </p:nvPicPr>
        <p:blipFill>
          <a:blip r:embed="rId4" cstate="print"/>
          <a:srcRect/>
          <a:stretch>
            <a:fillRect/>
          </a:stretch>
        </p:blipFill>
        <p:spPr bwMode="auto">
          <a:xfrm>
            <a:off x="933450" y="3971472"/>
            <a:ext cx="1581150" cy="1185863"/>
          </a:xfrm>
          <a:prstGeom prst="rect">
            <a:avLst/>
          </a:prstGeom>
          <a:noFill/>
          <a:ln w="9525">
            <a:noFill/>
            <a:miter lim="800000"/>
            <a:headEnd/>
            <a:tailEnd/>
          </a:ln>
        </p:spPr>
      </p:pic>
      <p:pic>
        <p:nvPicPr>
          <p:cNvPr id="72713" name="Picture 10" descr="IMG_0681_context"/>
          <p:cNvPicPr>
            <a:picLocks noChangeAspect="1" noChangeArrowheads="1"/>
          </p:cNvPicPr>
          <p:nvPr/>
        </p:nvPicPr>
        <p:blipFill>
          <a:blip r:embed="rId5" cstate="print"/>
          <a:srcRect/>
          <a:stretch>
            <a:fillRect/>
          </a:stretch>
        </p:blipFill>
        <p:spPr bwMode="auto">
          <a:xfrm>
            <a:off x="990601" y="4123871"/>
            <a:ext cx="1235075" cy="927100"/>
          </a:xfrm>
          <a:prstGeom prst="rect">
            <a:avLst/>
          </a:prstGeom>
          <a:noFill/>
          <a:ln w="9525">
            <a:solidFill>
              <a:schemeClr val="bg1"/>
            </a:solidFill>
            <a:miter lim="800000"/>
            <a:headEnd/>
            <a:tailEnd/>
          </a:ln>
        </p:spPr>
      </p:pic>
      <p:pic>
        <p:nvPicPr>
          <p:cNvPr id="72714" name="Picture 13" descr="graph-cut-cost-0618"/>
          <p:cNvPicPr>
            <a:picLocks noChangeAspect="1" noChangeArrowheads="1"/>
          </p:cNvPicPr>
          <p:nvPr/>
        </p:nvPicPr>
        <p:blipFill>
          <a:blip r:embed="rId6" cstate="print"/>
          <a:srcRect/>
          <a:stretch>
            <a:fillRect/>
          </a:stretch>
        </p:blipFill>
        <p:spPr bwMode="auto">
          <a:xfrm>
            <a:off x="939800" y="5393871"/>
            <a:ext cx="1574800" cy="1181100"/>
          </a:xfrm>
          <a:prstGeom prst="rect">
            <a:avLst/>
          </a:prstGeom>
          <a:noFill/>
          <a:ln w="9525">
            <a:noFill/>
            <a:miter lim="800000"/>
            <a:headEnd/>
            <a:tailEnd/>
          </a:ln>
        </p:spPr>
      </p:pic>
      <p:pic>
        <p:nvPicPr>
          <p:cNvPr id="72715" name="Picture 5" descr="E:\presentations\job_talk\images\gist_white\gist_visualization2.png"/>
          <p:cNvPicPr>
            <a:picLocks noChangeAspect="1" noChangeArrowheads="1"/>
          </p:cNvPicPr>
          <p:nvPr/>
        </p:nvPicPr>
        <p:blipFill>
          <a:blip r:embed="rId7" cstate="print"/>
          <a:srcRect/>
          <a:stretch>
            <a:fillRect/>
          </a:stretch>
        </p:blipFill>
        <p:spPr bwMode="auto">
          <a:xfrm>
            <a:off x="1466850" y="2737985"/>
            <a:ext cx="1352550" cy="105727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BAED5ECD-9769-1246-906F-9F6147240E68}"/>
              </a:ext>
            </a:extLst>
          </p:cNvPr>
          <p:cNvSpPr>
            <a:spLocks noGrp="1"/>
          </p:cNvSpPr>
          <p:nvPr>
            <p:ph type="sldNum" sz="quarter" idx="12"/>
          </p:nvPr>
        </p:nvSpPr>
        <p:spPr/>
        <p:txBody>
          <a:bodyPr/>
          <a:lstStyle/>
          <a:p>
            <a:pPr>
              <a:defRPr/>
            </a:pPr>
            <a:fld id="{FCB45972-3906-42E4-B419-283498EC6070}" type="slidenum">
              <a:rPr lang="en-US" smtClean="0"/>
              <a:pPr>
                <a:defRPr/>
              </a:pPr>
              <a:t>31</a:t>
            </a:fld>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295400" y="685800"/>
            <a:ext cx="7143750" cy="535781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09C382BF-EB01-5049-9F0B-72992814C5D1}"/>
              </a:ext>
            </a:extLst>
          </p:cNvPr>
          <p:cNvSpPr>
            <a:spLocks noGrp="1"/>
          </p:cNvSpPr>
          <p:nvPr>
            <p:ph type="sldNum" sz="quarter" idx="12"/>
          </p:nvPr>
        </p:nvSpPr>
        <p:spPr/>
        <p:txBody>
          <a:bodyPr/>
          <a:lstStyle/>
          <a:p>
            <a:pPr>
              <a:defRPr/>
            </a:pPr>
            <a:fld id="{FCB45972-3906-42E4-B419-283498EC6070}" type="slidenum">
              <a:rPr lang="en-US" smtClean="0"/>
              <a:pPr>
                <a:defRPr/>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IMG_0681_mask_output_019"/>
          <p:cNvPicPr>
            <a:picLocks noChangeAspect="1" noChangeArrowheads="1"/>
          </p:cNvPicPr>
          <p:nvPr/>
        </p:nvPicPr>
        <p:blipFill>
          <a:blip r:embed="rId2" cstate="print"/>
          <a:srcRect/>
          <a:stretch>
            <a:fillRect/>
          </a:stretch>
        </p:blipFill>
        <p:spPr bwMode="auto">
          <a:xfrm>
            <a:off x="1295400" y="685800"/>
            <a:ext cx="7143750" cy="5357812"/>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E2713F0A-6E3C-194F-885A-7A5F172E6364}"/>
              </a:ext>
            </a:extLst>
          </p:cNvPr>
          <p:cNvSpPr>
            <a:spLocks noGrp="1"/>
          </p:cNvSpPr>
          <p:nvPr>
            <p:ph type="sldNum" sz="quarter" idx="12"/>
          </p:nvPr>
        </p:nvSpPr>
        <p:spPr/>
        <p:txBody>
          <a:bodyPr/>
          <a:lstStyle/>
          <a:p>
            <a:pPr>
              <a:defRPr/>
            </a:pPr>
            <a:fld id="{FCB45972-3906-42E4-B419-283498EC6070}" type="slidenum">
              <a:rPr lang="en-US" smtClean="0"/>
              <a:pPr>
                <a:defRPr/>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IMG_0681_mask_output_016"/>
          <p:cNvPicPr>
            <a:picLocks noChangeAspect="1" noChangeArrowheads="1"/>
          </p:cNvPicPr>
          <p:nvPr/>
        </p:nvPicPr>
        <p:blipFill>
          <a:blip r:embed="rId2" cstate="print"/>
          <a:srcRect/>
          <a:stretch>
            <a:fillRect/>
          </a:stretch>
        </p:blipFill>
        <p:spPr bwMode="auto">
          <a:xfrm>
            <a:off x="1295400" y="685800"/>
            <a:ext cx="7143750" cy="535781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DF059F11-E891-8A41-8589-91EFC5F12E95}"/>
              </a:ext>
            </a:extLst>
          </p:cNvPr>
          <p:cNvSpPr>
            <a:spLocks noGrp="1"/>
          </p:cNvSpPr>
          <p:nvPr>
            <p:ph type="sldNum" sz="quarter" idx="12"/>
          </p:nvPr>
        </p:nvSpPr>
        <p:spPr/>
        <p:txBody>
          <a:bodyPr/>
          <a:lstStyle/>
          <a:p>
            <a:pPr>
              <a:defRPr/>
            </a:pPr>
            <a:fld id="{FCB45972-3906-42E4-B419-283498EC6070}" type="slidenum">
              <a:rPr lang="en-US" smtClean="0"/>
              <a:pPr>
                <a:defRPr/>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295400" y="685800"/>
            <a:ext cx="7143750" cy="535781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47BF186A-5C10-8B43-BDB0-2A3E4E383FD5}"/>
              </a:ext>
            </a:extLst>
          </p:cNvPr>
          <p:cNvSpPr>
            <a:spLocks noGrp="1"/>
          </p:cNvSpPr>
          <p:nvPr>
            <p:ph type="sldNum" sz="quarter" idx="12"/>
          </p:nvPr>
        </p:nvSpPr>
        <p:spPr/>
        <p:txBody>
          <a:bodyPr/>
          <a:lstStyle/>
          <a:p>
            <a:pPr>
              <a:defRPr/>
            </a:pPr>
            <a:fld id="{FCB45972-3906-42E4-B419-283498EC6070}" type="slidenum">
              <a:rPr lang="en-US" smtClean="0"/>
              <a:pPr>
                <a:defRPr/>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IMG_2913"/>
          <p:cNvPicPr>
            <a:picLocks noChangeAspect="1" noChangeArrowheads="1"/>
          </p:cNvPicPr>
          <p:nvPr/>
        </p:nvPicPr>
        <p:blipFill>
          <a:blip r:embed="rId3" cstate="print"/>
          <a:srcRect/>
          <a:stretch>
            <a:fillRect/>
          </a:stretch>
        </p:blipFill>
        <p:spPr bwMode="auto">
          <a:xfrm>
            <a:off x="1295400" y="685800"/>
            <a:ext cx="7143750" cy="5354638"/>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20B77603-DFF2-CE46-B105-EAC8BB017153}"/>
              </a:ext>
            </a:extLst>
          </p:cNvPr>
          <p:cNvSpPr>
            <a:spLocks noGrp="1"/>
          </p:cNvSpPr>
          <p:nvPr>
            <p:ph type="sldNum" sz="quarter" idx="12"/>
          </p:nvPr>
        </p:nvSpPr>
        <p:spPr/>
        <p:txBody>
          <a:bodyPr/>
          <a:lstStyle/>
          <a:p>
            <a:pPr>
              <a:defRPr/>
            </a:pPr>
            <a:fld id="{FCB45972-3906-42E4-B419-283498EC6070}" type="slidenum">
              <a:rPr lang="en-US" smtClean="0"/>
              <a:pPr>
                <a:defRPr/>
              </a:pPr>
              <a:t>36</a:t>
            </a:fld>
            <a:endParaRPr lang="en-US"/>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IMG_2913_mask_red"/>
          <p:cNvPicPr>
            <a:picLocks noChangeAspect="1" noChangeArrowheads="1"/>
          </p:cNvPicPr>
          <p:nvPr/>
        </p:nvPicPr>
        <p:blipFill>
          <a:blip r:embed="rId3" cstate="print"/>
          <a:srcRect/>
          <a:stretch>
            <a:fillRect/>
          </a:stretch>
        </p:blipFill>
        <p:spPr bwMode="auto">
          <a:xfrm>
            <a:off x="1295400" y="671286"/>
            <a:ext cx="7143750" cy="5357812"/>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C8B56D24-0FF4-8945-BC91-AED45C9F4FC5}"/>
              </a:ext>
            </a:extLst>
          </p:cNvPr>
          <p:cNvSpPr>
            <a:spLocks noGrp="1"/>
          </p:cNvSpPr>
          <p:nvPr>
            <p:ph type="sldNum" sz="quarter" idx="12"/>
          </p:nvPr>
        </p:nvSpPr>
        <p:spPr/>
        <p:txBody>
          <a:bodyPr/>
          <a:lstStyle/>
          <a:p>
            <a:pPr>
              <a:defRPr/>
            </a:pPr>
            <a:fld id="{FCB45972-3906-42E4-B419-283498EC6070}" type="slidenum">
              <a:rPr lang="en-US" smtClean="0"/>
              <a:pPr>
                <a:defRPr/>
              </a:pPr>
              <a:t>37</a:t>
            </a:fld>
            <a:endParaRPr lang="en-US"/>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G_2913_mask_output_006_0001_river_00263_257255557_d4668b81ae_101_41825958@N00"/>
          <p:cNvPicPr>
            <a:picLocks noChangeAspect="1" noChangeArrowheads="1"/>
          </p:cNvPicPr>
          <p:nvPr/>
        </p:nvPicPr>
        <p:blipFill>
          <a:blip r:embed="rId3" cstate="print"/>
          <a:srcRect/>
          <a:stretch>
            <a:fillRect/>
          </a:stretch>
        </p:blipFill>
        <p:spPr bwMode="auto">
          <a:xfrm>
            <a:off x="1295400" y="685800"/>
            <a:ext cx="7143750" cy="5357812"/>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68937E07-65D8-9C45-B585-B9030C222782}"/>
              </a:ext>
            </a:extLst>
          </p:cNvPr>
          <p:cNvSpPr>
            <a:spLocks noGrp="1"/>
          </p:cNvSpPr>
          <p:nvPr>
            <p:ph type="sldNum" sz="quarter" idx="12"/>
          </p:nvPr>
        </p:nvSpPr>
        <p:spPr/>
        <p:txBody>
          <a:bodyPr/>
          <a:lstStyle/>
          <a:p>
            <a:pPr>
              <a:defRPr/>
            </a:pPr>
            <a:fld id="{FCB45972-3906-42E4-B419-283498EC6070}" type="slidenum">
              <a:rPr lang="en-US" smtClean="0"/>
              <a:pPr>
                <a:defRPr/>
              </a:pPr>
              <a:t>38</a:t>
            </a:fld>
            <a:endParaRPr lang="en-US"/>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2913_mask_red"/>
          <p:cNvPicPr>
            <a:picLocks noChangeAspect="1" noChangeArrowheads="1"/>
          </p:cNvPicPr>
          <p:nvPr/>
        </p:nvPicPr>
        <p:blipFill>
          <a:blip r:embed="rId3" cstate="print"/>
          <a:srcRect/>
          <a:stretch>
            <a:fillRect/>
          </a:stretch>
        </p:blipFill>
        <p:spPr bwMode="auto">
          <a:xfrm>
            <a:off x="1676400" y="2514600"/>
            <a:ext cx="2362200" cy="1771650"/>
          </a:xfrm>
          <a:prstGeom prst="rect">
            <a:avLst/>
          </a:prstGeom>
          <a:noFill/>
          <a:ln w="9525">
            <a:noFill/>
            <a:miter lim="800000"/>
            <a:headEnd/>
            <a:tailEnd/>
          </a:ln>
        </p:spPr>
      </p:pic>
      <p:pic>
        <p:nvPicPr>
          <p:cNvPr id="80899" name="Picture 3" descr="IMG_2913_montage"/>
          <p:cNvPicPr>
            <a:picLocks noChangeAspect="1" noChangeArrowheads="1"/>
          </p:cNvPicPr>
          <p:nvPr/>
        </p:nvPicPr>
        <p:blipFill>
          <a:blip r:embed="rId4" cstate="print">
            <a:clrChange>
              <a:clrFrom>
                <a:srgbClr val="003082"/>
              </a:clrFrom>
              <a:clrTo>
                <a:srgbClr val="003082">
                  <a:alpha val="0"/>
                </a:srgbClr>
              </a:clrTo>
            </a:clrChange>
          </a:blip>
          <a:srcRect/>
          <a:stretch>
            <a:fillRect/>
          </a:stretch>
        </p:blipFill>
        <p:spPr bwMode="auto">
          <a:xfrm>
            <a:off x="4267200" y="1047750"/>
            <a:ext cx="6324600" cy="4743450"/>
          </a:xfrm>
          <a:prstGeom prst="rect">
            <a:avLst/>
          </a:prstGeom>
          <a:noFill/>
          <a:ln w="9525">
            <a:noFill/>
            <a:miter lim="800000"/>
            <a:headEnd/>
            <a:tailEnd/>
          </a:ln>
        </p:spPr>
      </p:pic>
      <p:sp>
        <p:nvSpPr>
          <p:cNvPr id="80900" name="Text Box 5"/>
          <p:cNvSpPr txBox="1">
            <a:spLocks noChangeArrowheads="1"/>
          </p:cNvSpPr>
          <p:nvPr/>
        </p:nvSpPr>
        <p:spPr bwMode="auto">
          <a:xfrm>
            <a:off x="5867400" y="5943601"/>
            <a:ext cx="3124200" cy="4619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 200 scene matches</a:t>
            </a:r>
          </a:p>
        </p:txBody>
      </p:sp>
      <p:sp>
        <p:nvSpPr>
          <p:cNvPr id="10" name="Frame 9"/>
          <p:cNvSpPr/>
          <p:nvPr/>
        </p:nvSpPr>
        <p:spPr>
          <a:xfrm>
            <a:off x="4171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
        <p:nvSpPr>
          <p:cNvPr id="2" name="Slide Number Placeholder 1">
            <a:extLst>
              <a:ext uri="{FF2B5EF4-FFF2-40B4-BE49-F238E27FC236}">
                <a16:creationId xmlns:a16="http://schemas.microsoft.com/office/drawing/2014/main" id="{85D3254E-E86B-2545-9AC8-48E50AC03EA2}"/>
              </a:ext>
            </a:extLst>
          </p:cNvPr>
          <p:cNvSpPr>
            <a:spLocks noGrp="1"/>
          </p:cNvSpPr>
          <p:nvPr>
            <p:ph type="sldNum" sz="quarter" idx="12"/>
          </p:nvPr>
        </p:nvSpPr>
        <p:spPr/>
        <p:txBody>
          <a:bodyPr/>
          <a:lstStyle/>
          <a:p>
            <a:pPr>
              <a:defRPr/>
            </a:pPr>
            <a:fld id="{FCB45972-3906-42E4-B419-283498EC6070}" type="slidenum">
              <a:rPr lang="en-US" smtClean="0"/>
              <a:pPr>
                <a:defRPr/>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225" y="5659797"/>
            <a:ext cx="34861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55203"/>
            <a:ext cx="8534400" cy="914400"/>
          </a:xfrm>
        </p:spPr>
        <p:txBody>
          <a:bodyPr>
            <a:normAutofit fontScale="90000"/>
          </a:bodyPr>
          <a:lstStyle/>
          <a:p>
            <a:r>
              <a:rPr lang="en-US" dirty="0"/>
              <a:t>3D Reconstruction from Flickr: How it works</a:t>
            </a:r>
          </a:p>
        </p:txBody>
      </p:sp>
      <p:sp>
        <p:nvSpPr>
          <p:cNvPr id="3" name="Content Placeholder 2"/>
          <p:cNvSpPr>
            <a:spLocks noGrp="1"/>
          </p:cNvSpPr>
          <p:nvPr>
            <p:ph idx="1"/>
          </p:nvPr>
        </p:nvSpPr>
        <p:spPr>
          <a:xfrm>
            <a:off x="381000" y="935397"/>
            <a:ext cx="7315200" cy="5410200"/>
          </a:xfrm>
        </p:spPr>
        <p:txBody>
          <a:bodyPr>
            <a:normAutofit fontScale="92500" lnSpcReduction="10000"/>
          </a:bodyPr>
          <a:lstStyle/>
          <a:p>
            <a:pPr marL="514350" indent="-514350">
              <a:buFont typeface="+mj-lt"/>
              <a:buAutoNum type="arabicPeriod"/>
            </a:pPr>
            <a:r>
              <a:rPr lang="en-US" dirty="0"/>
              <a:t>Download ~10,000 images, convert to grayscale, compute SIFT </a:t>
            </a:r>
            <a:r>
              <a:rPr lang="en-US" dirty="0" err="1"/>
              <a:t>keypoints</a:t>
            </a:r>
            <a:endParaRPr lang="en-US" dirty="0"/>
          </a:p>
          <a:p>
            <a:pPr marL="514350" indent="-514350">
              <a:buFont typeface="+mj-lt"/>
              <a:buAutoNum type="arabicPeriod"/>
            </a:pPr>
            <a:r>
              <a:rPr lang="en-US" dirty="0"/>
              <a:t>Match images</a:t>
            </a:r>
          </a:p>
          <a:p>
            <a:pPr marL="914400" lvl="1" indent="-514350">
              <a:buFont typeface="+mj-lt"/>
              <a:buAutoNum type="arabicPeriod"/>
            </a:pPr>
            <a:r>
              <a:rPr lang="en-US" dirty="0"/>
              <a:t>Get similar images with vocabulary tree (like in recognition from last class)</a:t>
            </a:r>
          </a:p>
          <a:p>
            <a:pPr marL="914400" lvl="1" indent="-514350">
              <a:buFont typeface="+mj-lt"/>
              <a:buAutoNum type="arabicPeriod"/>
            </a:pPr>
            <a:r>
              <a:rPr lang="en-US" dirty="0"/>
              <a:t>Match </a:t>
            </a:r>
            <a:r>
              <a:rPr lang="en-US" dirty="0" err="1"/>
              <a:t>keypoints</a:t>
            </a:r>
            <a:r>
              <a:rPr lang="en-US" dirty="0"/>
              <a:t> across similar images and perform geometric verification with RANSAC (similar to photo stitching)</a:t>
            </a:r>
          </a:p>
          <a:p>
            <a:pPr marL="514350" indent="-514350">
              <a:buFont typeface="+mj-lt"/>
              <a:buAutoNum type="arabicPeriod"/>
            </a:pPr>
            <a:r>
              <a:rPr lang="en-US" dirty="0"/>
              <a:t>Form a graph of matched images and features</a:t>
            </a:r>
          </a:p>
          <a:p>
            <a:pPr marL="514350" indent="-514350">
              <a:buFont typeface="+mj-lt"/>
              <a:buAutoNum type="arabicPeriod"/>
            </a:pPr>
            <a:r>
              <a:rPr lang="en-US" dirty="0"/>
              <a:t>3D Reconstruction by triangulating points, bundle adjustment</a:t>
            </a:r>
          </a:p>
          <a:p>
            <a:pPr marL="514350" indent="-514350">
              <a:buFont typeface="+mj-lt"/>
              <a:buAutoNum type="arabicPeriod"/>
            </a:pPr>
            <a:endParaRPr lang="en-US" dirty="0"/>
          </a:p>
          <a:p>
            <a:pPr lvl="1"/>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3983397"/>
            <a:ext cx="17049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E061763A-F98B-5E41-BA97-2713DD269C26}"/>
              </a:ext>
            </a:extLst>
          </p:cNvPr>
          <p:cNvSpPr>
            <a:spLocks noGrp="1"/>
          </p:cNvSpPr>
          <p:nvPr>
            <p:ph type="sldNum" sz="quarter" idx="12"/>
          </p:nvPr>
        </p:nvSpPr>
        <p:spPr/>
        <p:txBody>
          <a:bodyPr/>
          <a:lstStyle/>
          <a:p>
            <a:pPr>
              <a:defRPr/>
            </a:pPr>
            <a:fld id="{C9F88BE6-D0E6-4FA5-A5C6-AF6DB92BA8A7}" type="slidenum">
              <a:rPr lang="en-US" smtClean="0"/>
              <a:pPr>
                <a:defRPr/>
              </a:pPr>
              <a:t>4</a:t>
            </a:fld>
            <a:endParaRPr lang="en-US"/>
          </a:p>
        </p:txBody>
      </p:sp>
    </p:spTree>
    <p:extLst>
      <p:ext uri="{BB962C8B-B14F-4D97-AF65-F5344CB8AC3E}">
        <p14:creationId xmlns:p14="http://schemas.microsoft.com/office/powerpoint/2010/main" val="3759432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0001_river_00263_257255557_d4668b81ae_101_41825958@N00"/>
          <p:cNvPicPr>
            <a:picLocks noChangeAspect="1" noChangeArrowheads="1"/>
          </p:cNvPicPr>
          <p:nvPr/>
        </p:nvPicPr>
        <p:blipFill>
          <a:blip r:embed="rId3" cstate="print"/>
          <a:srcRect/>
          <a:stretch>
            <a:fillRect/>
          </a:stretch>
        </p:blipFill>
        <p:spPr bwMode="auto">
          <a:xfrm>
            <a:off x="6200776" y="1524001"/>
            <a:ext cx="4314825" cy="3236913"/>
          </a:xfrm>
          <a:prstGeom prst="rect">
            <a:avLst/>
          </a:prstGeom>
          <a:noFill/>
          <a:ln w="9525">
            <a:noFill/>
            <a:miter lim="800000"/>
            <a:headEnd/>
            <a:tailEnd/>
          </a:ln>
        </p:spPr>
      </p:pic>
      <p:pic>
        <p:nvPicPr>
          <p:cNvPr id="81923" name="Picture 3" descr="IMG_2913"/>
          <p:cNvPicPr>
            <a:picLocks noChangeAspect="1" noChangeArrowheads="1"/>
          </p:cNvPicPr>
          <p:nvPr/>
        </p:nvPicPr>
        <p:blipFill>
          <a:blip r:embed="rId4" cstate="print"/>
          <a:srcRect/>
          <a:stretch>
            <a:fillRect/>
          </a:stretch>
        </p:blipFill>
        <p:spPr bwMode="auto">
          <a:xfrm>
            <a:off x="1676400" y="1524001"/>
            <a:ext cx="4343400" cy="325596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2199F9EE-3DA8-5746-9F89-48C9A2B3F917}"/>
              </a:ext>
            </a:extLst>
          </p:cNvPr>
          <p:cNvSpPr>
            <a:spLocks noGrp="1"/>
          </p:cNvSpPr>
          <p:nvPr>
            <p:ph type="sldNum" sz="quarter" idx="12"/>
          </p:nvPr>
        </p:nvSpPr>
        <p:spPr/>
        <p:txBody>
          <a:bodyPr/>
          <a:lstStyle/>
          <a:p>
            <a:pPr>
              <a:defRPr/>
            </a:pPr>
            <a:fld id="{FCB45972-3906-42E4-B419-283498EC6070}" type="slidenum">
              <a:rPr lang="en-US" smtClean="0"/>
              <a:pPr>
                <a:defRPr/>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G_2913_mask_red"/>
          <p:cNvPicPr>
            <a:picLocks noChangeAspect="1" noChangeArrowheads="1"/>
          </p:cNvPicPr>
          <p:nvPr/>
        </p:nvPicPr>
        <p:blipFill>
          <a:blip r:embed="rId3" cstate="print"/>
          <a:srcRect/>
          <a:stretch>
            <a:fillRect/>
          </a:stretch>
        </p:blipFill>
        <p:spPr bwMode="auto">
          <a:xfrm>
            <a:off x="1295400" y="685800"/>
            <a:ext cx="7143750" cy="5357812"/>
          </a:xfrm>
          <a:prstGeom prst="rect">
            <a:avLst/>
          </a:prstGeom>
          <a:noFill/>
          <a:ln w="9525">
            <a:noFill/>
            <a:miter lim="800000"/>
            <a:headEnd/>
            <a:tailEnd/>
          </a:ln>
        </p:spPr>
      </p:pic>
      <p:pic>
        <p:nvPicPr>
          <p:cNvPr id="1626115" name="Picture 3" descr="IMG_2913_mask_output_006_0001_river_00263_257255557_d4668b81ae_101_41825958@N00"/>
          <p:cNvPicPr>
            <a:picLocks noChangeAspect="1" noChangeArrowheads="1"/>
          </p:cNvPicPr>
          <p:nvPr/>
        </p:nvPicPr>
        <p:blipFill>
          <a:blip r:embed="rId4" cstate="print"/>
          <a:srcRect/>
          <a:stretch>
            <a:fillRect/>
          </a:stretch>
        </p:blipFill>
        <p:spPr bwMode="auto">
          <a:xfrm>
            <a:off x="1295400" y="685800"/>
            <a:ext cx="7143750" cy="5357812"/>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7268E5D8-00B2-9843-967A-5CE8B8FC556B}"/>
              </a:ext>
            </a:extLst>
          </p:cNvPr>
          <p:cNvSpPr>
            <a:spLocks noGrp="1"/>
          </p:cNvSpPr>
          <p:nvPr>
            <p:ph type="sldNum" sz="quarter" idx="12"/>
          </p:nvPr>
        </p:nvSpPr>
        <p:spPr/>
        <p:txBody>
          <a:bodyPr/>
          <a:lstStyle/>
          <a:p>
            <a:pPr>
              <a:defRPr/>
            </a:pPr>
            <a:fld id="{C9F88BE6-D0E6-4FA5-A5C6-AF6DB92BA8A7}" type="slidenum">
              <a:rPr lang="en-US" smtClean="0"/>
              <a:pPr>
                <a:defRPr/>
              </a:pPr>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IMG_5049"/>
          <p:cNvPicPr>
            <a:picLocks noChangeAspect="1" noChangeArrowheads="1"/>
          </p:cNvPicPr>
          <p:nvPr/>
        </p:nvPicPr>
        <p:blipFill>
          <a:blip r:embed="rId2" cstate="print"/>
          <a:srcRect/>
          <a:stretch>
            <a:fillRect/>
          </a:stretch>
        </p:blipFill>
        <p:spPr bwMode="auto">
          <a:xfrm>
            <a:off x="1295400" y="381000"/>
            <a:ext cx="5616575" cy="6253162"/>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B3EF6C82-4BEE-F440-85FF-4BD479B5AABC}"/>
              </a:ext>
            </a:extLst>
          </p:cNvPr>
          <p:cNvSpPr>
            <a:spLocks noGrp="1"/>
          </p:cNvSpPr>
          <p:nvPr>
            <p:ph type="sldNum" sz="quarter" idx="12"/>
          </p:nvPr>
        </p:nvSpPr>
        <p:spPr/>
        <p:txBody>
          <a:bodyPr/>
          <a:lstStyle/>
          <a:p>
            <a:pPr>
              <a:defRPr/>
            </a:pPr>
            <a:fld id="{FCB45972-3906-42E4-B419-283498EC6070}" type="slidenum">
              <a:rPr lang="en-US" smtClean="0"/>
              <a:pPr>
                <a:defRPr/>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5049_mask_red"/>
          <p:cNvPicPr>
            <a:picLocks noChangeAspect="1" noChangeArrowheads="1"/>
          </p:cNvPicPr>
          <p:nvPr/>
        </p:nvPicPr>
        <p:blipFill>
          <a:blip r:embed="rId2" cstate="print"/>
          <a:srcRect/>
          <a:stretch>
            <a:fillRect/>
          </a:stretch>
        </p:blipFill>
        <p:spPr bwMode="auto">
          <a:xfrm>
            <a:off x="1295400" y="381000"/>
            <a:ext cx="5616575" cy="6249987"/>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2B210807-A79A-C746-A757-ABB9F1B6D6E9}"/>
              </a:ext>
            </a:extLst>
          </p:cNvPr>
          <p:cNvSpPr>
            <a:spLocks noGrp="1"/>
          </p:cNvSpPr>
          <p:nvPr>
            <p:ph type="sldNum" sz="quarter" idx="12"/>
          </p:nvPr>
        </p:nvSpPr>
        <p:spPr/>
        <p:txBody>
          <a:bodyPr/>
          <a:lstStyle/>
          <a:p>
            <a:pPr>
              <a:defRPr/>
            </a:pPr>
            <a:fld id="{FCB45972-3906-42E4-B419-283498EC6070}" type="slidenum">
              <a:rPr lang="en-US" smtClean="0"/>
              <a:pPr>
                <a:defRPr/>
              </a:pPr>
              <a:t>43</a:t>
            </a:fld>
            <a:endParaRPr lang="en-US"/>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G_5049_mask_output_027_0064_landscape_00174_258323004_05100fec7f_92_28259381@N00"/>
          <p:cNvPicPr>
            <a:picLocks noChangeAspect="1" noChangeArrowheads="1"/>
          </p:cNvPicPr>
          <p:nvPr/>
        </p:nvPicPr>
        <p:blipFill>
          <a:blip r:embed="rId2" cstate="print"/>
          <a:srcRect/>
          <a:stretch>
            <a:fillRect/>
          </a:stretch>
        </p:blipFill>
        <p:spPr bwMode="auto">
          <a:xfrm>
            <a:off x="1295400" y="381000"/>
            <a:ext cx="5616575" cy="6249987"/>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E601C836-D590-1B4F-AB90-71B799197C5C}"/>
              </a:ext>
            </a:extLst>
          </p:cNvPr>
          <p:cNvSpPr>
            <a:spLocks noGrp="1"/>
          </p:cNvSpPr>
          <p:nvPr>
            <p:ph type="sldNum" sz="quarter" idx="12"/>
          </p:nvPr>
        </p:nvSpPr>
        <p:spPr/>
        <p:txBody>
          <a:bodyPr/>
          <a:lstStyle/>
          <a:p>
            <a:pPr>
              <a:defRPr/>
            </a:pPr>
            <a:fld id="{FCB45972-3906-42E4-B419-283498EC6070}" type="slidenum">
              <a:rPr lang="en-US" smtClean="0"/>
              <a:pPr>
                <a:defRPr/>
              </a:pPr>
              <a:t>44</a:t>
            </a:fld>
            <a:endParaRPr lang="en-US"/>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is the original?</a:t>
            </a:r>
          </a:p>
        </p:txBody>
      </p:sp>
      <p:sp>
        <p:nvSpPr>
          <p:cNvPr id="3" name="Content Placeholder 2"/>
          <p:cNvSpPr>
            <a:spLocks noGrp="1"/>
          </p:cNvSpPr>
          <p:nvPr>
            <p:ph idx="1"/>
          </p:nvPr>
        </p:nvSpPr>
        <p:spPr/>
        <p:txBody>
          <a:bodyPr/>
          <a:lstStyle/>
          <a:p>
            <a:endParaRPr lang="en-US"/>
          </a:p>
        </p:txBody>
      </p:sp>
      <p:pic>
        <p:nvPicPr>
          <p:cNvPr id="4" name="Picture 6" descr="IMG_5619_mask_output_001_0032_forest_00054_231148317_43a16297cd_63_81555225@N00"/>
          <p:cNvPicPr>
            <a:picLocks noChangeAspect="1" noChangeArrowheads="1"/>
          </p:cNvPicPr>
          <p:nvPr/>
        </p:nvPicPr>
        <p:blipFill>
          <a:blip r:embed="rId2" cstate="print"/>
          <a:srcRect/>
          <a:stretch>
            <a:fillRect/>
          </a:stretch>
        </p:blipFill>
        <p:spPr bwMode="auto">
          <a:xfrm>
            <a:off x="4743450" y="1905000"/>
            <a:ext cx="4400550" cy="3300413"/>
          </a:xfrm>
          <a:prstGeom prst="rect">
            <a:avLst/>
          </a:prstGeom>
          <a:noFill/>
          <a:ln w="9525">
            <a:noFill/>
            <a:miter lim="800000"/>
            <a:headEnd/>
            <a:tailEnd/>
          </a:ln>
        </p:spPr>
      </p:pic>
      <p:pic>
        <p:nvPicPr>
          <p:cNvPr id="5" name="Picture 4" descr="IMG_5619"/>
          <p:cNvPicPr>
            <a:picLocks noChangeAspect="1" noChangeArrowheads="1"/>
          </p:cNvPicPr>
          <p:nvPr/>
        </p:nvPicPr>
        <p:blipFill>
          <a:blip r:embed="rId3" cstate="print"/>
          <a:srcRect/>
          <a:stretch>
            <a:fillRect/>
          </a:stretch>
        </p:blipFill>
        <p:spPr bwMode="auto">
          <a:xfrm>
            <a:off x="220956" y="1904999"/>
            <a:ext cx="4370095" cy="3276600"/>
          </a:xfrm>
          <a:prstGeom prst="rect">
            <a:avLst/>
          </a:prstGeom>
          <a:noFill/>
          <a:ln w="9525">
            <a:noFill/>
            <a:miter lim="800000"/>
            <a:headEnd/>
            <a:tailEnd/>
          </a:ln>
        </p:spPr>
      </p:pic>
      <p:sp>
        <p:nvSpPr>
          <p:cNvPr id="6" name="Slide Number Placeholder 5">
            <a:extLst>
              <a:ext uri="{FF2B5EF4-FFF2-40B4-BE49-F238E27FC236}">
                <a16:creationId xmlns:a16="http://schemas.microsoft.com/office/drawing/2014/main" id="{59BFFD7E-61F5-714F-B6A1-26FFA1E90410}"/>
              </a:ext>
            </a:extLst>
          </p:cNvPr>
          <p:cNvSpPr>
            <a:spLocks noGrp="1"/>
          </p:cNvSpPr>
          <p:nvPr>
            <p:ph type="sldNum" sz="quarter" idx="12"/>
          </p:nvPr>
        </p:nvSpPr>
        <p:spPr/>
        <p:txBody>
          <a:bodyPr/>
          <a:lstStyle/>
          <a:p>
            <a:pPr>
              <a:defRPr/>
            </a:pPr>
            <a:fld id="{C9F88BE6-D0E6-4FA5-A5C6-AF6DB92BA8A7}" type="slidenum">
              <a:rPr lang="en-US" smtClean="0"/>
              <a:pPr>
                <a:defRPr/>
              </a:pPr>
              <a:t>45</a:t>
            </a:fld>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5619"/>
          <p:cNvPicPr>
            <a:picLocks noChangeAspect="1" noChangeArrowheads="1"/>
          </p:cNvPicPr>
          <p:nvPr/>
        </p:nvPicPr>
        <p:blipFill>
          <a:blip r:embed="rId3" cstate="print"/>
          <a:srcRect/>
          <a:stretch>
            <a:fillRect/>
          </a:stretch>
        </p:blipFill>
        <p:spPr bwMode="auto">
          <a:xfrm>
            <a:off x="1295400" y="763588"/>
            <a:ext cx="7143750" cy="5356225"/>
          </a:xfrm>
          <a:prstGeom prst="rect">
            <a:avLst/>
          </a:prstGeom>
          <a:noFill/>
          <a:ln w="9525">
            <a:noFill/>
            <a:miter lim="800000"/>
            <a:headEnd/>
            <a:tailEnd/>
          </a:ln>
        </p:spPr>
      </p:pic>
      <p:pic>
        <p:nvPicPr>
          <p:cNvPr id="719877" name="Picture 5" descr="IMG_5619_mask_red"/>
          <p:cNvPicPr>
            <a:picLocks noChangeAspect="1" noChangeArrowheads="1"/>
          </p:cNvPicPr>
          <p:nvPr/>
        </p:nvPicPr>
        <p:blipFill>
          <a:blip r:embed="rId4" cstate="print"/>
          <a:srcRect/>
          <a:stretch>
            <a:fillRect/>
          </a:stretch>
        </p:blipFill>
        <p:spPr bwMode="auto">
          <a:xfrm>
            <a:off x="1295400" y="762000"/>
            <a:ext cx="7143750" cy="5357813"/>
          </a:xfrm>
          <a:prstGeom prst="rect">
            <a:avLst/>
          </a:prstGeom>
          <a:noFill/>
          <a:ln w="9525">
            <a:noFill/>
            <a:miter lim="800000"/>
            <a:headEnd/>
            <a:tailEnd/>
          </a:ln>
        </p:spPr>
      </p:pic>
      <p:pic>
        <p:nvPicPr>
          <p:cNvPr id="719878" name="Picture 6" descr="IMG_5619_mask_output_001_0032_forest_00054_231148317_43a16297cd_63_81555225@N00"/>
          <p:cNvPicPr>
            <a:picLocks noChangeAspect="1" noChangeArrowheads="1"/>
          </p:cNvPicPr>
          <p:nvPr/>
        </p:nvPicPr>
        <p:blipFill>
          <a:blip r:embed="rId5" cstate="print"/>
          <a:srcRect/>
          <a:stretch>
            <a:fillRect/>
          </a:stretch>
        </p:blipFill>
        <p:spPr bwMode="auto">
          <a:xfrm>
            <a:off x="1295400" y="762000"/>
            <a:ext cx="7143750" cy="535781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F211CC56-7D62-214B-ADA8-E53337ACBCDA}"/>
              </a:ext>
            </a:extLst>
          </p:cNvPr>
          <p:cNvSpPr>
            <a:spLocks noGrp="1"/>
          </p:cNvSpPr>
          <p:nvPr>
            <p:ph type="sldNum" sz="quarter" idx="12"/>
          </p:nvPr>
        </p:nvSpPr>
        <p:spPr/>
        <p:txBody>
          <a:bodyPr/>
          <a:lstStyle/>
          <a:p>
            <a:pPr>
              <a:defRPr/>
            </a:pPr>
            <a:fld id="{FCB45972-3906-42E4-B419-283498EC6070}" type="slidenum">
              <a:rPr lang="en-US" smtClean="0"/>
              <a:pPr>
                <a:defRPr/>
              </a:pPr>
              <a:t>46</a:t>
            </a:fld>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IMG_1158"/>
          <p:cNvPicPr>
            <a:picLocks noChangeAspect="1" noChangeArrowheads="1"/>
          </p:cNvPicPr>
          <p:nvPr/>
        </p:nvPicPr>
        <p:blipFill>
          <a:blip r:embed="rId3" cstate="print"/>
          <a:srcRect/>
          <a:stretch>
            <a:fillRect/>
          </a:stretch>
        </p:blipFill>
        <p:spPr bwMode="auto">
          <a:xfrm>
            <a:off x="2286000" y="381000"/>
            <a:ext cx="4143375" cy="57150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3C0F943B-7933-A044-BA2F-90E61317C70C}"/>
              </a:ext>
            </a:extLst>
          </p:cNvPr>
          <p:cNvSpPr>
            <a:spLocks noGrp="1"/>
          </p:cNvSpPr>
          <p:nvPr>
            <p:ph type="sldNum" sz="quarter" idx="12"/>
          </p:nvPr>
        </p:nvSpPr>
        <p:spPr/>
        <p:txBody>
          <a:bodyPr/>
          <a:lstStyle/>
          <a:p>
            <a:pPr>
              <a:defRPr/>
            </a:pPr>
            <a:fld id="{FCB45972-3906-42E4-B419-283498EC6070}" type="slidenum">
              <a:rPr lang="en-US" smtClean="0"/>
              <a:pPr>
                <a:defRPr/>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IMG_1158_mask_red"/>
          <p:cNvPicPr>
            <a:picLocks noChangeAspect="1" noChangeArrowheads="1"/>
          </p:cNvPicPr>
          <p:nvPr/>
        </p:nvPicPr>
        <p:blipFill>
          <a:blip r:embed="rId3" cstate="print"/>
          <a:srcRect/>
          <a:stretch>
            <a:fillRect/>
          </a:stretch>
        </p:blipFill>
        <p:spPr bwMode="auto">
          <a:xfrm>
            <a:off x="2307771" y="381000"/>
            <a:ext cx="4143375" cy="57150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7BA811A5-4836-B54F-B094-A9117F67B381}"/>
              </a:ext>
            </a:extLst>
          </p:cNvPr>
          <p:cNvSpPr>
            <a:spLocks noGrp="1"/>
          </p:cNvSpPr>
          <p:nvPr>
            <p:ph type="sldNum" sz="quarter" idx="12"/>
          </p:nvPr>
        </p:nvSpPr>
        <p:spPr/>
        <p:txBody>
          <a:bodyPr/>
          <a:lstStyle/>
          <a:p>
            <a:pPr>
              <a:defRPr/>
            </a:pPr>
            <a:fld id="{FCB45972-3906-42E4-B419-283498EC6070}" type="slidenum">
              <a:rPr lang="en-US" smtClean="0"/>
              <a:pPr>
                <a:defRPr/>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IMG_1158_diffusion"/>
          <p:cNvPicPr>
            <a:picLocks noChangeAspect="1" noChangeArrowheads="1"/>
          </p:cNvPicPr>
          <p:nvPr/>
        </p:nvPicPr>
        <p:blipFill>
          <a:blip r:embed="rId3" cstate="print"/>
          <a:srcRect/>
          <a:stretch>
            <a:fillRect/>
          </a:stretch>
        </p:blipFill>
        <p:spPr bwMode="auto">
          <a:xfrm>
            <a:off x="2318657" y="381000"/>
            <a:ext cx="4143375" cy="5715000"/>
          </a:xfrm>
          <a:prstGeom prst="rect">
            <a:avLst/>
          </a:prstGeom>
          <a:noFill/>
          <a:ln w="9525">
            <a:noFill/>
            <a:miter lim="800000"/>
            <a:headEnd/>
            <a:tailEnd/>
          </a:ln>
        </p:spPr>
      </p:pic>
      <p:sp>
        <p:nvSpPr>
          <p:cNvPr id="58371" name="Text Box 5"/>
          <p:cNvSpPr txBox="1">
            <a:spLocks noChangeArrowheads="1"/>
          </p:cNvSpPr>
          <p:nvPr/>
        </p:nvSpPr>
        <p:spPr bwMode="auto">
          <a:xfrm>
            <a:off x="526369" y="6092371"/>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Diffusion Result</a:t>
            </a:r>
          </a:p>
        </p:txBody>
      </p:sp>
      <p:sp>
        <p:nvSpPr>
          <p:cNvPr id="2" name="Slide Number Placeholder 1">
            <a:extLst>
              <a:ext uri="{FF2B5EF4-FFF2-40B4-BE49-F238E27FC236}">
                <a16:creationId xmlns:a16="http://schemas.microsoft.com/office/drawing/2014/main" id="{8F7C29E2-A8B3-4C42-915B-CE20D72AD740}"/>
              </a:ext>
            </a:extLst>
          </p:cNvPr>
          <p:cNvSpPr>
            <a:spLocks noGrp="1"/>
          </p:cNvSpPr>
          <p:nvPr>
            <p:ph type="sldNum" sz="quarter" idx="12"/>
          </p:nvPr>
        </p:nvSpPr>
        <p:spPr/>
        <p:txBody>
          <a:bodyPr/>
          <a:lstStyle/>
          <a:p>
            <a:pPr>
              <a:defRPr/>
            </a:pPr>
            <a:fld id="{FCB45972-3906-42E4-B419-283498EC6070}" type="slidenum">
              <a:rPr lang="en-US" smtClean="0"/>
              <a:pPr>
                <a:defRPr/>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Large-scale 3D Reconstruction</a:t>
            </a:r>
          </a:p>
        </p:txBody>
      </p:sp>
      <p:sp>
        <p:nvSpPr>
          <p:cNvPr id="3" name="Content Placeholder 2"/>
          <p:cNvSpPr>
            <a:spLocks noGrp="1"/>
          </p:cNvSpPr>
          <p:nvPr>
            <p:ph idx="1"/>
          </p:nvPr>
        </p:nvSpPr>
        <p:spPr>
          <a:xfrm>
            <a:off x="609600" y="990600"/>
            <a:ext cx="8534400" cy="5135563"/>
          </a:xfrm>
        </p:spPr>
        <p:txBody>
          <a:bodyPr>
            <a:normAutofit lnSpcReduction="10000"/>
          </a:bodyPr>
          <a:lstStyle/>
          <a:p>
            <a:pPr marL="0" indent="0">
              <a:buNone/>
            </a:pPr>
            <a:r>
              <a:rPr lang="en-US" dirty="0"/>
              <a:t>Useful references</a:t>
            </a:r>
          </a:p>
          <a:p>
            <a:endParaRPr lang="en-US" sz="2800" dirty="0"/>
          </a:p>
          <a:p>
            <a:r>
              <a:rPr lang="en-US" sz="2800" dirty="0" err="1"/>
              <a:t>Snavely</a:t>
            </a:r>
            <a:r>
              <a:rPr lang="en-US" sz="2800" dirty="0"/>
              <a:t> thesis: </a:t>
            </a:r>
            <a:r>
              <a:rPr lang="en-US" sz="2800" dirty="0">
                <a:hlinkClick r:id="rId2"/>
              </a:rPr>
              <a:t>“Scene Reconstruction and Visualization from Internet Photo Collections”</a:t>
            </a:r>
            <a:endParaRPr lang="en-US" sz="2800" dirty="0"/>
          </a:p>
          <a:p>
            <a:endParaRPr lang="en-US" sz="2800" dirty="0"/>
          </a:p>
          <a:p>
            <a:r>
              <a:rPr lang="en-US" sz="2800" dirty="0"/>
              <a:t>COLMAP: package for sparse and dense reconstruction (with two related papers)  </a:t>
            </a:r>
            <a:r>
              <a:rPr lang="en-US" sz="2800" dirty="0">
                <a:hlinkClick r:id="rId3"/>
              </a:rPr>
              <a:t>https://colmap.github.io/</a:t>
            </a:r>
          </a:p>
          <a:p>
            <a:endParaRPr lang="en-US" sz="2800" dirty="0"/>
          </a:p>
          <a:p>
            <a:r>
              <a:rPr lang="en-US" sz="2800" dirty="0"/>
              <a:t>List of good papers and tutorials </a:t>
            </a:r>
            <a:r>
              <a:rPr lang="en-US" sz="2400" dirty="0">
                <a:hlinkClick r:id="rId4"/>
              </a:rPr>
              <a:t>https://github.com/openMVG/awesome_3DReconstruction_list</a:t>
            </a:r>
            <a:endParaRPr lang="en-US" sz="2400" dirty="0"/>
          </a:p>
          <a:p>
            <a:pPr marL="0" indent="0">
              <a:buNone/>
            </a:pPr>
            <a:r>
              <a:rPr lang="en-US" sz="2800" dirty="0"/>
              <a:t>	</a:t>
            </a:r>
            <a:endParaRPr lang="en-US" sz="2800" dirty="0">
              <a:hlinkClick r:id="rId3"/>
            </a:endParaRPr>
          </a:p>
        </p:txBody>
      </p:sp>
      <p:sp>
        <p:nvSpPr>
          <p:cNvPr id="4" name="Slide Number Placeholder 3">
            <a:extLst>
              <a:ext uri="{FF2B5EF4-FFF2-40B4-BE49-F238E27FC236}">
                <a16:creationId xmlns:a16="http://schemas.microsoft.com/office/drawing/2014/main" id="{054EC857-05BC-964E-B113-54A30B90FAB0}"/>
              </a:ext>
            </a:extLst>
          </p:cNvPr>
          <p:cNvSpPr>
            <a:spLocks noGrp="1"/>
          </p:cNvSpPr>
          <p:nvPr>
            <p:ph type="sldNum" sz="quarter" idx="12"/>
          </p:nvPr>
        </p:nvSpPr>
        <p:spPr/>
        <p:txBody>
          <a:bodyPr/>
          <a:lstStyle/>
          <a:p>
            <a:pPr>
              <a:defRPr/>
            </a:pPr>
            <a:fld id="{C9F88BE6-D0E6-4FA5-A5C6-AF6DB92BA8A7}" type="slidenum">
              <a:rPr lang="en-US" smtClean="0"/>
              <a:pPr>
                <a:defRPr/>
              </a:pPr>
              <a:t>5</a:t>
            </a:fld>
            <a:endParaRPr lang="en-US"/>
          </a:p>
        </p:txBody>
      </p:sp>
    </p:spTree>
    <p:extLst>
      <p:ext uri="{BB962C8B-B14F-4D97-AF65-F5344CB8AC3E}">
        <p14:creationId xmlns:p14="http://schemas.microsoft.com/office/powerpoint/2010/main" val="3018273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descr="IMG_1158_efros"/>
          <p:cNvPicPr>
            <a:picLocks noChangeAspect="1" noChangeArrowheads="1"/>
          </p:cNvPicPr>
          <p:nvPr/>
        </p:nvPicPr>
        <p:blipFill>
          <a:blip r:embed="rId3" cstate="print"/>
          <a:srcRect/>
          <a:stretch>
            <a:fillRect/>
          </a:stretch>
        </p:blipFill>
        <p:spPr bwMode="auto">
          <a:xfrm>
            <a:off x="2286000" y="381000"/>
            <a:ext cx="4143375" cy="5713412"/>
          </a:xfrm>
          <a:prstGeom prst="rect">
            <a:avLst/>
          </a:prstGeom>
          <a:noFill/>
          <a:ln w="9525">
            <a:noFill/>
            <a:miter lim="800000"/>
            <a:headEnd/>
            <a:tailEnd/>
          </a:ln>
        </p:spPr>
      </p:pic>
      <p:sp>
        <p:nvSpPr>
          <p:cNvPr id="59395" name="Text Box 13"/>
          <p:cNvSpPr txBox="1">
            <a:spLocks noChangeArrowheads="1"/>
          </p:cNvSpPr>
          <p:nvPr/>
        </p:nvSpPr>
        <p:spPr bwMode="auto">
          <a:xfrm>
            <a:off x="447674" y="6246812"/>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Efros and Leung result</a:t>
            </a:r>
          </a:p>
        </p:txBody>
      </p:sp>
      <p:sp>
        <p:nvSpPr>
          <p:cNvPr id="2" name="Slide Number Placeholder 1">
            <a:extLst>
              <a:ext uri="{FF2B5EF4-FFF2-40B4-BE49-F238E27FC236}">
                <a16:creationId xmlns:a16="http://schemas.microsoft.com/office/drawing/2014/main" id="{338CE6BC-EC24-AC41-8457-0D52D09F54B7}"/>
              </a:ext>
            </a:extLst>
          </p:cNvPr>
          <p:cNvSpPr>
            <a:spLocks noGrp="1"/>
          </p:cNvSpPr>
          <p:nvPr>
            <p:ph type="sldNum" sz="quarter" idx="12"/>
          </p:nvPr>
        </p:nvSpPr>
        <p:spPr/>
        <p:txBody>
          <a:bodyPr/>
          <a:lstStyle/>
          <a:p>
            <a:pPr>
              <a:defRPr/>
            </a:pPr>
            <a:fld id="{FCB45972-3906-42E4-B419-283498EC6070}" type="slidenum">
              <a:rPr lang="en-US" smtClean="0"/>
              <a:pPr>
                <a:defRPr/>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MG_1158_mask_output_011_0019_travel_00405_288251910_c7e3fc993c_117_66208256@N00"/>
          <p:cNvPicPr>
            <a:picLocks noChangeAspect="1" noChangeArrowheads="1"/>
          </p:cNvPicPr>
          <p:nvPr/>
        </p:nvPicPr>
        <p:blipFill>
          <a:blip r:embed="rId2" cstate="print"/>
          <a:srcRect/>
          <a:stretch>
            <a:fillRect/>
          </a:stretch>
        </p:blipFill>
        <p:spPr bwMode="auto">
          <a:xfrm>
            <a:off x="2304143" y="384629"/>
            <a:ext cx="4300538" cy="5930900"/>
          </a:xfrm>
          <a:prstGeom prst="rect">
            <a:avLst/>
          </a:prstGeom>
          <a:noFill/>
          <a:ln w="9525">
            <a:noFill/>
            <a:miter lim="800000"/>
            <a:headEnd/>
            <a:tailEnd/>
          </a:ln>
        </p:spPr>
      </p:pic>
      <p:sp>
        <p:nvSpPr>
          <p:cNvPr id="62467" name="Text Box 5"/>
          <p:cNvSpPr txBox="1">
            <a:spLocks noChangeArrowheads="1"/>
          </p:cNvSpPr>
          <p:nvPr/>
        </p:nvSpPr>
        <p:spPr bwMode="auto">
          <a:xfrm>
            <a:off x="457200" y="6288315"/>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Completion Result</a:t>
            </a:r>
          </a:p>
        </p:txBody>
      </p:sp>
      <p:sp>
        <p:nvSpPr>
          <p:cNvPr id="2" name="Slide Number Placeholder 1">
            <a:extLst>
              <a:ext uri="{FF2B5EF4-FFF2-40B4-BE49-F238E27FC236}">
                <a16:creationId xmlns:a16="http://schemas.microsoft.com/office/drawing/2014/main" id="{D1D5FE88-CD79-FF40-B2EE-34FAE9CF7B41}"/>
              </a:ext>
            </a:extLst>
          </p:cNvPr>
          <p:cNvSpPr>
            <a:spLocks noGrp="1"/>
          </p:cNvSpPr>
          <p:nvPr>
            <p:ph type="sldNum" sz="quarter" idx="12"/>
          </p:nvPr>
        </p:nvSpPr>
        <p:spPr/>
        <p:txBody>
          <a:bodyPr/>
          <a:lstStyle/>
          <a:p>
            <a:pPr>
              <a:defRPr/>
            </a:pPr>
            <a:fld id="{FCB45972-3906-42E4-B419-283498EC6070}" type="slidenum">
              <a:rPr lang="en-US" smtClean="0"/>
              <a:pPr>
                <a:defRPr/>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p:txBody>
          <a:bodyPr/>
          <a:lstStyle/>
          <a:p>
            <a:pPr eaLnBrk="1" hangingPunct="1"/>
            <a:r>
              <a:rPr lang="en-US"/>
              <a:t>im2gps (Hays &amp; Efros, CVPR 2008)</a:t>
            </a:r>
          </a:p>
        </p:txBody>
      </p:sp>
      <p:pic>
        <p:nvPicPr>
          <p:cNvPr id="126979" name="Picture 2"/>
          <p:cNvPicPr>
            <a:picLocks noChangeAspect="1" noChangeArrowheads="1"/>
          </p:cNvPicPr>
          <p:nvPr/>
        </p:nvPicPr>
        <p:blipFill>
          <a:blip r:embed="rId2" cstate="print"/>
          <a:srcRect/>
          <a:stretch>
            <a:fillRect/>
          </a:stretch>
        </p:blipFill>
        <p:spPr bwMode="auto">
          <a:xfrm>
            <a:off x="0" y="2133600"/>
            <a:ext cx="9144000" cy="3086100"/>
          </a:xfrm>
          <a:prstGeom prst="rect">
            <a:avLst/>
          </a:prstGeom>
          <a:noFill/>
          <a:ln w="9525">
            <a:noFill/>
            <a:miter lim="800000"/>
            <a:headEnd/>
            <a:tailEnd/>
          </a:ln>
        </p:spPr>
      </p:pic>
      <p:sp>
        <p:nvSpPr>
          <p:cNvPr id="126980" name="Text Box 4"/>
          <p:cNvSpPr txBox="1">
            <a:spLocks noChangeArrowheads="1"/>
          </p:cNvSpPr>
          <p:nvPr/>
        </p:nvSpPr>
        <p:spPr bwMode="auto">
          <a:xfrm>
            <a:off x="1508126" y="5932488"/>
            <a:ext cx="5592763" cy="519112"/>
          </a:xfrm>
          <a:prstGeom prst="rect">
            <a:avLst/>
          </a:prstGeom>
          <a:noFill/>
          <a:ln w="9525">
            <a:noFill/>
            <a:miter lim="800000"/>
            <a:headEnd/>
            <a:tailEnd/>
          </a:ln>
        </p:spPr>
        <p:txBody>
          <a:bodyPr wrap="none">
            <a:spAutoFit/>
          </a:bodyPr>
          <a:lstStyle/>
          <a:p>
            <a:r>
              <a:rPr lang="en-US" sz="2800"/>
              <a:t>6 million geo-tagged Flickr images</a:t>
            </a:r>
            <a:endParaRPr lang="ru-RU" sz="2800"/>
          </a:p>
        </p:txBody>
      </p:sp>
      <p:sp>
        <p:nvSpPr>
          <p:cNvPr id="2" name="Slide Number Placeholder 1">
            <a:extLst>
              <a:ext uri="{FF2B5EF4-FFF2-40B4-BE49-F238E27FC236}">
                <a16:creationId xmlns:a16="http://schemas.microsoft.com/office/drawing/2014/main" id="{9B77B81F-85C4-2F42-B316-7A4FC588155D}"/>
              </a:ext>
            </a:extLst>
          </p:cNvPr>
          <p:cNvSpPr>
            <a:spLocks noGrp="1"/>
          </p:cNvSpPr>
          <p:nvPr>
            <p:ph type="sldNum" sz="quarter" idx="12"/>
          </p:nvPr>
        </p:nvSpPr>
        <p:spPr/>
        <p:txBody>
          <a:bodyPr/>
          <a:lstStyle/>
          <a:p>
            <a:pPr>
              <a:defRPr/>
            </a:pPr>
            <a:fld id="{FCB45972-3906-42E4-B419-283498EC6070}" type="slidenum">
              <a:rPr lang="en-US" smtClean="0"/>
              <a:pPr>
                <a:defRPr/>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idx="4294967295"/>
          </p:nvPr>
        </p:nvSpPr>
        <p:spPr>
          <a:xfrm>
            <a:off x="624114" y="260124"/>
            <a:ext cx="9144000" cy="1143000"/>
          </a:xfrm>
        </p:spPr>
        <p:txBody>
          <a:bodyPr/>
          <a:lstStyle/>
          <a:p>
            <a:pPr eaLnBrk="1" hangingPunct="1"/>
            <a:r>
              <a:rPr lang="en-US" sz="4000"/>
              <a:t>How much can an image tell about its geographic location?</a:t>
            </a:r>
          </a:p>
        </p:txBody>
      </p:sp>
      <p:pic>
        <p:nvPicPr>
          <p:cNvPr id="128003" name="Picture 2"/>
          <p:cNvPicPr>
            <a:picLocks noChangeAspect="1" noChangeArrowheads="1"/>
          </p:cNvPicPr>
          <p:nvPr/>
        </p:nvPicPr>
        <p:blipFill>
          <a:blip r:embed="rId2" cstate="print"/>
          <a:srcRect/>
          <a:stretch>
            <a:fillRect/>
          </a:stretch>
        </p:blipFill>
        <p:spPr bwMode="auto">
          <a:xfrm>
            <a:off x="3175228" y="1509486"/>
            <a:ext cx="4041775" cy="53340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DA7EB14F-0B5B-8749-A9AE-268782132243}"/>
              </a:ext>
            </a:extLst>
          </p:cNvPr>
          <p:cNvSpPr>
            <a:spLocks noGrp="1"/>
          </p:cNvSpPr>
          <p:nvPr>
            <p:ph type="sldNum" sz="quarter" idx="12"/>
          </p:nvPr>
        </p:nvSpPr>
        <p:spPr/>
        <p:txBody>
          <a:bodyPr/>
          <a:lstStyle/>
          <a:p>
            <a:pPr>
              <a:defRPr/>
            </a:pPr>
            <a:fld id="{FCB45972-3906-42E4-B419-283498EC6070}" type="slidenum">
              <a:rPr lang="en-US" smtClean="0"/>
              <a:pPr>
                <a:defRPr/>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990600"/>
            <a:ext cx="9144000" cy="49403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158FAA6C-500D-6B4E-91E4-5A4EC8D78AA3}"/>
              </a:ext>
            </a:extLst>
          </p:cNvPr>
          <p:cNvSpPr>
            <a:spLocks noGrp="1"/>
          </p:cNvSpPr>
          <p:nvPr>
            <p:ph type="sldNum" sz="quarter" idx="12"/>
          </p:nvPr>
        </p:nvSpPr>
        <p:spPr/>
        <p:txBody>
          <a:bodyPr/>
          <a:lstStyle/>
          <a:p>
            <a:pPr>
              <a:defRPr/>
            </a:pPr>
            <a:fld id="{FCB45972-3906-42E4-B419-283498EC6070}" type="slidenum">
              <a:rPr lang="en-US" smtClean="0"/>
              <a:pPr>
                <a:defRPr/>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1066800"/>
            <a:ext cx="9144000" cy="479107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8346415C-D1DF-754B-8504-D8CFF801FCDA}"/>
              </a:ext>
            </a:extLst>
          </p:cNvPr>
          <p:cNvSpPr>
            <a:spLocks noGrp="1"/>
          </p:cNvSpPr>
          <p:nvPr>
            <p:ph type="sldNum" sz="quarter" idx="12"/>
          </p:nvPr>
        </p:nvSpPr>
        <p:spPr/>
        <p:txBody>
          <a:bodyPr/>
          <a:lstStyle/>
          <a:p>
            <a:pPr>
              <a:defRPr/>
            </a:pPr>
            <a:fld id="{FCB45972-3906-42E4-B419-283498EC6070}" type="slidenum">
              <a:rPr lang="en-US" smtClean="0"/>
              <a:pPr>
                <a:defRPr/>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idx="4294967295"/>
          </p:nvPr>
        </p:nvSpPr>
        <p:spPr/>
        <p:txBody>
          <a:bodyPr/>
          <a:lstStyle/>
          <a:p>
            <a:pPr eaLnBrk="1" hangingPunct="1"/>
            <a:r>
              <a:rPr lang="en-US"/>
              <a:t>Im2gps</a:t>
            </a:r>
          </a:p>
        </p:txBody>
      </p:sp>
      <p:pic>
        <p:nvPicPr>
          <p:cNvPr id="131075" name="Picture 3"/>
          <p:cNvPicPr>
            <a:picLocks noChangeAspect="1" noChangeArrowheads="1"/>
          </p:cNvPicPr>
          <p:nvPr/>
        </p:nvPicPr>
        <p:blipFill>
          <a:blip r:embed="rId2" cstate="print"/>
          <a:srcRect/>
          <a:stretch>
            <a:fillRect/>
          </a:stretch>
        </p:blipFill>
        <p:spPr bwMode="auto">
          <a:xfrm>
            <a:off x="1447800" y="1219200"/>
            <a:ext cx="6753225" cy="51816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BD3C0A42-227F-D143-AAD1-238C11912CDA}"/>
              </a:ext>
            </a:extLst>
          </p:cNvPr>
          <p:cNvSpPr>
            <a:spLocks noGrp="1"/>
          </p:cNvSpPr>
          <p:nvPr>
            <p:ph type="sldNum" sz="quarter" idx="12"/>
          </p:nvPr>
        </p:nvSpPr>
        <p:spPr/>
        <p:txBody>
          <a:bodyPr/>
          <a:lstStyle/>
          <a:p>
            <a:pPr>
              <a:defRPr/>
            </a:pPr>
            <a:fld id="{FCB45972-3906-42E4-B419-283498EC6070}" type="slidenum">
              <a:rPr lang="en-US" smtClean="0"/>
              <a:pPr>
                <a:defRPr/>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p:txBody>
          <a:bodyPr/>
          <a:lstStyle/>
          <a:p>
            <a:pPr eaLnBrk="1" hangingPunct="1"/>
            <a:r>
              <a:rPr lang="en-US"/>
              <a:t>Example Scene Matches</a:t>
            </a:r>
          </a:p>
        </p:txBody>
      </p:sp>
      <p:pic>
        <p:nvPicPr>
          <p:cNvPr id="132099" name="Picture 2"/>
          <p:cNvPicPr>
            <a:picLocks noChangeAspect="1" noChangeArrowheads="1"/>
          </p:cNvPicPr>
          <p:nvPr/>
        </p:nvPicPr>
        <p:blipFill>
          <a:blip r:embed="rId2" cstate="print"/>
          <a:srcRect/>
          <a:stretch>
            <a:fillRect/>
          </a:stretch>
        </p:blipFill>
        <p:spPr bwMode="auto">
          <a:xfrm>
            <a:off x="0" y="1676400"/>
            <a:ext cx="9144000" cy="470217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FFAED3EF-47AE-C746-80A5-F8087BF7F25F}"/>
              </a:ext>
            </a:extLst>
          </p:cNvPr>
          <p:cNvSpPr>
            <a:spLocks noGrp="1"/>
          </p:cNvSpPr>
          <p:nvPr>
            <p:ph type="sldNum" sz="quarter" idx="12"/>
          </p:nvPr>
        </p:nvSpPr>
        <p:spPr/>
        <p:txBody>
          <a:bodyPr/>
          <a:lstStyle/>
          <a:p>
            <a:pPr>
              <a:defRPr/>
            </a:pPr>
            <a:fld id="{FCB45972-3906-42E4-B419-283498EC6070}" type="slidenum">
              <a:rPr lang="en-US" smtClean="0"/>
              <a:pPr>
                <a:defRPr/>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p:txBody>
          <a:bodyPr/>
          <a:lstStyle/>
          <a:p>
            <a:pPr eaLnBrk="1" hangingPunct="1"/>
            <a:r>
              <a:rPr lang="en-US"/>
              <a:t>Voting Scheme</a:t>
            </a:r>
          </a:p>
        </p:txBody>
      </p:sp>
      <p:pic>
        <p:nvPicPr>
          <p:cNvPr id="133123" name="Picture 2"/>
          <p:cNvPicPr>
            <a:picLocks noChangeAspect="1" noChangeArrowheads="1"/>
          </p:cNvPicPr>
          <p:nvPr/>
        </p:nvPicPr>
        <p:blipFill>
          <a:blip r:embed="rId3" cstate="print"/>
          <a:srcRect/>
          <a:stretch>
            <a:fillRect/>
          </a:stretch>
        </p:blipFill>
        <p:spPr bwMode="auto">
          <a:xfrm>
            <a:off x="-76200" y="1524000"/>
            <a:ext cx="9144000" cy="465455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B86BCAA8-E99A-284A-82A8-A71CD0B20EFD}"/>
              </a:ext>
            </a:extLst>
          </p:cNvPr>
          <p:cNvSpPr>
            <a:spLocks noGrp="1"/>
          </p:cNvSpPr>
          <p:nvPr>
            <p:ph type="sldNum" sz="quarter" idx="12"/>
          </p:nvPr>
        </p:nvSpPr>
        <p:spPr/>
        <p:txBody>
          <a:bodyPr/>
          <a:lstStyle/>
          <a:p>
            <a:pPr>
              <a:defRPr/>
            </a:pPr>
            <a:fld id="{FCB45972-3906-42E4-B419-283498EC6070}" type="slidenum">
              <a:rPr lang="en-US" smtClean="0"/>
              <a:pPr>
                <a:defRPr/>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p:txBody>
          <a:bodyPr/>
          <a:lstStyle/>
          <a:p>
            <a:pPr eaLnBrk="1" hangingPunct="1"/>
            <a:r>
              <a:rPr lang="en-US"/>
              <a:t>im2gps</a:t>
            </a:r>
          </a:p>
        </p:txBody>
      </p:sp>
      <p:pic>
        <p:nvPicPr>
          <p:cNvPr id="134147" name="Picture 3"/>
          <p:cNvPicPr>
            <a:picLocks noChangeAspect="1" noChangeArrowheads="1"/>
          </p:cNvPicPr>
          <p:nvPr/>
        </p:nvPicPr>
        <p:blipFill>
          <a:blip r:embed="rId2" cstate="print"/>
          <a:srcRect/>
          <a:stretch>
            <a:fillRect/>
          </a:stretch>
        </p:blipFill>
        <p:spPr bwMode="auto">
          <a:xfrm>
            <a:off x="1295400" y="1143000"/>
            <a:ext cx="6696075" cy="5176838"/>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B20C5D62-09D1-5346-B937-CCEC378B2FB7}"/>
              </a:ext>
            </a:extLst>
          </p:cNvPr>
          <p:cNvSpPr>
            <a:spLocks noGrp="1"/>
          </p:cNvSpPr>
          <p:nvPr>
            <p:ph type="sldNum" sz="quarter" idx="12"/>
          </p:nvPr>
        </p:nvSpPr>
        <p:spPr/>
        <p:txBody>
          <a:bodyPr/>
          <a:lstStyle/>
          <a:p>
            <a:pPr>
              <a:defRPr/>
            </a:pPr>
            <a:fld id="{FCB45972-3906-42E4-B419-283498EC6070}" type="slidenum">
              <a:rPr lang="en-US" smtClean="0"/>
              <a:pPr>
                <a:defRPr/>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Google and massive data-driven algorithms</a:t>
            </a:r>
          </a:p>
        </p:txBody>
      </p:sp>
      <p:sp>
        <p:nvSpPr>
          <p:cNvPr id="93186" name="Rectangle 2"/>
          <p:cNvSpPr>
            <a:spLocks noGrp="1" noChangeArrowheads="1"/>
          </p:cNvSpPr>
          <p:nvPr>
            <p:ph idx="1"/>
          </p:nvPr>
        </p:nvSpPr>
        <p:spPr>
          <a:xfrm>
            <a:off x="609600" y="990600"/>
            <a:ext cx="8551864" cy="5135563"/>
          </a:xfrm>
        </p:spPr>
        <p:txBody>
          <a:bodyPr/>
          <a:lstStyle/>
          <a:p>
            <a:pPr eaLnBrk="1" hangingPunct="1">
              <a:buNone/>
            </a:pPr>
            <a:r>
              <a:rPr lang="en-US" dirty="0"/>
              <a:t>	A.I. for the postmodern world:</a:t>
            </a:r>
          </a:p>
          <a:p>
            <a:pPr lvl="1" eaLnBrk="1" hangingPunct="1"/>
            <a:r>
              <a:rPr lang="en-US" dirty="0"/>
              <a:t>all questions have already been answered…many times, in many ways</a:t>
            </a:r>
          </a:p>
          <a:p>
            <a:pPr lvl="1" eaLnBrk="1" hangingPunct="1"/>
            <a:r>
              <a:rPr lang="en-US" dirty="0"/>
              <a:t>Google is dumb, the “intelligence” is </a:t>
            </a:r>
            <a:r>
              <a:rPr lang="en-US" u="sng" dirty="0"/>
              <a:t>in the data</a:t>
            </a:r>
          </a:p>
          <a:p>
            <a:pPr eaLnBrk="1" hangingPunct="1">
              <a:buFontTx/>
              <a:buNone/>
            </a:pPr>
            <a:endParaRPr lang="en-US" dirty="0"/>
          </a:p>
        </p:txBody>
      </p:sp>
      <p:pic>
        <p:nvPicPr>
          <p:cNvPr id="1513476" name="Picture 4" descr="climestairs4"/>
          <p:cNvPicPr>
            <a:picLocks noChangeAspect="1" noChangeArrowheads="1"/>
          </p:cNvPicPr>
          <p:nvPr/>
        </p:nvPicPr>
        <p:blipFill>
          <a:blip r:embed="rId3" cstate="print"/>
          <a:srcRect/>
          <a:stretch>
            <a:fillRect/>
          </a:stretch>
        </p:blipFill>
        <p:spPr bwMode="auto">
          <a:xfrm>
            <a:off x="779463" y="3286126"/>
            <a:ext cx="7180263" cy="3343275"/>
          </a:xfrm>
          <a:prstGeom prst="rect">
            <a:avLst/>
          </a:prstGeom>
          <a:noFill/>
          <a:ln w="9525">
            <a:noFill/>
            <a:miter lim="800000"/>
            <a:headEnd/>
            <a:tailEnd/>
          </a:ln>
        </p:spPr>
      </p:pic>
      <p:pic>
        <p:nvPicPr>
          <p:cNvPr id="1513477" name="Picture 5" descr="climepunishment"/>
          <p:cNvPicPr>
            <a:picLocks noChangeAspect="1" noChangeArrowheads="1"/>
          </p:cNvPicPr>
          <p:nvPr/>
        </p:nvPicPr>
        <p:blipFill>
          <a:blip r:embed="rId4" cstate="print"/>
          <a:srcRect/>
          <a:stretch>
            <a:fillRect/>
          </a:stretch>
        </p:blipFill>
        <p:spPr bwMode="auto">
          <a:xfrm>
            <a:off x="1524000" y="3505200"/>
            <a:ext cx="7180262" cy="33528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138CA0B1-69B9-8D46-A4DF-F9A2731F165B}"/>
              </a:ext>
            </a:extLst>
          </p:cNvPr>
          <p:cNvSpPr>
            <a:spLocks noGrp="1"/>
          </p:cNvSpPr>
          <p:nvPr>
            <p:ph type="sldNum" sz="quarter" idx="12"/>
          </p:nvPr>
        </p:nvSpPr>
        <p:spPr/>
        <p:txBody>
          <a:bodyPr/>
          <a:lstStyle/>
          <a:p>
            <a:pPr>
              <a:defRPr/>
            </a:pPr>
            <a:fld id="{C9F88BE6-D0E6-4FA5-A5C6-AF6DB92BA8A7}" type="slidenum">
              <a:rPr lang="en-US" smtClean="0"/>
              <a:pPr>
                <a:defRPr/>
              </a:pPr>
              <a:t>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0" y="1295400"/>
            <a:ext cx="9144000" cy="463867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415BDA7D-156A-BC44-B3C4-679D54AAC219}"/>
              </a:ext>
            </a:extLst>
          </p:cNvPr>
          <p:cNvSpPr>
            <a:spLocks noGrp="1"/>
          </p:cNvSpPr>
          <p:nvPr>
            <p:ph type="sldNum" sz="quarter" idx="12"/>
          </p:nvPr>
        </p:nvSpPr>
        <p:spPr/>
        <p:txBody>
          <a:bodyPr/>
          <a:lstStyle/>
          <a:p>
            <a:pPr>
              <a:defRPr/>
            </a:pPr>
            <a:fld id="{FCB45972-3906-42E4-B419-283498EC6070}" type="slidenum">
              <a:rPr lang="en-US" smtClean="0"/>
              <a:pPr>
                <a:defRPr/>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0" y="1143000"/>
            <a:ext cx="9144000" cy="457835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A2ACB7F6-CCDC-0E42-899D-4149CCD56FF3}"/>
              </a:ext>
            </a:extLst>
          </p:cNvPr>
          <p:cNvSpPr>
            <a:spLocks noGrp="1"/>
          </p:cNvSpPr>
          <p:nvPr>
            <p:ph type="sldNum" sz="quarter" idx="12"/>
          </p:nvPr>
        </p:nvSpPr>
        <p:spPr/>
        <p:txBody>
          <a:bodyPr/>
          <a:lstStyle/>
          <a:p>
            <a:pPr>
              <a:defRPr/>
            </a:pPr>
            <a:fld id="{FCB45972-3906-42E4-B419-283498EC6070}" type="slidenum">
              <a:rPr lang="en-US" smtClean="0"/>
              <a:pPr>
                <a:defRPr/>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l="5238" t="19048" r="5238" b="19238"/>
          <a:stretch>
            <a:fillRect/>
          </a:stretch>
        </p:blipFill>
        <p:spPr bwMode="auto">
          <a:xfrm>
            <a:off x="30591" y="1752600"/>
            <a:ext cx="9144000" cy="3940175"/>
          </a:xfrm>
          <a:prstGeom prst="rect">
            <a:avLst/>
          </a:prstGeom>
          <a:noFill/>
          <a:ln w="9525">
            <a:noFill/>
            <a:miter lim="800000"/>
            <a:headEnd/>
            <a:tailEnd/>
          </a:ln>
        </p:spPr>
      </p:pic>
      <p:sp>
        <p:nvSpPr>
          <p:cNvPr id="150531" name="Title 1"/>
          <p:cNvSpPr>
            <a:spLocks noGrp="1"/>
          </p:cNvSpPr>
          <p:nvPr>
            <p:ph type="title" idx="4294967295"/>
          </p:nvPr>
        </p:nvSpPr>
        <p:spPr/>
        <p:txBody>
          <a:bodyPr vert="horz" wrap="square" lIns="91407" tIns="45704" rIns="91407" bIns="45704" numCol="1" anchor="ctr" anchorCtr="0" compatLnSpc="1">
            <a:prstTxWarp prst="textNoShape">
              <a:avLst/>
            </a:prstTxWarp>
          </a:bodyPr>
          <a:lstStyle/>
          <a:p>
            <a:pPr eaLnBrk="1" hangingPunct="1"/>
            <a:r>
              <a:rPr lang="en-US"/>
              <a:t>Population density ranking</a:t>
            </a:r>
          </a:p>
        </p:txBody>
      </p:sp>
      <p:sp>
        <p:nvSpPr>
          <p:cNvPr id="2" name="Slide Number Placeholder 1">
            <a:extLst>
              <a:ext uri="{FF2B5EF4-FFF2-40B4-BE49-F238E27FC236}">
                <a16:creationId xmlns:a16="http://schemas.microsoft.com/office/drawing/2014/main" id="{8EB22A4A-675C-C641-A89E-C698989E2479}"/>
              </a:ext>
            </a:extLst>
          </p:cNvPr>
          <p:cNvSpPr>
            <a:spLocks noGrp="1"/>
          </p:cNvSpPr>
          <p:nvPr>
            <p:ph type="sldNum" sz="quarter" idx="12"/>
          </p:nvPr>
        </p:nvSpPr>
        <p:spPr/>
        <p:txBody>
          <a:bodyPr/>
          <a:lstStyle/>
          <a:p>
            <a:pPr>
              <a:defRPr/>
            </a:pPr>
            <a:fld id="{FCB45972-3906-42E4-B419-283498EC6070}" type="slidenum">
              <a:rPr lang="en-US" smtClean="0"/>
              <a:pPr>
                <a:defRPr/>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627061" y="76201"/>
            <a:ext cx="8229600" cy="792163"/>
          </a:xfrm>
        </p:spPr>
        <p:txBody>
          <a:bodyPr/>
          <a:lstStyle/>
          <a:p>
            <a:pPr eaLnBrk="1" hangingPunct="1"/>
            <a:r>
              <a:rPr lang="en-US"/>
              <a:t>Where is This?</a:t>
            </a:r>
          </a:p>
        </p:txBody>
      </p:sp>
      <p:pic>
        <p:nvPicPr>
          <p:cNvPr id="157699"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990600" y="1371600"/>
            <a:ext cx="7502525" cy="4338638"/>
          </a:xfrm>
          <a:prstGeom prst="rect">
            <a:avLst/>
          </a:prstGeom>
          <a:noFill/>
          <a:ln w="9525">
            <a:noFill/>
            <a:miter lim="800000"/>
            <a:headEnd/>
            <a:tailEnd/>
          </a:ln>
        </p:spPr>
      </p:pic>
      <p:sp>
        <p:nvSpPr>
          <p:cNvPr id="157700" name="Content Placeholder 2"/>
          <p:cNvSpPr txBox="1">
            <a:spLocks/>
          </p:cNvSpPr>
          <p:nvPr/>
        </p:nvSpPr>
        <p:spPr bwMode="auto">
          <a:xfrm>
            <a:off x="322261" y="5867400"/>
            <a:ext cx="8839200" cy="609600"/>
          </a:xfrm>
          <a:prstGeom prst="rect">
            <a:avLst/>
          </a:prstGeom>
          <a:noFill/>
          <a:ln w="9525">
            <a:noFill/>
            <a:miter lim="800000"/>
            <a:headEnd/>
            <a:tailEnd/>
          </a:ln>
        </p:spPr>
        <p:txBody>
          <a:bodyPr/>
          <a:lstStyle/>
          <a:p>
            <a:pPr marL="342900">
              <a:spcBef>
                <a:spcPct val="20000"/>
              </a:spcBef>
            </a:pPr>
            <a:r>
              <a:rPr lang="nn-NO" sz="2300">
                <a:solidFill>
                  <a:srgbClr val="000000"/>
                </a:solidFill>
                <a:latin typeface="Calibri" pitchFamily="34" charset="0"/>
              </a:rPr>
              <a:t>[Olga Vesselova, Vangelis Kalogerakis, Aaron Hertzmann, James Hays, Alexei A. Efros. Image Sequence Geolocation. ICCV’09]</a:t>
            </a:r>
            <a:endParaRPr lang="en-US" sz="2300">
              <a:solidFill>
                <a:srgbClr val="000000"/>
              </a:solidFill>
              <a:latin typeface="Calibri" pitchFamily="34" charset="0"/>
            </a:endParaRPr>
          </a:p>
        </p:txBody>
      </p:sp>
      <p:sp>
        <p:nvSpPr>
          <p:cNvPr id="2" name="Slide Number Placeholder 1">
            <a:extLst>
              <a:ext uri="{FF2B5EF4-FFF2-40B4-BE49-F238E27FC236}">
                <a16:creationId xmlns:a16="http://schemas.microsoft.com/office/drawing/2014/main" id="{D3A89240-39F1-0045-8340-DD81876F9A4C}"/>
              </a:ext>
            </a:extLst>
          </p:cNvPr>
          <p:cNvSpPr>
            <a:spLocks noGrp="1"/>
          </p:cNvSpPr>
          <p:nvPr>
            <p:ph type="sldNum" sz="quarter" idx="12"/>
          </p:nvPr>
        </p:nvSpPr>
        <p:spPr/>
        <p:txBody>
          <a:bodyPr/>
          <a:lstStyle/>
          <a:p>
            <a:pPr>
              <a:defRPr/>
            </a:pPr>
            <a:fld id="{FCB45972-3906-42E4-B419-283498EC6070}" type="slidenum">
              <a:rPr lang="en-US" smtClean="0"/>
              <a:pPr>
                <a:defRPr/>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609600" y="0"/>
            <a:ext cx="8229600" cy="792163"/>
          </a:xfrm>
        </p:spPr>
        <p:txBody>
          <a:bodyPr/>
          <a:lstStyle/>
          <a:p>
            <a:pPr eaLnBrk="1" hangingPunct="1"/>
            <a:r>
              <a:rPr lang="en-US"/>
              <a:t>Where is This?</a:t>
            </a:r>
          </a:p>
        </p:txBody>
      </p:sp>
      <p:pic>
        <p:nvPicPr>
          <p:cNvPr id="158723" name="Picture 2" descr="C:\Documents and Settings\jhhays\Desktop\msr\tim2gps queries\DSC02141.jpg"/>
          <p:cNvPicPr>
            <a:picLocks noChangeAspect="1" noChangeArrowheads="1"/>
          </p:cNvPicPr>
          <p:nvPr/>
        </p:nvPicPr>
        <p:blipFill>
          <a:blip r:embed="rId2" cstate="print"/>
          <a:srcRect/>
          <a:stretch>
            <a:fillRect/>
          </a:stretch>
        </p:blipFill>
        <p:spPr bwMode="auto">
          <a:xfrm>
            <a:off x="2686050" y="1346199"/>
            <a:ext cx="4076700" cy="54356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66206DF6-2C44-CE41-B680-7BBB7F23475A}"/>
              </a:ext>
            </a:extLst>
          </p:cNvPr>
          <p:cNvSpPr>
            <a:spLocks noGrp="1"/>
          </p:cNvSpPr>
          <p:nvPr>
            <p:ph type="sldNum" sz="quarter" idx="12"/>
          </p:nvPr>
        </p:nvSpPr>
        <p:spPr/>
        <p:txBody>
          <a:bodyPr/>
          <a:lstStyle/>
          <a:p>
            <a:pPr>
              <a:defRPr/>
            </a:pPr>
            <a:fld id="{FCB45972-3906-42E4-B419-283498EC6070}" type="slidenum">
              <a:rPr lang="en-US" smtClean="0"/>
              <a:pPr>
                <a:defRPr/>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a:xfrm>
            <a:off x="611825" y="152401"/>
            <a:ext cx="8229600" cy="792163"/>
          </a:xfrm>
        </p:spPr>
        <p:txBody>
          <a:bodyPr/>
          <a:lstStyle/>
          <a:p>
            <a:pPr eaLnBrk="1" hangingPunct="1"/>
            <a:r>
              <a:rPr lang="en-US"/>
              <a:t>Where are These?</a:t>
            </a:r>
          </a:p>
        </p:txBody>
      </p:sp>
      <p:pic>
        <p:nvPicPr>
          <p:cNvPr id="159747"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1297625" y="2590801"/>
            <a:ext cx="3200400" cy="1851025"/>
          </a:xfrm>
          <a:prstGeom prst="rect">
            <a:avLst/>
          </a:prstGeom>
          <a:noFill/>
          <a:ln w="9525">
            <a:noFill/>
            <a:miter lim="800000"/>
            <a:headEnd/>
            <a:tailEnd/>
          </a:ln>
        </p:spPr>
      </p:pic>
      <p:pic>
        <p:nvPicPr>
          <p:cNvPr id="159748"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5564825" y="1905000"/>
            <a:ext cx="2057400" cy="2743200"/>
          </a:xfrm>
          <a:prstGeom prst="rect">
            <a:avLst/>
          </a:prstGeom>
          <a:noFill/>
          <a:ln w="9525">
            <a:noFill/>
            <a:miter lim="800000"/>
            <a:headEnd/>
            <a:tailEnd/>
          </a:ln>
        </p:spPr>
      </p:pic>
      <p:sp>
        <p:nvSpPr>
          <p:cNvPr id="159749" name="TextBox 5"/>
          <p:cNvSpPr txBox="1">
            <a:spLocks noChangeArrowheads="1"/>
          </p:cNvSpPr>
          <p:nvPr/>
        </p:nvSpPr>
        <p:spPr bwMode="auto">
          <a:xfrm>
            <a:off x="1450025" y="55626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59750" name="TextBox 6"/>
          <p:cNvSpPr txBox="1">
            <a:spLocks noChangeArrowheads="1"/>
          </p:cNvSpPr>
          <p:nvPr/>
        </p:nvSpPr>
        <p:spPr bwMode="auto">
          <a:xfrm>
            <a:off x="1069025" y="52578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59751" name="TextBox 7"/>
          <p:cNvSpPr txBox="1">
            <a:spLocks noChangeArrowheads="1"/>
          </p:cNvSpPr>
          <p:nvPr/>
        </p:nvSpPr>
        <p:spPr bwMode="auto">
          <a:xfrm>
            <a:off x="4955225" y="5268914"/>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2" name="Slide Number Placeholder 1">
            <a:extLst>
              <a:ext uri="{FF2B5EF4-FFF2-40B4-BE49-F238E27FC236}">
                <a16:creationId xmlns:a16="http://schemas.microsoft.com/office/drawing/2014/main" id="{F6DF32B5-1B4C-1B4A-9EBA-AE517F197F57}"/>
              </a:ext>
            </a:extLst>
          </p:cNvPr>
          <p:cNvSpPr>
            <a:spLocks noGrp="1"/>
          </p:cNvSpPr>
          <p:nvPr>
            <p:ph type="sldNum" sz="quarter" idx="12"/>
          </p:nvPr>
        </p:nvSpPr>
        <p:spPr/>
        <p:txBody>
          <a:bodyPr/>
          <a:lstStyle/>
          <a:p>
            <a:pPr>
              <a:defRPr/>
            </a:pPr>
            <a:fld id="{FCB45972-3906-42E4-B419-283498EC6070}" type="slidenum">
              <a:rPr lang="en-US" smtClean="0"/>
              <a:pPr>
                <a:defRPr/>
              </a:pPr>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640191" y="136302"/>
            <a:ext cx="8229600" cy="792163"/>
          </a:xfrm>
        </p:spPr>
        <p:txBody>
          <a:bodyPr/>
          <a:lstStyle/>
          <a:p>
            <a:pPr eaLnBrk="1" hangingPunct="1"/>
            <a:r>
              <a:rPr lang="en-US"/>
              <a:t>Where are These?</a:t>
            </a:r>
          </a:p>
        </p:txBody>
      </p:sp>
      <p:pic>
        <p:nvPicPr>
          <p:cNvPr id="160771"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457200" y="2514601"/>
            <a:ext cx="3200400" cy="1851025"/>
          </a:xfrm>
          <a:prstGeom prst="rect">
            <a:avLst/>
          </a:prstGeom>
          <a:noFill/>
          <a:ln w="9525">
            <a:noFill/>
            <a:miter lim="800000"/>
            <a:headEnd/>
            <a:tailEnd/>
          </a:ln>
        </p:spPr>
      </p:pic>
      <p:pic>
        <p:nvPicPr>
          <p:cNvPr id="160772"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3886200" y="1828800"/>
            <a:ext cx="2057400" cy="2743200"/>
          </a:xfrm>
          <a:prstGeom prst="rect">
            <a:avLst/>
          </a:prstGeom>
          <a:noFill/>
          <a:ln w="9525">
            <a:noFill/>
            <a:miter lim="800000"/>
            <a:headEnd/>
            <a:tailEnd/>
          </a:ln>
        </p:spPr>
      </p:pic>
      <p:sp>
        <p:nvSpPr>
          <p:cNvPr id="160773" name="TextBox 5"/>
          <p:cNvSpPr txBox="1">
            <a:spLocks noChangeArrowheads="1"/>
          </p:cNvSpPr>
          <p:nvPr/>
        </p:nvSpPr>
        <p:spPr bwMode="auto">
          <a:xfrm>
            <a:off x="8382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60774" name="TextBox 6"/>
          <p:cNvSpPr txBox="1">
            <a:spLocks noChangeArrowheads="1"/>
          </p:cNvSpPr>
          <p:nvPr/>
        </p:nvSpPr>
        <p:spPr bwMode="auto">
          <a:xfrm>
            <a:off x="22860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60775" name="TextBox 7"/>
          <p:cNvSpPr txBox="1">
            <a:spLocks noChangeArrowheads="1"/>
          </p:cNvSpPr>
          <p:nvPr/>
        </p:nvSpPr>
        <p:spPr bwMode="auto">
          <a:xfrm>
            <a:off x="3276600" y="5192714"/>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pic>
        <p:nvPicPr>
          <p:cNvPr id="160776" name="Picture 2" descr="C:\Documents and Settings\jhhays\Desktop\msr\tim2gps queries\DSC02146.jpg"/>
          <p:cNvPicPr>
            <a:picLocks noChangeAspect="1" noChangeArrowheads="1"/>
          </p:cNvPicPr>
          <p:nvPr/>
        </p:nvPicPr>
        <p:blipFill>
          <a:blip r:embed="rId5" cstate="print"/>
          <a:srcRect/>
          <a:stretch>
            <a:fillRect/>
          </a:stretch>
        </p:blipFill>
        <p:spPr bwMode="auto">
          <a:xfrm>
            <a:off x="6477000" y="2438400"/>
            <a:ext cx="2362200" cy="1771650"/>
          </a:xfrm>
          <a:prstGeom prst="rect">
            <a:avLst/>
          </a:prstGeom>
          <a:noFill/>
          <a:ln w="9525">
            <a:noFill/>
            <a:miter lim="800000"/>
            <a:headEnd/>
            <a:tailEnd/>
          </a:ln>
        </p:spPr>
      </p:pic>
      <p:sp>
        <p:nvSpPr>
          <p:cNvPr id="160777" name="TextBox 8"/>
          <p:cNvSpPr txBox="1">
            <a:spLocks noChangeArrowheads="1"/>
          </p:cNvSpPr>
          <p:nvPr/>
        </p:nvSpPr>
        <p:spPr bwMode="auto">
          <a:xfrm>
            <a:off x="5943600" y="5218114"/>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17:24, </a:t>
            </a:r>
            <a:br>
              <a:rPr lang="en-US" sz="2800">
                <a:solidFill>
                  <a:srgbClr val="000000"/>
                </a:solidFill>
                <a:latin typeface="Calibri" pitchFamily="34" charset="0"/>
              </a:rPr>
            </a:br>
            <a:r>
              <a:rPr lang="en-US" sz="2800">
                <a:solidFill>
                  <a:srgbClr val="000000"/>
                </a:solidFill>
                <a:latin typeface="Calibri" pitchFamily="34" charset="0"/>
              </a:rPr>
              <a:t>June 19</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2" name="Slide Number Placeholder 1">
            <a:extLst>
              <a:ext uri="{FF2B5EF4-FFF2-40B4-BE49-F238E27FC236}">
                <a16:creationId xmlns:a16="http://schemas.microsoft.com/office/drawing/2014/main" id="{15936428-A784-9445-870B-5B1C9FFAB854}"/>
              </a:ext>
            </a:extLst>
          </p:cNvPr>
          <p:cNvSpPr>
            <a:spLocks noGrp="1"/>
          </p:cNvSpPr>
          <p:nvPr>
            <p:ph type="sldNum" sz="quarter" idx="12"/>
          </p:nvPr>
        </p:nvSpPr>
        <p:spPr/>
        <p:txBody>
          <a:bodyPr/>
          <a:lstStyle/>
          <a:p>
            <a:pPr>
              <a:defRPr/>
            </a:pPr>
            <a:fld id="{FCB45972-3906-42E4-B419-283498EC6070}" type="slidenum">
              <a:rPr lang="en-US" smtClean="0"/>
              <a:pPr>
                <a:defRPr/>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p:txBody>
          <a:bodyPr/>
          <a:lstStyle/>
          <a:p>
            <a:pPr eaLnBrk="1" hangingPunct="1"/>
            <a:r>
              <a:rPr lang="en-US"/>
              <a:t>Results</a:t>
            </a:r>
            <a:endParaRPr lang="ru-RU"/>
          </a:p>
        </p:txBody>
      </p:sp>
      <p:sp>
        <p:nvSpPr>
          <p:cNvPr id="166915" name="Rectangle 3"/>
          <p:cNvSpPr>
            <a:spLocks noGrp="1"/>
          </p:cNvSpPr>
          <p:nvPr>
            <p:ph type="body" idx="1"/>
          </p:nvPr>
        </p:nvSpPr>
        <p:spPr/>
        <p:txBody>
          <a:bodyPr/>
          <a:lstStyle/>
          <a:p>
            <a:pPr eaLnBrk="1" hangingPunct="1"/>
            <a:endParaRPr lang="en-US" dirty="0"/>
          </a:p>
          <a:p>
            <a:pPr eaLnBrk="1" hangingPunct="1"/>
            <a:r>
              <a:rPr lang="en-US" dirty="0"/>
              <a:t>im2gps – 10% (geo-</a:t>
            </a:r>
            <a:r>
              <a:rPr lang="en-US" dirty="0" err="1"/>
              <a:t>loc</a:t>
            </a:r>
            <a:r>
              <a:rPr lang="en-US" dirty="0"/>
              <a:t> within 400 km)</a:t>
            </a:r>
          </a:p>
          <a:p>
            <a:pPr eaLnBrk="1" hangingPunct="1"/>
            <a:r>
              <a:rPr lang="en-US" dirty="0"/>
              <a:t>temporal im2gps – 56% </a:t>
            </a:r>
            <a:endParaRPr lang="ru-RU" dirty="0"/>
          </a:p>
        </p:txBody>
      </p:sp>
      <p:sp>
        <p:nvSpPr>
          <p:cNvPr id="2" name="Slide Number Placeholder 1">
            <a:extLst>
              <a:ext uri="{FF2B5EF4-FFF2-40B4-BE49-F238E27FC236}">
                <a16:creationId xmlns:a16="http://schemas.microsoft.com/office/drawing/2014/main" id="{3384C950-29B9-844D-89C0-7B14443DD075}"/>
              </a:ext>
            </a:extLst>
          </p:cNvPr>
          <p:cNvSpPr>
            <a:spLocks noGrp="1"/>
          </p:cNvSpPr>
          <p:nvPr>
            <p:ph type="sldNum" sz="quarter" idx="12"/>
          </p:nvPr>
        </p:nvSpPr>
        <p:spPr/>
        <p:txBody>
          <a:bodyPr/>
          <a:lstStyle/>
          <a:p>
            <a:pPr>
              <a:defRPr/>
            </a:pPr>
            <a:fld id="{C9F88BE6-D0E6-4FA5-A5C6-AF6DB92BA8A7}" type="slidenum">
              <a:rPr lang="en-US" smtClean="0"/>
              <a:pPr>
                <a:defRPr/>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a:t>Tiny Images</a:t>
            </a:r>
          </a:p>
        </p:txBody>
      </p:sp>
      <p:sp>
        <p:nvSpPr>
          <p:cNvPr id="97283" name="Content Placeholder 2"/>
          <p:cNvSpPr>
            <a:spLocks noGrp="1"/>
          </p:cNvSpPr>
          <p:nvPr>
            <p:ph idx="1"/>
          </p:nvPr>
        </p:nvSpPr>
        <p:spPr>
          <a:xfrm>
            <a:off x="1981200" y="3932238"/>
            <a:ext cx="8229600" cy="2087562"/>
          </a:xfrm>
        </p:spPr>
        <p:txBody>
          <a:bodyPr/>
          <a:lstStyle/>
          <a:p>
            <a:pPr eaLnBrk="1" hangingPunct="1">
              <a:buNone/>
            </a:pPr>
            <a:r>
              <a:rPr lang="en-US" dirty="0"/>
              <a:t>	80 million tiny images: a large dataset for non-parametric object and scene recognition Antonio Torralba, Rob Fergus and William T. Freeman. PAMI 2008.</a:t>
            </a:r>
          </a:p>
        </p:txBody>
      </p:sp>
      <p:pic>
        <p:nvPicPr>
          <p:cNvPr id="97284" name="Picture 2"/>
          <p:cNvPicPr>
            <a:picLocks noChangeAspect="1" noChangeArrowheads="1"/>
          </p:cNvPicPr>
          <p:nvPr/>
        </p:nvPicPr>
        <p:blipFill>
          <a:blip r:embed="rId2" cstate="print"/>
          <a:srcRect l="49779" t="28444" r="28889" b="37422"/>
          <a:stretch>
            <a:fillRect/>
          </a:stretch>
        </p:blipFill>
        <p:spPr bwMode="auto">
          <a:xfrm>
            <a:off x="4800600" y="1066800"/>
            <a:ext cx="2743200" cy="2743200"/>
          </a:xfrm>
          <a:prstGeom prst="rect">
            <a:avLst/>
          </a:prstGeom>
          <a:noFill/>
          <a:ln w="9525">
            <a:noFill/>
            <a:miter lim="800000"/>
            <a:headEnd/>
            <a:tailEnd/>
          </a:ln>
        </p:spPr>
      </p:pic>
      <p:sp>
        <p:nvSpPr>
          <p:cNvPr id="5" name="TextBox 2"/>
          <p:cNvSpPr txBox="1">
            <a:spLocks noChangeArrowheads="1"/>
          </p:cNvSpPr>
          <p:nvPr/>
        </p:nvSpPr>
        <p:spPr bwMode="auto">
          <a:xfrm>
            <a:off x="2667000" y="6334126"/>
            <a:ext cx="7467600" cy="523875"/>
          </a:xfrm>
          <a:prstGeom prst="rect">
            <a:avLst/>
          </a:prstGeom>
          <a:noFill/>
          <a:ln w="9525">
            <a:noFill/>
            <a:miter lim="800000"/>
            <a:headEnd/>
            <a:tailEnd/>
          </a:ln>
        </p:spPr>
        <p:txBody>
          <a:bodyPr>
            <a:spAutoFit/>
          </a:bodyPr>
          <a:lstStyle/>
          <a:p>
            <a:r>
              <a:rPr lang="en-US" sz="2800">
                <a:latin typeface="Calibri" pitchFamily="34" charset="0"/>
              </a:rPr>
              <a:t>http://groups.csail.mit.edu/vision/TinyImages/</a:t>
            </a:r>
          </a:p>
        </p:txBody>
      </p:sp>
      <p:sp>
        <p:nvSpPr>
          <p:cNvPr id="2" name="Slide Number Placeholder 1">
            <a:extLst>
              <a:ext uri="{FF2B5EF4-FFF2-40B4-BE49-F238E27FC236}">
                <a16:creationId xmlns:a16="http://schemas.microsoft.com/office/drawing/2014/main" id="{998B3968-52C6-7248-BC76-EFB9378D826E}"/>
              </a:ext>
            </a:extLst>
          </p:cNvPr>
          <p:cNvSpPr>
            <a:spLocks noGrp="1"/>
          </p:cNvSpPr>
          <p:nvPr>
            <p:ph type="sldNum" sz="quarter" idx="12"/>
          </p:nvPr>
        </p:nvSpPr>
        <p:spPr/>
        <p:txBody>
          <a:bodyPr/>
          <a:lstStyle/>
          <a:p>
            <a:pPr>
              <a:defRPr/>
            </a:pPr>
            <a:fld id="{C9F88BE6-D0E6-4FA5-A5C6-AF6DB92BA8A7}" type="slidenum">
              <a:rPr lang="en-US" smtClean="0"/>
              <a:pPr>
                <a:defRPr/>
              </a:pPr>
              <a:t>68</a:t>
            </a:fld>
            <a:endParaRPr lang="en-US"/>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endParaRPr lang="en-US"/>
          </a:p>
        </p:txBody>
      </p:sp>
      <p:sp>
        <p:nvSpPr>
          <p:cNvPr id="98307" name="Content Placeholder 2"/>
          <p:cNvSpPr>
            <a:spLocks noGrp="1"/>
          </p:cNvSpPr>
          <p:nvPr>
            <p:ph idx="1"/>
          </p:nvPr>
        </p:nvSpPr>
        <p:spPr/>
        <p:txBody>
          <a:bodyPr/>
          <a:lstStyle/>
          <a:p>
            <a:pPr eaLnBrk="1" hangingPunct="1"/>
            <a:endParaRPr lang="en-US"/>
          </a:p>
        </p:txBody>
      </p:sp>
      <p:pic>
        <p:nvPicPr>
          <p:cNvPr id="98308" name="Picture 2"/>
          <p:cNvPicPr>
            <a:picLocks noChangeAspect="1" noChangeArrowheads="1"/>
          </p:cNvPicPr>
          <p:nvPr/>
        </p:nvPicPr>
        <p:blipFill>
          <a:blip r:embed="rId2" cstate="print"/>
          <a:srcRect l="27852" t="10429" r="21185" b="22252"/>
          <a:stretch>
            <a:fillRect/>
          </a:stretch>
        </p:blipFill>
        <p:spPr bwMode="auto">
          <a:xfrm>
            <a:off x="2819400" y="533400"/>
            <a:ext cx="6553200" cy="54102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9863169B-AAF7-AE4C-A9AB-582967B06F85}"/>
              </a:ext>
            </a:extLst>
          </p:cNvPr>
          <p:cNvSpPr>
            <a:spLocks noGrp="1"/>
          </p:cNvSpPr>
          <p:nvPr>
            <p:ph type="sldNum" sz="quarter" idx="12"/>
          </p:nvPr>
        </p:nvSpPr>
        <p:spPr/>
        <p:txBody>
          <a:bodyPr/>
          <a:lstStyle/>
          <a:p>
            <a:pPr>
              <a:defRPr/>
            </a:pPr>
            <a:fld id="{C9F88BE6-D0E6-4FA5-A5C6-AF6DB92BA8A7}" type="slidenum">
              <a:rPr lang="en-US" smtClean="0"/>
              <a:pPr>
                <a:defRPr/>
              </a:pPr>
              <a:t>69</a:t>
            </a:fld>
            <a:endParaRPr lang="en-US"/>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Translate</a:t>
            </a:r>
          </a:p>
        </p:txBody>
      </p:sp>
      <p:pic>
        <p:nvPicPr>
          <p:cNvPr id="252930" name="Picture 2"/>
          <p:cNvPicPr>
            <a:picLocks noChangeAspect="1" noChangeArrowheads="1"/>
          </p:cNvPicPr>
          <p:nvPr/>
        </p:nvPicPr>
        <p:blipFill>
          <a:blip r:embed="rId2" cstate="print"/>
          <a:srcRect l="21000" t="12800" r="11800" b="58400"/>
          <a:stretch>
            <a:fillRect/>
          </a:stretch>
        </p:blipFill>
        <p:spPr bwMode="auto">
          <a:xfrm>
            <a:off x="587829" y="1600200"/>
            <a:ext cx="8534400" cy="2057400"/>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CF61A659-0A35-944F-A588-3CDAD97F31F5}"/>
              </a:ext>
            </a:extLst>
          </p:cNvPr>
          <p:cNvSpPr>
            <a:spLocks noGrp="1"/>
          </p:cNvSpPr>
          <p:nvPr>
            <p:ph type="sldNum" sz="quarter" idx="12"/>
          </p:nvPr>
        </p:nvSpPr>
        <p:spPr/>
        <p:txBody>
          <a:bodyPr/>
          <a:lstStyle/>
          <a:p>
            <a:pPr>
              <a:defRPr/>
            </a:pPr>
            <a:fld id="{C9F88BE6-D0E6-4FA5-A5C6-AF6DB92BA8A7}" type="slidenum">
              <a:rPr lang="en-US" smtClean="0"/>
              <a:pPr>
                <a:defRPr/>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a:t>Human Scene Recognition</a:t>
            </a:r>
          </a:p>
        </p:txBody>
      </p:sp>
      <p:sp>
        <p:nvSpPr>
          <p:cNvPr id="99331" name="Content Placeholder 2"/>
          <p:cNvSpPr>
            <a:spLocks noGrp="1"/>
          </p:cNvSpPr>
          <p:nvPr>
            <p:ph idx="1"/>
          </p:nvPr>
        </p:nvSpPr>
        <p:spPr/>
        <p:txBody>
          <a:bodyPr/>
          <a:lstStyle/>
          <a:p>
            <a:pPr eaLnBrk="1" hangingPunct="1"/>
            <a:endParaRPr lang="en-US"/>
          </a:p>
        </p:txBody>
      </p:sp>
      <p:pic>
        <p:nvPicPr>
          <p:cNvPr id="99332" name="Picture 2"/>
          <p:cNvPicPr>
            <a:picLocks noChangeAspect="1" noChangeArrowheads="1"/>
          </p:cNvPicPr>
          <p:nvPr/>
        </p:nvPicPr>
        <p:blipFill>
          <a:blip r:embed="rId2" cstate="print"/>
          <a:srcRect l="10074" t="23705" r="54459" b="14723"/>
          <a:stretch>
            <a:fillRect/>
          </a:stretch>
        </p:blipFill>
        <p:spPr bwMode="auto">
          <a:xfrm>
            <a:off x="3816350" y="1371600"/>
            <a:ext cx="4559300" cy="4948238"/>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8C98F62C-273A-5940-9BB3-F8196E7C810B}"/>
              </a:ext>
            </a:extLst>
          </p:cNvPr>
          <p:cNvSpPr>
            <a:spLocks noGrp="1"/>
          </p:cNvSpPr>
          <p:nvPr>
            <p:ph type="sldNum" sz="quarter" idx="12"/>
          </p:nvPr>
        </p:nvSpPr>
        <p:spPr/>
        <p:txBody>
          <a:bodyPr/>
          <a:lstStyle/>
          <a:p>
            <a:pPr>
              <a:defRPr/>
            </a:pPr>
            <a:fld id="{C9F88BE6-D0E6-4FA5-A5C6-AF6DB92BA8A7}" type="slidenum">
              <a:rPr lang="en-US" smtClean="0"/>
              <a:pPr>
                <a:defRPr/>
              </a:pPr>
              <a:t>70</a:t>
            </a:fld>
            <a:endParaRPr lang="en-US"/>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981200" y="0"/>
            <a:ext cx="8229600" cy="1143000"/>
          </a:xfrm>
        </p:spPr>
        <p:txBody>
          <a:bodyPr/>
          <a:lstStyle/>
          <a:p>
            <a:pPr eaLnBrk="1" hangingPunct="1"/>
            <a:r>
              <a:rPr lang="en-US" sz="4000"/>
              <a:t>Powers of 10</a:t>
            </a:r>
          </a:p>
        </p:txBody>
      </p:sp>
      <p:grpSp>
        <p:nvGrpSpPr>
          <p:cNvPr id="2" name="Group 29"/>
          <p:cNvGrpSpPr>
            <a:grpSpLocks/>
          </p:cNvGrpSpPr>
          <p:nvPr/>
        </p:nvGrpSpPr>
        <p:grpSpPr bwMode="auto">
          <a:xfrm>
            <a:off x="1885950" y="593726"/>
            <a:ext cx="7632700" cy="952501"/>
            <a:chOff x="228" y="374"/>
            <a:chExt cx="4808" cy="600"/>
          </a:xfrm>
        </p:grpSpPr>
        <p:sp>
          <p:nvSpPr>
            <p:cNvPr id="101401" name="Text Box 4"/>
            <p:cNvSpPr txBox="1">
              <a:spLocks noChangeArrowheads="1"/>
            </p:cNvSpPr>
            <p:nvPr/>
          </p:nvSpPr>
          <p:spPr bwMode="auto">
            <a:xfrm>
              <a:off x="228" y="625"/>
              <a:ext cx="3803" cy="349"/>
            </a:xfrm>
            <a:prstGeom prst="rect">
              <a:avLst/>
            </a:prstGeom>
            <a:noFill/>
            <a:ln w="9525">
              <a:noFill/>
              <a:miter lim="800000"/>
              <a:headEnd/>
              <a:tailEnd/>
            </a:ln>
          </p:spPr>
          <p:txBody>
            <a:bodyPr wrap="none">
              <a:spAutoFit/>
            </a:bodyPr>
            <a:lstStyle/>
            <a:p>
              <a:r>
                <a:rPr lang="en-US" dirty="0">
                  <a:latin typeface="Calibri" pitchFamily="34" charset="0"/>
                </a:rPr>
                <a:t>Number of images on my hard drive:  			10</a:t>
              </a:r>
              <a:r>
                <a:rPr lang="en-US" baseline="30000" dirty="0">
                  <a:latin typeface="Calibri" pitchFamily="34" charset="0"/>
                </a:rPr>
                <a:t>4</a:t>
              </a:r>
            </a:p>
            <a:p>
              <a:endParaRPr lang="en-US" baseline="30000" dirty="0">
                <a:latin typeface="Calibri" pitchFamily="34" charset="0"/>
              </a:endParaRPr>
            </a:p>
          </p:txBody>
        </p:sp>
        <p:pic>
          <p:nvPicPr>
            <p:cNvPr id="101402" name="Picture 11"/>
            <p:cNvPicPr>
              <a:picLocks noChangeAspect="1" noChangeArrowheads="1"/>
            </p:cNvPicPr>
            <p:nvPr/>
          </p:nvPicPr>
          <p:blipFill>
            <a:blip r:embed="rId3" cstate="print"/>
            <a:srcRect/>
            <a:stretch>
              <a:fillRect/>
            </a:stretch>
          </p:blipFill>
          <p:spPr bwMode="auto">
            <a:xfrm>
              <a:off x="4553" y="374"/>
              <a:ext cx="483" cy="531"/>
            </a:xfrm>
            <a:prstGeom prst="rect">
              <a:avLst/>
            </a:prstGeom>
            <a:noFill/>
            <a:ln w="9525">
              <a:noFill/>
              <a:miter lim="800000"/>
              <a:headEnd/>
              <a:tailEnd/>
            </a:ln>
          </p:spPr>
        </p:pic>
      </p:grpSp>
      <p:grpSp>
        <p:nvGrpSpPr>
          <p:cNvPr id="3" name="Group 30"/>
          <p:cNvGrpSpPr>
            <a:grpSpLocks/>
          </p:cNvGrpSpPr>
          <p:nvPr/>
        </p:nvGrpSpPr>
        <p:grpSpPr bwMode="auto">
          <a:xfrm>
            <a:off x="1895475" y="1422401"/>
            <a:ext cx="8324850" cy="1438275"/>
            <a:chOff x="234" y="896"/>
            <a:chExt cx="5244" cy="906"/>
          </a:xfrm>
        </p:grpSpPr>
        <p:sp>
          <p:nvSpPr>
            <p:cNvPr id="101396" name="Rectangle 6"/>
            <p:cNvSpPr>
              <a:spLocks noChangeArrowheads="1"/>
            </p:cNvSpPr>
            <p:nvPr/>
          </p:nvSpPr>
          <p:spPr bwMode="auto">
            <a:xfrm>
              <a:off x="234" y="1273"/>
              <a:ext cx="4320" cy="349"/>
            </a:xfrm>
            <a:prstGeom prst="rect">
              <a:avLst/>
            </a:prstGeom>
            <a:noFill/>
            <a:ln w="9525">
              <a:noFill/>
              <a:miter lim="800000"/>
              <a:headEnd/>
              <a:tailEnd/>
            </a:ln>
          </p:spPr>
          <p:txBody>
            <a:bodyPr>
              <a:spAutoFit/>
            </a:bodyPr>
            <a:lstStyle/>
            <a:p>
              <a:r>
                <a:rPr lang="en-US" dirty="0">
                  <a:latin typeface="Calibri" pitchFamily="34" charset="0"/>
                </a:rPr>
                <a:t>Number of images seen during my first 10 years:		10</a:t>
              </a:r>
              <a:r>
                <a:rPr lang="en-US" baseline="30000" dirty="0">
                  <a:latin typeface="Calibri" pitchFamily="34" charset="0"/>
                </a:rPr>
                <a:t>8</a:t>
              </a:r>
              <a:r>
                <a:rPr lang="en-US" dirty="0">
                  <a:latin typeface="Calibri" pitchFamily="34" charset="0"/>
                </a:rPr>
                <a:t> </a:t>
              </a:r>
            </a:p>
            <a:p>
              <a:r>
                <a:rPr lang="en-US" sz="1200" dirty="0">
                  <a:latin typeface="Calibri" pitchFamily="34" charset="0"/>
                </a:rPr>
                <a:t>(3 images/second * 60 * 60 * 16 * 365 * 10 = 630720000)</a:t>
              </a:r>
            </a:p>
          </p:txBody>
        </p:sp>
        <p:pic>
          <p:nvPicPr>
            <p:cNvPr id="101397" name="Picture 12"/>
            <p:cNvPicPr>
              <a:picLocks noChangeAspect="1" noChangeArrowheads="1"/>
            </p:cNvPicPr>
            <p:nvPr/>
          </p:nvPicPr>
          <p:blipFill>
            <a:blip r:embed="rId4" cstate="print"/>
            <a:srcRect/>
            <a:stretch>
              <a:fillRect/>
            </a:stretch>
          </p:blipFill>
          <p:spPr bwMode="auto">
            <a:xfrm>
              <a:off x="4551" y="1108"/>
              <a:ext cx="927" cy="694"/>
            </a:xfrm>
            <a:prstGeom prst="rect">
              <a:avLst/>
            </a:prstGeom>
            <a:noFill/>
            <a:ln w="9525">
              <a:noFill/>
              <a:miter lim="800000"/>
              <a:headEnd/>
              <a:tailEnd/>
            </a:ln>
          </p:spPr>
        </p:pic>
        <p:grpSp>
          <p:nvGrpSpPr>
            <p:cNvPr id="4" name="Group 26"/>
            <p:cNvGrpSpPr>
              <a:grpSpLocks/>
            </p:cNvGrpSpPr>
            <p:nvPr/>
          </p:nvGrpSpPr>
          <p:grpSpPr bwMode="auto">
            <a:xfrm>
              <a:off x="4566" y="896"/>
              <a:ext cx="470" cy="540"/>
              <a:chOff x="4566" y="747"/>
              <a:chExt cx="470" cy="689"/>
            </a:xfrm>
          </p:grpSpPr>
          <p:sp>
            <p:nvSpPr>
              <p:cNvPr id="101399" name="Line 13"/>
              <p:cNvSpPr>
                <a:spLocks noChangeShapeType="1"/>
              </p:cNvSpPr>
              <p:nvPr/>
            </p:nvSpPr>
            <p:spPr bwMode="auto">
              <a:xfrm>
                <a:off x="4566" y="747"/>
                <a:ext cx="214" cy="689"/>
              </a:xfrm>
              <a:prstGeom prst="line">
                <a:avLst/>
              </a:prstGeom>
              <a:noFill/>
              <a:ln w="19050">
                <a:solidFill>
                  <a:srgbClr val="FF0000"/>
                </a:solidFill>
                <a:round/>
                <a:headEnd/>
                <a:tailEnd/>
              </a:ln>
            </p:spPr>
            <p:txBody>
              <a:bodyPr/>
              <a:lstStyle/>
              <a:p>
                <a:endParaRPr lang="en-US"/>
              </a:p>
            </p:txBody>
          </p:sp>
          <p:sp>
            <p:nvSpPr>
              <p:cNvPr id="101400" name="Line 14"/>
              <p:cNvSpPr>
                <a:spLocks noChangeShapeType="1"/>
              </p:cNvSpPr>
              <p:nvPr/>
            </p:nvSpPr>
            <p:spPr bwMode="auto">
              <a:xfrm flipH="1">
                <a:off x="4804" y="765"/>
                <a:ext cx="232" cy="671"/>
              </a:xfrm>
              <a:prstGeom prst="line">
                <a:avLst/>
              </a:prstGeom>
              <a:noFill/>
              <a:ln w="19050">
                <a:solidFill>
                  <a:srgbClr val="FF0000"/>
                </a:solidFill>
                <a:round/>
                <a:headEnd/>
                <a:tailEnd/>
              </a:ln>
            </p:spPr>
            <p:txBody>
              <a:bodyPr/>
              <a:lstStyle/>
              <a:p>
                <a:endParaRPr lang="en-US"/>
              </a:p>
            </p:txBody>
          </p:sp>
        </p:grpSp>
      </p:grpSp>
      <p:grpSp>
        <p:nvGrpSpPr>
          <p:cNvPr id="5" name="Group 31"/>
          <p:cNvGrpSpPr>
            <a:grpSpLocks/>
          </p:cNvGrpSpPr>
          <p:nvPr/>
        </p:nvGrpSpPr>
        <p:grpSpPr bwMode="auto">
          <a:xfrm>
            <a:off x="1895475" y="2854326"/>
            <a:ext cx="8313738" cy="1406525"/>
            <a:chOff x="234" y="1798"/>
            <a:chExt cx="5237" cy="886"/>
          </a:xfrm>
        </p:grpSpPr>
        <p:sp>
          <p:nvSpPr>
            <p:cNvPr id="101392" name="Text Box 7"/>
            <p:cNvSpPr txBox="1">
              <a:spLocks noChangeArrowheads="1"/>
            </p:cNvSpPr>
            <p:nvPr/>
          </p:nvSpPr>
          <p:spPr bwMode="auto">
            <a:xfrm>
              <a:off x="234" y="2074"/>
              <a:ext cx="3852" cy="519"/>
            </a:xfrm>
            <a:prstGeom prst="rect">
              <a:avLst/>
            </a:prstGeom>
            <a:noFill/>
            <a:ln w="9525">
              <a:noFill/>
              <a:miter lim="800000"/>
              <a:headEnd/>
              <a:tailEnd/>
            </a:ln>
          </p:spPr>
          <p:txBody>
            <a:bodyPr wrap="none">
              <a:spAutoFit/>
            </a:bodyPr>
            <a:lstStyle/>
            <a:p>
              <a:r>
                <a:rPr lang="en-US">
                  <a:latin typeface="Calibri" pitchFamily="34" charset="0"/>
                </a:rPr>
                <a:t>Number of images seen by all humanity:  		10</a:t>
              </a:r>
              <a:r>
                <a:rPr lang="en-US" baseline="30000">
                  <a:latin typeface="Calibri" pitchFamily="34" charset="0"/>
                </a:rPr>
                <a:t>20</a:t>
              </a:r>
            </a:p>
            <a:p>
              <a:r>
                <a:rPr lang="en-US" sz="1200">
                  <a:latin typeface="Calibri" pitchFamily="34" charset="0"/>
                </a:rPr>
                <a:t>106,456,367,669 humans</a:t>
              </a:r>
              <a:r>
                <a:rPr lang="en-US" sz="1200" baseline="30000">
                  <a:latin typeface="Calibri" pitchFamily="34" charset="0"/>
                </a:rPr>
                <a:t>1</a:t>
              </a:r>
              <a:r>
                <a:rPr lang="en-US" sz="1200">
                  <a:latin typeface="Calibri" pitchFamily="34" charset="0"/>
                </a:rPr>
                <a:t> * 60 years * 3 images/second * 60 * 60 * 16 * 365 = </a:t>
              </a:r>
              <a:endParaRPr lang="en-US" sz="1200" baseline="30000">
                <a:latin typeface="Calibri" pitchFamily="34" charset="0"/>
              </a:endParaRPr>
            </a:p>
            <a:p>
              <a:r>
                <a:rPr lang="en-US" sz="1000">
                  <a:latin typeface="Calibri" pitchFamily="34" charset="0"/>
                </a:rPr>
                <a:t>1 from http://www.prb.org/Articles/2002/HowManyPeopleHaveEverLivedonEarth.aspx</a:t>
              </a:r>
              <a:endParaRPr lang="en-US" sz="1000" baseline="30000">
                <a:latin typeface="Calibri" pitchFamily="34" charset="0"/>
              </a:endParaRPr>
            </a:p>
            <a:p>
              <a:endParaRPr lang="en-US" sz="1000" baseline="30000">
                <a:latin typeface="Calibri" pitchFamily="34" charset="0"/>
              </a:endParaRPr>
            </a:p>
          </p:txBody>
        </p:sp>
        <p:pic>
          <p:nvPicPr>
            <p:cNvPr id="101393" name="Picture 15"/>
            <p:cNvPicPr>
              <a:picLocks noChangeAspect="1" noChangeArrowheads="1"/>
            </p:cNvPicPr>
            <p:nvPr/>
          </p:nvPicPr>
          <p:blipFill>
            <a:blip r:embed="rId5" cstate="print"/>
            <a:srcRect l="15242" t="2568" r="13960" b="3149"/>
            <a:stretch>
              <a:fillRect/>
            </a:stretch>
          </p:blipFill>
          <p:spPr bwMode="auto">
            <a:xfrm>
              <a:off x="4546" y="1941"/>
              <a:ext cx="759" cy="743"/>
            </a:xfrm>
            <a:prstGeom prst="rect">
              <a:avLst/>
            </a:prstGeom>
            <a:noFill/>
            <a:ln w="9525">
              <a:noFill/>
              <a:miter lim="800000"/>
              <a:headEnd/>
              <a:tailEnd/>
            </a:ln>
          </p:spPr>
        </p:pic>
        <p:sp>
          <p:nvSpPr>
            <p:cNvPr id="101394" name="Line 16"/>
            <p:cNvSpPr>
              <a:spLocks noChangeShapeType="1"/>
            </p:cNvSpPr>
            <p:nvPr/>
          </p:nvSpPr>
          <p:spPr bwMode="auto">
            <a:xfrm>
              <a:off x="4544" y="1798"/>
              <a:ext cx="243" cy="434"/>
            </a:xfrm>
            <a:prstGeom prst="line">
              <a:avLst/>
            </a:prstGeom>
            <a:noFill/>
            <a:ln w="19050">
              <a:solidFill>
                <a:srgbClr val="FF0000"/>
              </a:solidFill>
              <a:round/>
              <a:headEnd/>
              <a:tailEnd/>
            </a:ln>
          </p:spPr>
          <p:txBody>
            <a:bodyPr/>
            <a:lstStyle/>
            <a:p>
              <a:endParaRPr lang="en-US"/>
            </a:p>
          </p:txBody>
        </p:sp>
        <p:sp>
          <p:nvSpPr>
            <p:cNvPr id="101395" name="Line 17"/>
            <p:cNvSpPr>
              <a:spLocks noChangeShapeType="1"/>
            </p:cNvSpPr>
            <p:nvPr/>
          </p:nvSpPr>
          <p:spPr bwMode="auto">
            <a:xfrm flipH="1">
              <a:off x="4811" y="1799"/>
              <a:ext cx="660" cy="433"/>
            </a:xfrm>
            <a:prstGeom prst="line">
              <a:avLst/>
            </a:prstGeom>
            <a:noFill/>
            <a:ln w="19050">
              <a:solidFill>
                <a:srgbClr val="FF0000"/>
              </a:solidFill>
              <a:round/>
              <a:headEnd/>
              <a:tailEnd/>
            </a:ln>
          </p:spPr>
          <p:txBody>
            <a:bodyPr/>
            <a:lstStyle/>
            <a:p>
              <a:endParaRPr lang="en-US"/>
            </a:p>
          </p:txBody>
        </p:sp>
      </p:grpSp>
      <p:grpSp>
        <p:nvGrpSpPr>
          <p:cNvPr id="6" name="Group 32"/>
          <p:cNvGrpSpPr>
            <a:grpSpLocks/>
          </p:cNvGrpSpPr>
          <p:nvPr/>
        </p:nvGrpSpPr>
        <p:grpSpPr bwMode="auto">
          <a:xfrm>
            <a:off x="1925638" y="4114800"/>
            <a:ext cx="8069262" cy="1435100"/>
            <a:chOff x="253" y="2592"/>
            <a:chExt cx="5083" cy="904"/>
          </a:xfrm>
        </p:grpSpPr>
        <p:sp>
          <p:nvSpPr>
            <p:cNvPr id="101388" name="Text Box 8"/>
            <p:cNvSpPr txBox="1">
              <a:spLocks noChangeArrowheads="1"/>
            </p:cNvSpPr>
            <p:nvPr/>
          </p:nvSpPr>
          <p:spPr bwMode="auto">
            <a:xfrm>
              <a:off x="253" y="2931"/>
              <a:ext cx="3852" cy="233"/>
            </a:xfrm>
            <a:prstGeom prst="rect">
              <a:avLst/>
            </a:prstGeom>
            <a:noFill/>
            <a:ln w="9525">
              <a:noFill/>
              <a:miter lim="800000"/>
              <a:headEnd/>
              <a:tailEnd/>
            </a:ln>
          </p:spPr>
          <p:txBody>
            <a:bodyPr wrap="none">
              <a:spAutoFit/>
            </a:bodyPr>
            <a:lstStyle/>
            <a:p>
              <a:r>
                <a:rPr lang="en-US">
                  <a:latin typeface="Calibri" pitchFamily="34" charset="0"/>
                </a:rPr>
                <a:t>Number of photons in the universe:  			10</a:t>
              </a:r>
              <a:r>
                <a:rPr lang="en-US" baseline="30000">
                  <a:latin typeface="Calibri" pitchFamily="34" charset="0"/>
                </a:rPr>
                <a:t>88</a:t>
              </a:r>
            </a:p>
          </p:txBody>
        </p:sp>
        <p:pic>
          <p:nvPicPr>
            <p:cNvPr id="101389" name="Picture 18"/>
            <p:cNvPicPr>
              <a:picLocks noChangeAspect="1" noChangeArrowheads="1"/>
            </p:cNvPicPr>
            <p:nvPr/>
          </p:nvPicPr>
          <p:blipFill>
            <a:blip r:embed="rId6" cstate="print"/>
            <a:srcRect l="15486" t="23090" r="17291" b="19792"/>
            <a:stretch>
              <a:fillRect/>
            </a:stretch>
          </p:blipFill>
          <p:spPr bwMode="auto">
            <a:xfrm>
              <a:off x="4529" y="2811"/>
              <a:ext cx="807" cy="685"/>
            </a:xfrm>
            <a:prstGeom prst="rect">
              <a:avLst/>
            </a:prstGeom>
            <a:noFill/>
            <a:ln w="9525">
              <a:noFill/>
              <a:miter lim="800000"/>
              <a:headEnd/>
              <a:tailEnd/>
            </a:ln>
          </p:spPr>
        </p:pic>
        <p:sp>
          <p:nvSpPr>
            <p:cNvPr id="101390" name="Line 19"/>
            <p:cNvSpPr>
              <a:spLocks noChangeShapeType="1"/>
            </p:cNvSpPr>
            <p:nvPr/>
          </p:nvSpPr>
          <p:spPr bwMode="auto">
            <a:xfrm>
              <a:off x="4545" y="2592"/>
              <a:ext cx="380" cy="476"/>
            </a:xfrm>
            <a:prstGeom prst="line">
              <a:avLst/>
            </a:prstGeom>
            <a:noFill/>
            <a:ln w="19050">
              <a:solidFill>
                <a:srgbClr val="FF0000"/>
              </a:solidFill>
              <a:round/>
              <a:headEnd/>
              <a:tailEnd/>
            </a:ln>
          </p:spPr>
          <p:txBody>
            <a:bodyPr/>
            <a:lstStyle/>
            <a:p>
              <a:endParaRPr lang="en-US"/>
            </a:p>
          </p:txBody>
        </p:sp>
        <p:sp>
          <p:nvSpPr>
            <p:cNvPr id="101391" name="Line 20"/>
            <p:cNvSpPr>
              <a:spLocks noChangeShapeType="1"/>
            </p:cNvSpPr>
            <p:nvPr/>
          </p:nvSpPr>
          <p:spPr bwMode="auto">
            <a:xfrm flipH="1">
              <a:off x="4948" y="2604"/>
              <a:ext cx="340" cy="462"/>
            </a:xfrm>
            <a:prstGeom prst="line">
              <a:avLst/>
            </a:prstGeom>
            <a:noFill/>
            <a:ln w="19050">
              <a:solidFill>
                <a:srgbClr val="FF0000"/>
              </a:solidFill>
              <a:round/>
              <a:headEnd/>
              <a:tailEnd/>
            </a:ln>
          </p:spPr>
          <p:txBody>
            <a:bodyPr/>
            <a:lstStyle/>
            <a:p>
              <a:endParaRPr lang="en-US"/>
            </a:p>
          </p:txBody>
        </p:sp>
      </p:grpSp>
      <p:grpSp>
        <p:nvGrpSpPr>
          <p:cNvPr id="7" name="Group 33"/>
          <p:cNvGrpSpPr>
            <a:grpSpLocks/>
          </p:cNvGrpSpPr>
          <p:nvPr/>
        </p:nvGrpSpPr>
        <p:grpSpPr bwMode="auto">
          <a:xfrm>
            <a:off x="1906589" y="5491164"/>
            <a:ext cx="8072437" cy="1081087"/>
            <a:chOff x="234" y="3592"/>
            <a:chExt cx="5085" cy="681"/>
          </a:xfrm>
        </p:grpSpPr>
        <p:sp>
          <p:nvSpPr>
            <p:cNvPr id="101384" name="Text Box 9"/>
            <p:cNvSpPr txBox="1">
              <a:spLocks noChangeArrowheads="1"/>
            </p:cNvSpPr>
            <p:nvPr/>
          </p:nvSpPr>
          <p:spPr bwMode="auto">
            <a:xfrm>
              <a:off x="234" y="3810"/>
              <a:ext cx="3951" cy="349"/>
            </a:xfrm>
            <a:prstGeom prst="rect">
              <a:avLst/>
            </a:prstGeom>
            <a:noFill/>
            <a:ln w="9525">
              <a:noFill/>
              <a:miter lim="800000"/>
              <a:headEnd/>
              <a:tailEnd/>
            </a:ln>
          </p:spPr>
          <p:txBody>
            <a:bodyPr wrap="none">
              <a:spAutoFit/>
            </a:bodyPr>
            <a:lstStyle/>
            <a:p>
              <a:r>
                <a:rPr lang="en-US">
                  <a:latin typeface="Calibri" pitchFamily="34" charset="0"/>
                </a:rPr>
                <a:t>Number of all 32x32 images:  			10</a:t>
              </a:r>
              <a:r>
                <a:rPr lang="en-US" baseline="30000">
                  <a:latin typeface="Calibri" pitchFamily="34" charset="0"/>
                </a:rPr>
                <a:t>7373</a:t>
              </a:r>
            </a:p>
            <a:p>
              <a:r>
                <a:rPr lang="en-US" sz="1200">
                  <a:solidFill>
                    <a:srgbClr val="000000"/>
                  </a:solidFill>
                  <a:latin typeface="Calibri" pitchFamily="34" charset="0"/>
                </a:rPr>
                <a:t>256 </a:t>
              </a:r>
              <a:r>
                <a:rPr lang="en-US" sz="1200" baseline="30000">
                  <a:solidFill>
                    <a:srgbClr val="000000"/>
                  </a:solidFill>
                  <a:latin typeface="Calibri" pitchFamily="34" charset="0"/>
                </a:rPr>
                <a:t>32*32*3 </a:t>
              </a:r>
              <a:r>
                <a:rPr lang="en-US" sz="1200">
                  <a:solidFill>
                    <a:srgbClr val="000000"/>
                  </a:solidFill>
                  <a:latin typeface="Calibri" pitchFamily="34" charset="0"/>
                </a:rPr>
                <a:t>~ 10</a:t>
              </a:r>
              <a:r>
                <a:rPr lang="en-US" sz="1200" baseline="30000">
                  <a:solidFill>
                    <a:srgbClr val="000000"/>
                  </a:solidFill>
                  <a:latin typeface="Calibri" pitchFamily="34" charset="0"/>
                </a:rPr>
                <a:t>7373</a:t>
              </a:r>
            </a:p>
          </p:txBody>
        </p:sp>
        <p:pic>
          <p:nvPicPr>
            <p:cNvPr id="101385" name="Picture 25"/>
            <p:cNvPicPr>
              <a:picLocks noChangeAspect="1" noChangeArrowheads="1"/>
            </p:cNvPicPr>
            <p:nvPr/>
          </p:nvPicPr>
          <p:blipFill>
            <a:blip r:embed="rId7" cstate="print"/>
            <a:srcRect/>
            <a:stretch>
              <a:fillRect/>
            </a:stretch>
          </p:blipFill>
          <p:spPr bwMode="auto">
            <a:xfrm>
              <a:off x="4631" y="3667"/>
              <a:ext cx="606" cy="606"/>
            </a:xfrm>
            <a:prstGeom prst="rect">
              <a:avLst/>
            </a:prstGeom>
            <a:noFill/>
            <a:ln w="9525">
              <a:noFill/>
              <a:miter lim="800000"/>
              <a:headEnd/>
              <a:tailEnd/>
            </a:ln>
          </p:spPr>
        </p:pic>
        <p:sp>
          <p:nvSpPr>
            <p:cNvPr id="101386" name="Line 27"/>
            <p:cNvSpPr>
              <a:spLocks noChangeShapeType="1"/>
            </p:cNvSpPr>
            <p:nvPr/>
          </p:nvSpPr>
          <p:spPr bwMode="auto">
            <a:xfrm>
              <a:off x="4534" y="3592"/>
              <a:ext cx="463" cy="606"/>
            </a:xfrm>
            <a:prstGeom prst="line">
              <a:avLst/>
            </a:prstGeom>
            <a:noFill/>
            <a:ln w="19050">
              <a:solidFill>
                <a:srgbClr val="FF0000"/>
              </a:solidFill>
              <a:round/>
              <a:headEnd/>
              <a:tailEnd/>
            </a:ln>
          </p:spPr>
          <p:txBody>
            <a:bodyPr/>
            <a:lstStyle/>
            <a:p>
              <a:endParaRPr lang="en-US"/>
            </a:p>
          </p:txBody>
        </p:sp>
        <p:sp>
          <p:nvSpPr>
            <p:cNvPr id="101387" name="Line 28"/>
            <p:cNvSpPr>
              <a:spLocks noChangeShapeType="1"/>
            </p:cNvSpPr>
            <p:nvPr/>
          </p:nvSpPr>
          <p:spPr bwMode="auto">
            <a:xfrm flipH="1">
              <a:off x="5002" y="3600"/>
              <a:ext cx="317" cy="597"/>
            </a:xfrm>
            <a:prstGeom prst="line">
              <a:avLst/>
            </a:prstGeom>
            <a:noFill/>
            <a:ln w="19050">
              <a:solidFill>
                <a:srgbClr val="FF0000"/>
              </a:solidFill>
              <a:round/>
              <a:headEnd/>
              <a:tailEnd/>
            </a:ln>
          </p:spPr>
          <p:txBody>
            <a:bodyPr/>
            <a:lstStyle/>
            <a:p>
              <a:endParaRPr lang="en-US"/>
            </a:p>
          </p:txBody>
        </p:sp>
      </p:grpSp>
      <p:sp>
        <p:nvSpPr>
          <p:cNvPr id="8" name="Slide Number Placeholder 7">
            <a:extLst>
              <a:ext uri="{FF2B5EF4-FFF2-40B4-BE49-F238E27FC236}">
                <a16:creationId xmlns:a16="http://schemas.microsoft.com/office/drawing/2014/main" id="{F13690CC-7274-3440-BDEE-74C1CAA28482}"/>
              </a:ext>
            </a:extLst>
          </p:cNvPr>
          <p:cNvSpPr>
            <a:spLocks noGrp="1"/>
          </p:cNvSpPr>
          <p:nvPr>
            <p:ph type="sldNum" sz="quarter" idx="12"/>
          </p:nvPr>
        </p:nvSpPr>
        <p:spPr/>
        <p:txBody>
          <a:bodyPr/>
          <a:lstStyle/>
          <a:p>
            <a:pPr>
              <a:defRPr/>
            </a:pPr>
            <a:fld id="{BF49F74F-E1BA-481A-9488-C3D953712C20}" type="slidenum">
              <a:rPr lang="en-US" smtClean="0"/>
              <a:pPr>
                <a:defRPr/>
              </a:pPr>
              <a:t>71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17512" y="0"/>
            <a:ext cx="8229600" cy="1143000"/>
          </a:xfrm>
        </p:spPr>
        <p:txBody>
          <a:bodyPr/>
          <a:lstStyle/>
          <a:p>
            <a:pPr eaLnBrk="1" hangingPunct="1"/>
            <a:r>
              <a:rPr lang="en-US"/>
              <a:t>Scenes are unique</a:t>
            </a:r>
          </a:p>
        </p:txBody>
      </p:sp>
      <p:pic>
        <p:nvPicPr>
          <p:cNvPr id="102403" name="Picture 3" descr="car_jump_2"/>
          <p:cNvPicPr>
            <a:picLocks noChangeAspect="1" noChangeArrowheads="1"/>
          </p:cNvPicPr>
          <p:nvPr/>
        </p:nvPicPr>
        <p:blipFill>
          <a:blip r:embed="rId3" cstate="print"/>
          <a:srcRect/>
          <a:stretch>
            <a:fillRect/>
          </a:stretch>
        </p:blipFill>
        <p:spPr bwMode="auto">
          <a:xfrm>
            <a:off x="4403726" y="976314"/>
            <a:ext cx="4700587" cy="3132137"/>
          </a:xfrm>
          <a:prstGeom prst="rect">
            <a:avLst/>
          </a:prstGeom>
          <a:noFill/>
          <a:ln w="9525">
            <a:noFill/>
            <a:miter lim="800000"/>
            <a:headEnd/>
            <a:tailEnd/>
          </a:ln>
        </p:spPr>
      </p:pic>
      <p:pic>
        <p:nvPicPr>
          <p:cNvPr id="102404" name="Picture 4" descr="0701699e"/>
          <p:cNvPicPr>
            <a:picLocks noChangeAspect="1" noChangeArrowheads="1"/>
          </p:cNvPicPr>
          <p:nvPr/>
        </p:nvPicPr>
        <p:blipFill>
          <a:blip r:embed="rId4" cstate="print"/>
          <a:srcRect/>
          <a:stretch>
            <a:fillRect/>
          </a:stretch>
        </p:blipFill>
        <p:spPr bwMode="auto">
          <a:xfrm>
            <a:off x="5029200" y="4286250"/>
            <a:ext cx="3427412" cy="2571750"/>
          </a:xfrm>
          <a:prstGeom prst="rect">
            <a:avLst/>
          </a:prstGeom>
          <a:noFill/>
          <a:ln w="9525">
            <a:noFill/>
            <a:miter lim="800000"/>
            <a:headEnd/>
            <a:tailEnd/>
          </a:ln>
        </p:spPr>
      </p:pic>
      <p:pic>
        <p:nvPicPr>
          <p:cNvPr id="102405" name="Picture 5" descr="http://www.coolfunpics.com/slides/Weird_Bathroom.jpg"/>
          <p:cNvPicPr>
            <a:picLocks noChangeAspect="1" noChangeArrowheads="1"/>
          </p:cNvPicPr>
          <p:nvPr/>
        </p:nvPicPr>
        <p:blipFill>
          <a:blip r:embed="rId5" cstate="print"/>
          <a:srcRect/>
          <a:stretch>
            <a:fillRect/>
          </a:stretch>
        </p:blipFill>
        <p:spPr bwMode="auto">
          <a:xfrm>
            <a:off x="149226" y="1055689"/>
            <a:ext cx="3735387" cy="5570537"/>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9205F8CE-47EC-1045-B580-B4C7193BF8E8}"/>
              </a:ext>
            </a:extLst>
          </p:cNvPr>
          <p:cNvSpPr>
            <a:spLocks noGrp="1"/>
          </p:cNvSpPr>
          <p:nvPr>
            <p:ph type="sldNum" sz="quarter" idx="12"/>
          </p:nvPr>
        </p:nvSpPr>
        <p:spPr/>
        <p:txBody>
          <a:bodyPr/>
          <a:lstStyle/>
          <a:p>
            <a:pPr>
              <a:defRPr/>
            </a:pPr>
            <a:fld id="{BF49F74F-E1BA-481A-9488-C3D953712C20}" type="slidenum">
              <a:rPr lang="en-US" smtClean="0"/>
              <a:pPr>
                <a:defRPr/>
              </a:pPr>
              <a:t>72</a:t>
            </a:fld>
            <a:endParaRPr lang="en-US"/>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4000"/>
              <a:t>But not all scenes are so original</a:t>
            </a:r>
          </a:p>
        </p:txBody>
      </p:sp>
      <p:pic>
        <p:nvPicPr>
          <p:cNvPr id="103427" name="Picture 3"/>
          <p:cNvPicPr>
            <a:picLocks noChangeAspect="1" noChangeArrowheads="1"/>
          </p:cNvPicPr>
          <p:nvPr/>
        </p:nvPicPr>
        <p:blipFill>
          <a:blip r:embed="rId3" cstate="print"/>
          <a:srcRect/>
          <a:stretch>
            <a:fillRect/>
          </a:stretch>
        </p:blipFill>
        <p:spPr bwMode="auto">
          <a:xfrm>
            <a:off x="2286000" y="1295400"/>
            <a:ext cx="4641850" cy="3481387"/>
          </a:xfrm>
          <a:prstGeom prst="rect">
            <a:avLst/>
          </a:prstGeom>
          <a:noFill/>
          <a:ln w="28575" algn="ctr">
            <a:noFill/>
            <a:miter lim="800000"/>
            <a:headEnd/>
            <a:tailEnd/>
          </a:ln>
        </p:spPr>
      </p:pic>
      <p:pic>
        <p:nvPicPr>
          <p:cNvPr id="245764" name="Picture 4"/>
          <p:cNvPicPr>
            <a:picLocks noChangeAspect="1" noChangeArrowheads="1"/>
          </p:cNvPicPr>
          <p:nvPr/>
        </p:nvPicPr>
        <p:blipFill>
          <a:blip r:embed="rId4" cstate="print"/>
          <a:srcRect/>
          <a:stretch>
            <a:fillRect/>
          </a:stretch>
        </p:blipFill>
        <p:spPr bwMode="auto">
          <a:xfrm>
            <a:off x="4725987" y="5002211"/>
            <a:ext cx="2116138" cy="1587500"/>
          </a:xfrm>
          <a:prstGeom prst="rect">
            <a:avLst/>
          </a:prstGeom>
          <a:noFill/>
          <a:ln w="28575" algn="ctr">
            <a:no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7054851" y="1277936"/>
            <a:ext cx="2116137" cy="1587500"/>
          </a:xfrm>
          <a:prstGeom prst="rect">
            <a:avLst/>
          </a:prstGeom>
          <a:noFill/>
          <a:ln w="28575" algn="ctr">
            <a:noFill/>
            <a:miter lim="800000"/>
            <a:headEnd/>
            <a:tailEnd/>
          </a:ln>
        </p:spPr>
      </p:pic>
      <p:pic>
        <p:nvPicPr>
          <p:cNvPr id="245766" name="Picture 6"/>
          <p:cNvPicPr>
            <a:picLocks noChangeAspect="1" noChangeArrowheads="1"/>
          </p:cNvPicPr>
          <p:nvPr/>
        </p:nvPicPr>
        <p:blipFill>
          <a:blip r:embed="rId6" cstate="print"/>
          <a:srcRect/>
          <a:stretch>
            <a:fillRect/>
          </a:stretch>
        </p:blipFill>
        <p:spPr bwMode="auto">
          <a:xfrm>
            <a:off x="55562" y="5002211"/>
            <a:ext cx="2116138" cy="1587500"/>
          </a:xfrm>
          <a:prstGeom prst="rect">
            <a:avLst/>
          </a:prstGeom>
          <a:noFill/>
          <a:ln w="28575" algn="ctr">
            <a:noFill/>
            <a:miter lim="800000"/>
            <a:headEnd/>
            <a:tailEnd/>
          </a:ln>
        </p:spPr>
      </p:pic>
      <p:pic>
        <p:nvPicPr>
          <p:cNvPr id="245767" name="Picture 7"/>
          <p:cNvPicPr>
            <a:picLocks noChangeAspect="1" noChangeArrowheads="1"/>
          </p:cNvPicPr>
          <p:nvPr/>
        </p:nvPicPr>
        <p:blipFill>
          <a:blip r:embed="rId7" cstate="print"/>
          <a:srcRect/>
          <a:stretch>
            <a:fillRect/>
          </a:stretch>
        </p:blipFill>
        <p:spPr bwMode="auto">
          <a:xfrm>
            <a:off x="7046912" y="4983161"/>
            <a:ext cx="2116138" cy="1587500"/>
          </a:xfrm>
          <a:prstGeom prst="rect">
            <a:avLst/>
          </a:prstGeom>
          <a:noFill/>
          <a:ln w="28575" algn="ctr">
            <a:noFill/>
            <a:miter lim="800000"/>
            <a:headEnd/>
            <a:tailEnd/>
          </a:ln>
        </p:spPr>
      </p:pic>
      <p:pic>
        <p:nvPicPr>
          <p:cNvPr id="245768" name="Picture 8"/>
          <p:cNvPicPr>
            <a:picLocks noChangeAspect="1" noChangeArrowheads="1"/>
          </p:cNvPicPr>
          <p:nvPr/>
        </p:nvPicPr>
        <p:blipFill>
          <a:blip r:embed="rId8" cstate="print"/>
          <a:srcRect/>
          <a:stretch>
            <a:fillRect/>
          </a:stretch>
        </p:blipFill>
        <p:spPr bwMode="auto">
          <a:xfrm>
            <a:off x="2378076" y="5002211"/>
            <a:ext cx="2116137" cy="1587500"/>
          </a:xfrm>
          <a:prstGeom prst="rect">
            <a:avLst/>
          </a:prstGeom>
          <a:noFill/>
          <a:ln w="28575" algn="ctr">
            <a:noFill/>
            <a:miter lim="800000"/>
            <a:headEnd/>
            <a:tailEnd/>
          </a:ln>
        </p:spPr>
      </p:pic>
      <p:pic>
        <p:nvPicPr>
          <p:cNvPr id="245769" name="Picture 9"/>
          <p:cNvPicPr>
            <a:picLocks noChangeAspect="1" noChangeArrowheads="1"/>
          </p:cNvPicPr>
          <p:nvPr/>
        </p:nvPicPr>
        <p:blipFill>
          <a:blip r:embed="rId9" cstate="print"/>
          <a:srcRect/>
          <a:stretch>
            <a:fillRect/>
          </a:stretch>
        </p:blipFill>
        <p:spPr bwMode="auto">
          <a:xfrm>
            <a:off x="55562" y="3074986"/>
            <a:ext cx="2116138" cy="1587500"/>
          </a:xfrm>
          <a:prstGeom prst="rect">
            <a:avLst/>
          </a:prstGeom>
          <a:noFill/>
          <a:ln w="28575" algn="ctr">
            <a:noFill/>
            <a:miter lim="800000"/>
            <a:headEnd/>
            <a:tailEnd/>
          </a:ln>
        </p:spPr>
      </p:pic>
      <p:pic>
        <p:nvPicPr>
          <p:cNvPr id="245770" name="Picture 10"/>
          <p:cNvPicPr>
            <a:picLocks noChangeAspect="1" noChangeArrowheads="1"/>
          </p:cNvPicPr>
          <p:nvPr/>
        </p:nvPicPr>
        <p:blipFill>
          <a:blip r:embed="rId10" cstate="print"/>
          <a:srcRect/>
          <a:stretch>
            <a:fillRect/>
          </a:stretch>
        </p:blipFill>
        <p:spPr bwMode="auto">
          <a:xfrm>
            <a:off x="55562" y="1292224"/>
            <a:ext cx="2116138" cy="1587500"/>
          </a:xfrm>
          <a:prstGeom prst="rect">
            <a:avLst/>
          </a:prstGeom>
          <a:noFill/>
          <a:ln w="28575" algn="ctr">
            <a:noFill/>
            <a:miter lim="800000"/>
            <a:headEnd/>
            <a:tailEnd/>
          </a:ln>
        </p:spPr>
      </p:pic>
      <p:pic>
        <p:nvPicPr>
          <p:cNvPr id="245771" name="Picture 11"/>
          <p:cNvPicPr>
            <a:picLocks noChangeAspect="1" noChangeArrowheads="1"/>
          </p:cNvPicPr>
          <p:nvPr/>
        </p:nvPicPr>
        <p:blipFill>
          <a:blip r:embed="rId11" cstate="print"/>
          <a:srcRect/>
          <a:stretch>
            <a:fillRect/>
          </a:stretch>
        </p:blipFill>
        <p:spPr bwMode="auto">
          <a:xfrm>
            <a:off x="7045326" y="3138486"/>
            <a:ext cx="2116137" cy="1587500"/>
          </a:xfrm>
          <a:prstGeom prst="rect">
            <a:avLst/>
          </a:prstGeom>
          <a:noFill/>
          <a:ln w="28575" algn="ctr">
            <a:noFill/>
            <a:miter lim="800000"/>
            <a:headEnd/>
            <a:tailEnd/>
          </a:ln>
        </p:spPr>
      </p:pic>
      <p:sp>
        <p:nvSpPr>
          <p:cNvPr id="2" name="Slide Number Placeholder 1">
            <a:extLst>
              <a:ext uri="{FF2B5EF4-FFF2-40B4-BE49-F238E27FC236}">
                <a16:creationId xmlns:a16="http://schemas.microsoft.com/office/drawing/2014/main" id="{DF6A6265-26D5-FA47-820F-9BCF5C3BE22B}"/>
              </a:ext>
            </a:extLst>
          </p:cNvPr>
          <p:cNvSpPr>
            <a:spLocks noGrp="1"/>
          </p:cNvSpPr>
          <p:nvPr>
            <p:ph type="sldNum" sz="quarter" idx="12"/>
          </p:nvPr>
        </p:nvSpPr>
        <p:spPr/>
        <p:txBody>
          <a:bodyPr/>
          <a:lstStyle/>
          <a:p>
            <a:pPr>
              <a:defRPr/>
            </a:pPr>
            <a:fld id="{BF49F74F-E1BA-481A-9488-C3D953712C20}" type="slidenum">
              <a:rPr lang="en-US" smtClean="0"/>
              <a:pPr>
                <a:defRPr/>
              </a:pPr>
              <a:t>73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b="50381"/>
          <a:stretch>
            <a:fillRect/>
          </a:stretch>
        </p:blipFill>
        <p:spPr bwMode="auto">
          <a:xfrm>
            <a:off x="2454275" y="0"/>
            <a:ext cx="5387975" cy="3406775"/>
          </a:xfrm>
          <a:prstGeom prst="rect">
            <a:avLst/>
          </a:prstGeom>
          <a:noFill/>
          <a:ln w="9525">
            <a:noFill/>
            <a:miter lim="800000"/>
            <a:headEnd/>
            <a:tailEnd/>
          </a:ln>
        </p:spPr>
      </p:pic>
      <p:sp>
        <p:nvSpPr>
          <p:cNvPr id="105475" name="Text Box 3"/>
          <p:cNvSpPr txBox="1">
            <a:spLocks noChangeArrowheads="1"/>
          </p:cNvSpPr>
          <p:nvPr/>
        </p:nvSpPr>
        <p:spPr bwMode="auto">
          <a:xfrm>
            <a:off x="609600" y="-3810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5" name="Rectangle 4"/>
          <p:cNvSpPr>
            <a:spLocks noChangeArrowheads="1"/>
          </p:cNvSpPr>
          <p:nvPr/>
        </p:nvSpPr>
        <p:spPr bwMode="auto">
          <a:xfrm>
            <a:off x="4918444" y="6542900"/>
            <a:ext cx="3123227" cy="276999"/>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
        <p:nvSpPr>
          <p:cNvPr id="2" name="Slide Number Placeholder 1">
            <a:extLst>
              <a:ext uri="{FF2B5EF4-FFF2-40B4-BE49-F238E27FC236}">
                <a16:creationId xmlns:a16="http://schemas.microsoft.com/office/drawing/2014/main" id="{69352AFA-A9BD-B645-98D7-66367807C5A5}"/>
              </a:ext>
            </a:extLst>
          </p:cNvPr>
          <p:cNvSpPr>
            <a:spLocks noGrp="1"/>
          </p:cNvSpPr>
          <p:nvPr>
            <p:ph type="sldNum" sz="quarter" idx="12"/>
          </p:nvPr>
        </p:nvSpPr>
        <p:spPr/>
        <p:txBody>
          <a:bodyPr/>
          <a:lstStyle/>
          <a:p>
            <a:pPr>
              <a:defRPr/>
            </a:pPr>
            <a:fld id="{FCB45972-3906-42E4-B419-283498EC6070}" type="slidenum">
              <a:rPr lang="en-US" smtClean="0"/>
              <a:pPr>
                <a:defRPr/>
              </a:pPr>
              <a:t>74</a:t>
            </a:fld>
            <a:endParaRPr lang="en-US"/>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b="24902"/>
          <a:stretch>
            <a:fillRect/>
          </a:stretch>
        </p:blipFill>
        <p:spPr bwMode="auto">
          <a:xfrm>
            <a:off x="2454275" y="0"/>
            <a:ext cx="5387975" cy="5156200"/>
          </a:xfrm>
          <a:prstGeom prst="rect">
            <a:avLst/>
          </a:prstGeom>
          <a:noFill/>
          <a:ln w="9525">
            <a:noFill/>
            <a:miter lim="800000"/>
            <a:headEnd/>
            <a:tailEnd/>
          </a:ln>
        </p:spPr>
      </p:pic>
      <p:sp>
        <p:nvSpPr>
          <p:cNvPr id="106499" name="Text Box 3"/>
          <p:cNvSpPr txBox="1">
            <a:spLocks noChangeArrowheads="1"/>
          </p:cNvSpPr>
          <p:nvPr/>
        </p:nvSpPr>
        <p:spPr bwMode="auto">
          <a:xfrm>
            <a:off x="609600" y="-38099"/>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6500" name="Rectangle 4"/>
          <p:cNvSpPr>
            <a:spLocks noChangeArrowheads="1"/>
          </p:cNvSpPr>
          <p:nvPr/>
        </p:nvSpPr>
        <p:spPr bwMode="auto">
          <a:xfrm>
            <a:off x="6051920" y="6581001"/>
            <a:ext cx="3123227" cy="276999"/>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
        <p:nvSpPr>
          <p:cNvPr id="2" name="Slide Number Placeholder 1">
            <a:extLst>
              <a:ext uri="{FF2B5EF4-FFF2-40B4-BE49-F238E27FC236}">
                <a16:creationId xmlns:a16="http://schemas.microsoft.com/office/drawing/2014/main" id="{D8D59A05-7B00-8544-B645-F64D161E9C1E}"/>
              </a:ext>
            </a:extLst>
          </p:cNvPr>
          <p:cNvSpPr>
            <a:spLocks noGrp="1"/>
          </p:cNvSpPr>
          <p:nvPr>
            <p:ph type="sldNum" sz="quarter" idx="12"/>
          </p:nvPr>
        </p:nvSpPr>
        <p:spPr/>
        <p:txBody>
          <a:bodyPr/>
          <a:lstStyle/>
          <a:p>
            <a:pPr>
              <a:defRPr/>
            </a:pPr>
            <a:fld id="{FCB45972-3906-42E4-B419-283498EC6070}" type="slidenum">
              <a:rPr lang="en-US" smtClean="0"/>
              <a:pPr>
                <a:defRPr/>
              </a:pPr>
              <a:t>75</a:t>
            </a:fld>
            <a:endParaRPr lang="en-US"/>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454275" y="38099"/>
            <a:ext cx="5387975" cy="6865938"/>
          </a:xfrm>
          <a:prstGeom prst="rect">
            <a:avLst/>
          </a:prstGeom>
          <a:noFill/>
          <a:ln w="9525">
            <a:noFill/>
            <a:miter lim="800000"/>
            <a:headEnd/>
            <a:tailEnd/>
          </a:ln>
        </p:spPr>
      </p:pic>
      <p:sp>
        <p:nvSpPr>
          <p:cNvPr id="107523" name="Text Box 3"/>
          <p:cNvSpPr txBox="1">
            <a:spLocks noChangeArrowheads="1"/>
          </p:cNvSpPr>
          <p:nvPr/>
        </p:nvSpPr>
        <p:spPr bwMode="auto">
          <a:xfrm>
            <a:off x="609600"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2" name="Slide Number Placeholder 1">
            <a:extLst>
              <a:ext uri="{FF2B5EF4-FFF2-40B4-BE49-F238E27FC236}">
                <a16:creationId xmlns:a16="http://schemas.microsoft.com/office/drawing/2014/main" id="{8D2DFD92-309D-5742-99CB-CCC1C7287505}"/>
              </a:ext>
            </a:extLst>
          </p:cNvPr>
          <p:cNvSpPr>
            <a:spLocks noGrp="1"/>
          </p:cNvSpPr>
          <p:nvPr>
            <p:ph type="sldNum" sz="quarter" idx="12"/>
          </p:nvPr>
        </p:nvSpPr>
        <p:spPr/>
        <p:txBody>
          <a:bodyPr/>
          <a:lstStyle/>
          <a:p>
            <a:pPr>
              <a:defRPr/>
            </a:pPr>
            <a:fld id="{FCB45972-3906-42E4-B419-283498EC6070}" type="slidenum">
              <a:rPr lang="en-US" smtClean="0"/>
              <a:pPr>
                <a:defRPr/>
              </a:pPr>
              <a:t>76</a:t>
            </a:fld>
            <a:endParaRPr lang="en-US"/>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Automatic Colorization</a:t>
            </a:r>
          </a:p>
        </p:txBody>
      </p:sp>
      <p:pic>
        <p:nvPicPr>
          <p:cNvPr id="382981" name="Picture 5"/>
          <p:cNvPicPr>
            <a:picLocks noChangeAspect="1" noChangeArrowheads="1"/>
          </p:cNvPicPr>
          <p:nvPr/>
        </p:nvPicPr>
        <p:blipFill>
          <a:blip r:embed="rId2" cstate="print"/>
          <a:srcRect/>
          <a:stretch>
            <a:fillRect/>
          </a:stretch>
        </p:blipFill>
        <p:spPr bwMode="auto">
          <a:xfrm>
            <a:off x="762000" y="1295400"/>
            <a:ext cx="1943100" cy="1924050"/>
          </a:xfrm>
          <a:prstGeom prst="rect">
            <a:avLst/>
          </a:prstGeom>
          <a:noFill/>
          <a:ln w="9525">
            <a:noFill/>
            <a:miter lim="800000"/>
            <a:headEnd/>
            <a:tailEnd/>
          </a:ln>
        </p:spPr>
      </p:pic>
      <p:pic>
        <p:nvPicPr>
          <p:cNvPr id="382982" name="Picture 6"/>
          <p:cNvPicPr>
            <a:picLocks noChangeAspect="1" noChangeArrowheads="1"/>
          </p:cNvPicPr>
          <p:nvPr/>
        </p:nvPicPr>
        <p:blipFill>
          <a:blip r:embed="rId3" cstate="print"/>
          <a:srcRect/>
          <a:stretch>
            <a:fillRect/>
          </a:stretch>
        </p:blipFill>
        <p:spPr bwMode="auto">
          <a:xfrm>
            <a:off x="762000" y="3810000"/>
            <a:ext cx="1943100" cy="1962150"/>
          </a:xfrm>
          <a:prstGeom prst="rect">
            <a:avLst/>
          </a:prstGeom>
          <a:noFill/>
          <a:ln w="9525">
            <a:noFill/>
            <a:miter lim="800000"/>
            <a:headEnd/>
            <a:tailEnd/>
          </a:ln>
        </p:spPr>
      </p:pic>
      <p:pic>
        <p:nvPicPr>
          <p:cNvPr id="382983" name="Picture 7"/>
          <p:cNvPicPr>
            <a:picLocks noChangeAspect="1" noChangeArrowheads="1"/>
          </p:cNvPicPr>
          <p:nvPr/>
        </p:nvPicPr>
        <p:blipFill>
          <a:blip r:embed="rId4" cstate="print"/>
          <a:srcRect/>
          <a:stretch>
            <a:fillRect/>
          </a:stretch>
        </p:blipFill>
        <p:spPr bwMode="auto">
          <a:xfrm>
            <a:off x="3276600" y="3810000"/>
            <a:ext cx="1924050" cy="1924050"/>
          </a:xfrm>
          <a:prstGeom prst="rect">
            <a:avLst/>
          </a:prstGeom>
          <a:noFill/>
          <a:ln w="9525">
            <a:noFill/>
            <a:miter lim="800000"/>
            <a:headEnd/>
            <a:tailEnd/>
          </a:ln>
        </p:spPr>
      </p:pic>
      <p:pic>
        <p:nvPicPr>
          <p:cNvPr id="382984" name="Picture 8"/>
          <p:cNvPicPr>
            <a:picLocks noChangeAspect="1" noChangeArrowheads="1"/>
          </p:cNvPicPr>
          <p:nvPr/>
        </p:nvPicPr>
        <p:blipFill>
          <a:blip r:embed="rId5" cstate="print"/>
          <a:srcRect/>
          <a:stretch>
            <a:fillRect/>
          </a:stretch>
        </p:blipFill>
        <p:spPr bwMode="auto">
          <a:xfrm>
            <a:off x="5715001" y="3810001"/>
            <a:ext cx="1971675" cy="1952625"/>
          </a:xfrm>
          <a:prstGeom prst="rect">
            <a:avLst/>
          </a:prstGeom>
          <a:noFill/>
          <a:ln w="9525">
            <a:noFill/>
            <a:miter lim="800000"/>
            <a:headEnd/>
            <a:tailEnd/>
          </a:ln>
        </p:spPr>
      </p:pic>
      <p:pic>
        <p:nvPicPr>
          <p:cNvPr id="382985" name="Picture 9"/>
          <p:cNvPicPr>
            <a:picLocks noChangeAspect="1" noChangeArrowheads="1"/>
          </p:cNvPicPr>
          <p:nvPr/>
        </p:nvPicPr>
        <p:blipFill>
          <a:blip r:embed="rId6" cstate="print"/>
          <a:srcRect/>
          <a:stretch>
            <a:fillRect/>
          </a:stretch>
        </p:blipFill>
        <p:spPr bwMode="auto">
          <a:xfrm>
            <a:off x="5715001" y="1219201"/>
            <a:ext cx="1933575" cy="1933575"/>
          </a:xfrm>
          <a:prstGeom prst="rect">
            <a:avLst/>
          </a:prstGeom>
          <a:noFill/>
          <a:ln w="9525">
            <a:noFill/>
            <a:miter lim="800000"/>
            <a:headEnd/>
            <a:tailEnd/>
          </a:ln>
        </p:spPr>
      </p:pic>
      <p:pic>
        <p:nvPicPr>
          <p:cNvPr id="382986" name="Picture 10"/>
          <p:cNvPicPr>
            <a:picLocks noChangeAspect="1" noChangeArrowheads="1"/>
          </p:cNvPicPr>
          <p:nvPr/>
        </p:nvPicPr>
        <p:blipFill>
          <a:blip r:embed="rId7" cstate="print"/>
          <a:srcRect/>
          <a:stretch>
            <a:fillRect/>
          </a:stretch>
        </p:blipFill>
        <p:spPr bwMode="auto">
          <a:xfrm>
            <a:off x="3276600" y="1219201"/>
            <a:ext cx="1943100" cy="1971675"/>
          </a:xfrm>
          <a:prstGeom prst="rect">
            <a:avLst/>
          </a:prstGeom>
          <a:noFill/>
          <a:ln w="9525">
            <a:noFill/>
            <a:miter lim="800000"/>
            <a:headEnd/>
            <a:tailEnd/>
          </a:ln>
        </p:spPr>
      </p:pic>
      <p:sp>
        <p:nvSpPr>
          <p:cNvPr id="14" name="TextBox 13"/>
          <p:cNvSpPr txBox="1"/>
          <p:nvPr/>
        </p:nvSpPr>
        <p:spPr>
          <a:xfrm>
            <a:off x="1295401" y="3200400"/>
            <a:ext cx="697627" cy="369332"/>
          </a:xfrm>
          <a:prstGeom prst="rect">
            <a:avLst/>
          </a:prstGeom>
          <a:noFill/>
        </p:spPr>
        <p:txBody>
          <a:bodyPr wrap="none" rtlCol="0">
            <a:spAutoFit/>
          </a:bodyPr>
          <a:lstStyle/>
          <a:p>
            <a:r>
              <a:rPr lang="en-US" dirty="0"/>
              <a:t>Input</a:t>
            </a:r>
          </a:p>
        </p:txBody>
      </p:sp>
      <p:sp>
        <p:nvSpPr>
          <p:cNvPr id="15" name="TextBox 14"/>
          <p:cNvSpPr txBox="1"/>
          <p:nvPr/>
        </p:nvSpPr>
        <p:spPr>
          <a:xfrm>
            <a:off x="762001" y="5715000"/>
            <a:ext cx="1723549" cy="369332"/>
          </a:xfrm>
          <a:prstGeom prst="rect">
            <a:avLst/>
          </a:prstGeom>
          <a:noFill/>
        </p:spPr>
        <p:txBody>
          <a:bodyPr wrap="none" rtlCol="0">
            <a:spAutoFit/>
          </a:bodyPr>
          <a:lstStyle/>
          <a:p>
            <a:r>
              <a:rPr lang="en-US" dirty="0"/>
              <a:t>Matches (gray)</a:t>
            </a:r>
          </a:p>
        </p:txBody>
      </p:sp>
      <p:sp>
        <p:nvSpPr>
          <p:cNvPr id="16" name="TextBox 15"/>
          <p:cNvSpPr txBox="1"/>
          <p:nvPr/>
        </p:nvSpPr>
        <p:spPr>
          <a:xfrm>
            <a:off x="3188004" y="5715000"/>
            <a:ext cx="2069797" cy="369332"/>
          </a:xfrm>
          <a:prstGeom prst="rect">
            <a:avLst/>
          </a:prstGeom>
          <a:noFill/>
        </p:spPr>
        <p:txBody>
          <a:bodyPr wrap="none" rtlCol="0">
            <a:spAutoFit/>
          </a:bodyPr>
          <a:lstStyle/>
          <a:p>
            <a:r>
              <a:rPr lang="en-US" dirty="0"/>
              <a:t>Matches (w/ color)</a:t>
            </a:r>
          </a:p>
        </p:txBody>
      </p:sp>
      <p:sp>
        <p:nvSpPr>
          <p:cNvPr id="17" name="TextBox 16"/>
          <p:cNvSpPr txBox="1"/>
          <p:nvPr/>
        </p:nvSpPr>
        <p:spPr>
          <a:xfrm>
            <a:off x="5715000" y="5715000"/>
            <a:ext cx="2142574" cy="369332"/>
          </a:xfrm>
          <a:prstGeom prst="rect">
            <a:avLst/>
          </a:prstGeom>
          <a:noFill/>
        </p:spPr>
        <p:txBody>
          <a:bodyPr wrap="none" rtlCol="0">
            <a:spAutoFit/>
          </a:bodyPr>
          <a:lstStyle/>
          <a:p>
            <a:r>
              <a:rPr lang="en-US" dirty="0" err="1"/>
              <a:t>Avg</a:t>
            </a:r>
            <a:r>
              <a:rPr lang="en-US" dirty="0"/>
              <a:t> Color of Match</a:t>
            </a:r>
          </a:p>
        </p:txBody>
      </p:sp>
      <p:sp>
        <p:nvSpPr>
          <p:cNvPr id="18" name="TextBox 17"/>
          <p:cNvSpPr txBox="1"/>
          <p:nvPr/>
        </p:nvSpPr>
        <p:spPr>
          <a:xfrm>
            <a:off x="3429001" y="3200400"/>
            <a:ext cx="1646669" cy="369332"/>
          </a:xfrm>
          <a:prstGeom prst="rect">
            <a:avLst/>
          </a:prstGeom>
          <a:noFill/>
        </p:spPr>
        <p:txBody>
          <a:bodyPr wrap="none" rtlCol="0">
            <a:spAutoFit/>
          </a:bodyPr>
          <a:lstStyle/>
          <a:p>
            <a:r>
              <a:rPr lang="en-US" dirty="0"/>
              <a:t>Color Transfer</a:t>
            </a:r>
          </a:p>
        </p:txBody>
      </p:sp>
      <p:sp>
        <p:nvSpPr>
          <p:cNvPr id="19" name="TextBox 18"/>
          <p:cNvSpPr txBox="1"/>
          <p:nvPr/>
        </p:nvSpPr>
        <p:spPr>
          <a:xfrm>
            <a:off x="5791201" y="3124200"/>
            <a:ext cx="1646669" cy="369332"/>
          </a:xfrm>
          <a:prstGeom prst="rect">
            <a:avLst/>
          </a:prstGeom>
          <a:noFill/>
        </p:spPr>
        <p:txBody>
          <a:bodyPr wrap="none" rtlCol="0">
            <a:spAutoFit/>
          </a:bodyPr>
          <a:lstStyle/>
          <a:p>
            <a:r>
              <a:rPr lang="en-US" dirty="0"/>
              <a:t>Color Transfer</a:t>
            </a:r>
          </a:p>
        </p:txBody>
      </p:sp>
      <p:sp>
        <p:nvSpPr>
          <p:cNvPr id="2" name="Slide Number Placeholder 1">
            <a:extLst>
              <a:ext uri="{FF2B5EF4-FFF2-40B4-BE49-F238E27FC236}">
                <a16:creationId xmlns:a16="http://schemas.microsoft.com/office/drawing/2014/main" id="{DF9FD4E1-49C5-F94D-AF8B-A43ADFF080D0}"/>
              </a:ext>
            </a:extLst>
          </p:cNvPr>
          <p:cNvSpPr>
            <a:spLocks noGrp="1"/>
          </p:cNvSpPr>
          <p:nvPr>
            <p:ph type="sldNum" sz="quarter" idx="12"/>
          </p:nvPr>
        </p:nvSpPr>
        <p:spPr/>
        <p:txBody>
          <a:bodyPr/>
          <a:lstStyle/>
          <a:p>
            <a:pPr>
              <a:defRPr/>
            </a:pPr>
            <a:fld id="{BF49F74F-E1BA-481A-9488-C3D953712C20}" type="slidenum">
              <a:rPr lang="en-US" smtClean="0"/>
              <a:pPr>
                <a:defRPr/>
              </a:pPr>
              <a:t>77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Automatic Colorization</a:t>
            </a:r>
          </a:p>
        </p:txBody>
      </p:sp>
      <p:sp>
        <p:nvSpPr>
          <p:cNvPr id="14" name="TextBox 13"/>
          <p:cNvSpPr txBox="1"/>
          <p:nvPr/>
        </p:nvSpPr>
        <p:spPr>
          <a:xfrm>
            <a:off x="1143001" y="3200399"/>
            <a:ext cx="697627" cy="369332"/>
          </a:xfrm>
          <a:prstGeom prst="rect">
            <a:avLst/>
          </a:prstGeom>
          <a:noFill/>
        </p:spPr>
        <p:txBody>
          <a:bodyPr wrap="none" rtlCol="0">
            <a:spAutoFit/>
          </a:bodyPr>
          <a:lstStyle/>
          <a:p>
            <a:r>
              <a:rPr lang="en-US" dirty="0"/>
              <a:t>Input</a:t>
            </a:r>
          </a:p>
        </p:txBody>
      </p:sp>
      <p:sp>
        <p:nvSpPr>
          <p:cNvPr id="15" name="TextBox 14"/>
          <p:cNvSpPr txBox="1"/>
          <p:nvPr/>
        </p:nvSpPr>
        <p:spPr>
          <a:xfrm>
            <a:off x="609601" y="5714999"/>
            <a:ext cx="1723549" cy="369332"/>
          </a:xfrm>
          <a:prstGeom prst="rect">
            <a:avLst/>
          </a:prstGeom>
          <a:noFill/>
        </p:spPr>
        <p:txBody>
          <a:bodyPr wrap="none" rtlCol="0">
            <a:spAutoFit/>
          </a:bodyPr>
          <a:lstStyle/>
          <a:p>
            <a:r>
              <a:rPr lang="en-US" dirty="0"/>
              <a:t>Matches (gray)</a:t>
            </a:r>
          </a:p>
        </p:txBody>
      </p:sp>
      <p:sp>
        <p:nvSpPr>
          <p:cNvPr id="16" name="TextBox 15"/>
          <p:cNvSpPr txBox="1"/>
          <p:nvPr/>
        </p:nvSpPr>
        <p:spPr>
          <a:xfrm>
            <a:off x="3035604" y="5714999"/>
            <a:ext cx="2069797" cy="369332"/>
          </a:xfrm>
          <a:prstGeom prst="rect">
            <a:avLst/>
          </a:prstGeom>
          <a:noFill/>
        </p:spPr>
        <p:txBody>
          <a:bodyPr wrap="none" rtlCol="0">
            <a:spAutoFit/>
          </a:bodyPr>
          <a:lstStyle/>
          <a:p>
            <a:r>
              <a:rPr lang="en-US" dirty="0"/>
              <a:t>Matches (w/ color)</a:t>
            </a:r>
          </a:p>
        </p:txBody>
      </p:sp>
      <p:sp>
        <p:nvSpPr>
          <p:cNvPr id="17" name="TextBox 16"/>
          <p:cNvSpPr txBox="1"/>
          <p:nvPr/>
        </p:nvSpPr>
        <p:spPr>
          <a:xfrm>
            <a:off x="5562600" y="5714999"/>
            <a:ext cx="2142574" cy="369332"/>
          </a:xfrm>
          <a:prstGeom prst="rect">
            <a:avLst/>
          </a:prstGeom>
          <a:noFill/>
        </p:spPr>
        <p:txBody>
          <a:bodyPr wrap="none" rtlCol="0">
            <a:spAutoFit/>
          </a:bodyPr>
          <a:lstStyle/>
          <a:p>
            <a:r>
              <a:rPr lang="en-US" dirty="0" err="1"/>
              <a:t>Avg</a:t>
            </a:r>
            <a:r>
              <a:rPr lang="en-US" dirty="0"/>
              <a:t> Color of Match</a:t>
            </a:r>
          </a:p>
        </p:txBody>
      </p:sp>
      <p:sp>
        <p:nvSpPr>
          <p:cNvPr id="18" name="TextBox 17"/>
          <p:cNvSpPr txBox="1"/>
          <p:nvPr/>
        </p:nvSpPr>
        <p:spPr>
          <a:xfrm>
            <a:off x="3276601" y="3200399"/>
            <a:ext cx="1646669" cy="369332"/>
          </a:xfrm>
          <a:prstGeom prst="rect">
            <a:avLst/>
          </a:prstGeom>
          <a:noFill/>
        </p:spPr>
        <p:txBody>
          <a:bodyPr wrap="none" rtlCol="0">
            <a:spAutoFit/>
          </a:bodyPr>
          <a:lstStyle/>
          <a:p>
            <a:r>
              <a:rPr lang="en-US" dirty="0"/>
              <a:t>Color Transfer</a:t>
            </a:r>
          </a:p>
        </p:txBody>
      </p:sp>
      <p:sp>
        <p:nvSpPr>
          <p:cNvPr id="19" name="TextBox 18"/>
          <p:cNvSpPr txBox="1"/>
          <p:nvPr/>
        </p:nvSpPr>
        <p:spPr>
          <a:xfrm>
            <a:off x="5638801" y="3124199"/>
            <a:ext cx="1646669" cy="369332"/>
          </a:xfrm>
          <a:prstGeom prst="rect">
            <a:avLst/>
          </a:prstGeom>
          <a:noFill/>
        </p:spPr>
        <p:txBody>
          <a:bodyPr wrap="none" rtlCol="0">
            <a:spAutoFit/>
          </a:bodyPr>
          <a:lstStyle/>
          <a:p>
            <a:r>
              <a:rPr lang="en-US" dirty="0"/>
              <a:t>Color Transfer</a:t>
            </a:r>
          </a:p>
        </p:txBody>
      </p:sp>
      <p:pic>
        <p:nvPicPr>
          <p:cNvPr id="384002" name="Picture 2"/>
          <p:cNvPicPr>
            <a:picLocks noChangeAspect="1" noChangeArrowheads="1"/>
          </p:cNvPicPr>
          <p:nvPr/>
        </p:nvPicPr>
        <p:blipFill>
          <a:blip r:embed="rId2" cstate="print"/>
          <a:srcRect/>
          <a:stretch>
            <a:fillRect/>
          </a:stretch>
        </p:blipFill>
        <p:spPr bwMode="auto">
          <a:xfrm>
            <a:off x="609600" y="1219200"/>
            <a:ext cx="1943100" cy="1971675"/>
          </a:xfrm>
          <a:prstGeom prst="rect">
            <a:avLst/>
          </a:prstGeom>
          <a:noFill/>
          <a:ln w="9525">
            <a:noFill/>
            <a:miter lim="800000"/>
            <a:headEnd/>
            <a:tailEnd/>
          </a:ln>
        </p:spPr>
      </p:pic>
      <p:pic>
        <p:nvPicPr>
          <p:cNvPr id="384003" name="Picture 3"/>
          <p:cNvPicPr>
            <a:picLocks noChangeAspect="1" noChangeArrowheads="1"/>
          </p:cNvPicPr>
          <p:nvPr/>
        </p:nvPicPr>
        <p:blipFill>
          <a:blip r:embed="rId3" cstate="print"/>
          <a:srcRect/>
          <a:stretch>
            <a:fillRect/>
          </a:stretch>
        </p:blipFill>
        <p:spPr bwMode="auto">
          <a:xfrm>
            <a:off x="533401" y="3810000"/>
            <a:ext cx="1952625" cy="1933575"/>
          </a:xfrm>
          <a:prstGeom prst="rect">
            <a:avLst/>
          </a:prstGeom>
          <a:noFill/>
          <a:ln w="9525">
            <a:noFill/>
            <a:miter lim="800000"/>
            <a:headEnd/>
            <a:tailEnd/>
          </a:ln>
        </p:spPr>
      </p:pic>
      <p:pic>
        <p:nvPicPr>
          <p:cNvPr id="384004" name="Picture 4"/>
          <p:cNvPicPr>
            <a:picLocks noChangeAspect="1" noChangeArrowheads="1"/>
          </p:cNvPicPr>
          <p:nvPr/>
        </p:nvPicPr>
        <p:blipFill>
          <a:blip r:embed="rId4" cstate="print"/>
          <a:srcRect/>
          <a:stretch>
            <a:fillRect/>
          </a:stretch>
        </p:blipFill>
        <p:spPr bwMode="auto">
          <a:xfrm>
            <a:off x="3048001" y="3809999"/>
            <a:ext cx="1952625" cy="1981200"/>
          </a:xfrm>
          <a:prstGeom prst="rect">
            <a:avLst/>
          </a:prstGeom>
          <a:noFill/>
          <a:ln w="9525">
            <a:noFill/>
            <a:miter lim="800000"/>
            <a:headEnd/>
            <a:tailEnd/>
          </a:ln>
        </p:spPr>
      </p:pic>
      <p:pic>
        <p:nvPicPr>
          <p:cNvPr id="384005" name="Picture 5"/>
          <p:cNvPicPr>
            <a:picLocks noChangeAspect="1" noChangeArrowheads="1"/>
          </p:cNvPicPr>
          <p:nvPr/>
        </p:nvPicPr>
        <p:blipFill>
          <a:blip r:embed="rId5" cstate="print"/>
          <a:srcRect/>
          <a:stretch>
            <a:fillRect/>
          </a:stretch>
        </p:blipFill>
        <p:spPr bwMode="auto">
          <a:xfrm>
            <a:off x="5562600" y="3810000"/>
            <a:ext cx="1981200" cy="1990725"/>
          </a:xfrm>
          <a:prstGeom prst="rect">
            <a:avLst/>
          </a:prstGeom>
          <a:noFill/>
          <a:ln w="9525">
            <a:noFill/>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562600" y="1143000"/>
            <a:ext cx="1981200" cy="1990725"/>
          </a:xfrm>
          <a:prstGeom prst="rect">
            <a:avLst/>
          </a:prstGeom>
          <a:noFill/>
          <a:ln w="9525">
            <a:noFill/>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3028950" y="1219200"/>
            <a:ext cx="2000250" cy="197167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A72B4FCF-0B3E-6E45-BBCC-23FE81D7C9E6}"/>
              </a:ext>
            </a:extLst>
          </p:cNvPr>
          <p:cNvSpPr>
            <a:spLocks noGrp="1"/>
          </p:cNvSpPr>
          <p:nvPr>
            <p:ph type="sldNum" sz="quarter" idx="12"/>
          </p:nvPr>
        </p:nvSpPr>
        <p:spPr/>
        <p:txBody>
          <a:bodyPr/>
          <a:lstStyle/>
          <a:p>
            <a:pPr>
              <a:defRPr/>
            </a:pPr>
            <a:fld id="{BF49F74F-E1BA-481A-9488-C3D953712C20}" type="slidenum">
              <a:rPr lang="en-US" smtClean="0"/>
              <a:pPr>
                <a:defRPr/>
              </a:pPr>
              <a:t>78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Encoder – Decoder view</a:t>
            </a:r>
          </a:p>
        </p:txBody>
      </p:sp>
      <p:pic>
        <p:nvPicPr>
          <p:cNvPr id="3" name="Picture 2"/>
          <p:cNvPicPr>
            <a:picLocks noChangeAspect="1" noChangeArrowheads="1"/>
          </p:cNvPicPr>
          <p:nvPr/>
        </p:nvPicPr>
        <p:blipFill>
          <a:blip r:embed="rId2" cstate="print"/>
          <a:srcRect/>
          <a:stretch>
            <a:fillRect/>
          </a:stretch>
        </p:blipFill>
        <p:spPr bwMode="auto">
          <a:xfrm>
            <a:off x="685800" y="2514600"/>
            <a:ext cx="1943100" cy="1971675"/>
          </a:xfrm>
          <a:prstGeom prst="rect">
            <a:avLst/>
          </a:prstGeom>
          <a:noFill/>
          <a:ln w="9525">
            <a:noFill/>
            <a:miter lim="800000"/>
            <a:headEnd/>
            <a:tailEnd/>
          </a:ln>
        </p:spPr>
      </p:pic>
      <p:sp>
        <p:nvSpPr>
          <p:cNvPr id="4" name="Right Arrow 3"/>
          <p:cNvSpPr/>
          <p:nvPr/>
        </p:nvSpPr>
        <p:spPr>
          <a:xfrm>
            <a:off x="2819400" y="335280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953000" y="3348037"/>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noChangeArrowheads="1"/>
          </p:cNvPicPr>
          <p:nvPr/>
        </p:nvPicPr>
        <p:blipFill>
          <a:blip r:embed="rId3" cstate="print"/>
          <a:srcRect/>
          <a:stretch>
            <a:fillRect/>
          </a:stretch>
        </p:blipFill>
        <p:spPr bwMode="auto">
          <a:xfrm>
            <a:off x="6248400" y="2523565"/>
            <a:ext cx="1981200" cy="1990725"/>
          </a:xfrm>
          <a:prstGeom prst="rect">
            <a:avLst/>
          </a:prstGeom>
          <a:noFill/>
          <a:ln w="9525">
            <a:noFill/>
            <a:miter lim="800000"/>
            <a:headEnd/>
            <a:tailEnd/>
          </a:ln>
        </p:spPr>
      </p:pic>
      <p:sp>
        <p:nvSpPr>
          <p:cNvPr id="7" name="Rectangle 6"/>
          <p:cNvSpPr/>
          <p:nvPr/>
        </p:nvSpPr>
        <p:spPr>
          <a:xfrm>
            <a:off x="4038600" y="1690127"/>
            <a:ext cx="762000" cy="3657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54835" y="4486275"/>
            <a:ext cx="697627" cy="369332"/>
          </a:xfrm>
          <a:prstGeom prst="rect">
            <a:avLst/>
          </a:prstGeom>
          <a:noFill/>
        </p:spPr>
        <p:txBody>
          <a:bodyPr wrap="none" rtlCol="0">
            <a:spAutoFit/>
          </a:bodyPr>
          <a:lstStyle/>
          <a:p>
            <a:r>
              <a:rPr lang="en-US" dirty="0"/>
              <a:t>Input</a:t>
            </a:r>
          </a:p>
        </p:txBody>
      </p:sp>
      <p:sp>
        <p:nvSpPr>
          <p:cNvPr id="9" name="TextBox 8"/>
          <p:cNvSpPr txBox="1"/>
          <p:nvPr/>
        </p:nvSpPr>
        <p:spPr>
          <a:xfrm>
            <a:off x="1151965" y="5065192"/>
            <a:ext cx="2895600" cy="1754326"/>
          </a:xfrm>
          <a:prstGeom prst="rect">
            <a:avLst/>
          </a:prstGeom>
          <a:noFill/>
        </p:spPr>
        <p:txBody>
          <a:bodyPr wrap="square" rtlCol="0">
            <a:spAutoFit/>
          </a:bodyPr>
          <a:lstStyle/>
          <a:p>
            <a:r>
              <a:rPr lang="en-US" b="1" dirty="0"/>
              <a:t>Encoder</a:t>
            </a:r>
            <a:r>
              <a:rPr lang="en-US" dirty="0"/>
              <a:t>: maps input to a new representation  </a:t>
            </a:r>
          </a:p>
          <a:p>
            <a:endParaRPr lang="en-US" dirty="0"/>
          </a:p>
          <a:p>
            <a:r>
              <a:rPr lang="en-US" dirty="0"/>
              <a:t>Images with similar encodings should have similar outputs</a:t>
            </a:r>
          </a:p>
        </p:txBody>
      </p:sp>
      <p:sp>
        <p:nvSpPr>
          <p:cNvPr id="10" name="TextBox 9"/>
          <p:cNvSpPr txBox="1"/>
          <p:nvPr/>
        </p:nvSpPr>
        <p:spPr>
          <a:xfrm>
            <a:off x="4932829" y="5069674"/>
            <a:ext cx="2886635" cy="646331"/>
          </a:xfrm>
          <a:prstGeom prst="rect">
            <a:avLst/>
          </a:prstGeom>
          <a:noFill/>
        </p:spPr>
        <p:txBody>
          <a:bodyPr wrap="square" rtlCol="0">
            <a:spAutoFit/>
          </a:bodyPr>
          <a:lstStyle/>
          <a:p>
            <a:r>
              <a:rPr lang="en-US" b="1" dirty="0"/>
              <a:t>Decoder</a:t>
            </a:r>
            <a:r>
              <a:rPr lang="en-US" dirty="0"/>
              <a:t>: maps encoded representation to output</a:t>
            </a:r>
          </a:p>
        </p:txBody>
      </p:sp>
      <p:sp>
        <p:nvSpPr>
          <p:cNvPr id="11" name="TextBox 10"/>
          <p:cNvSpPr txBox="1"/>
          <p:nvPr/>
        </p:nvSpPr>
        <p:spPr>
          <a:xfrm>
            <a:off x="2842324" y="3652837"/>
            <a:ext cx="1043876" cy="369332"/>
          </a:xfrm>
          <a:prstGeom prst="rect">
            <a:avLst/>
          </a:prstGeom>
          <a:noFill/>
        </p:spPr>
        <p:txBody>
          <a:bodyPr wrap="none" rtlCol="0">
            <a:spAutoFit/>
          </a:bodyPr>
          <a:lstStyle/>
          <a:p>
            <a:r>
              <a:rPr lang="en-US" dirty="0"/>
              <a:t>Encoder</a:t>
            </a:r>
          </a:p>
        </p:txBody>
      </p:sp>
      <p:sp>
        <p:nvSpPr>
          <p:cNvPr id="12" name="TextBox 11"/>
          <p:cNvSpPr txBox="1"/>
          <p:nvPr/>
        </p:nvSpPr>
        <p:spPr>
          <a:xfrm>
            <a:off x="5002562" y="3652837"/>
            <a:ext cx="1056700" cy="369332"/>
          </a:xfrm>
          <a:prstGeom prst="rect">
            <a:avLst/>
          </a:prstGeom>
          <a:noFill/>
        </p:spPr>
        <p:txBody>
          <a:bodyPr wrap="none" rtlCol="0">
            <a:spAutoFit/>
          </a:bodyPr>
          <a:lstStyle/>
          <a:p>
            <a:r>
              <a:rPr lang="en-US" dirty="0"/>
              <a:t>Decoder</a:t>
            </a:r>
          </a:p>
        </p:txBody>
      </p:sp>
      <p:sp>
        <p:nvSpPr>
          <p:cNvPr id="13" name="TextBox 12"/>
          <p:cNvSpPr txBox="1"/>
          <p:nvPr/>
        </p:nvSpPr>
        <p:spPr>
          <a:xfrm>
            <a:off x="6794832" y="4514290"/>
            <a:ext cx="877163" cy="369332"/>
          </a:xfrm>
          <a:prstGeom prst="rect">
            <a:avLst/>
          </a:prstGeom>
          <a:noFill/>
        </p:spPr>
        <p:txBody>
          <a:bodyPr wrap="none" rtlCol="0">
            <a:spAutoFit/>
          </a:bodyPr>
          <a:lstStyle/>
          <a:p>
            <a:r>
              <a:rPr lang="en-US" dirty="0"/>
              <a:t>Output</a:t>
            </a:r>
          </a:p>
        </p:txBody>
      </p:sp>
      <p:sp>
        <p:nvSpPr>
          <p:cNvPr id="14" name="Slide Number Placeholder 13">
            <a:extLst>
              <a:ext uri="{FF2B5EF4-FFF2-40B4-BE49-F238E27FC236}">
                <a16:creationId xmlns:a16="http://schemas.microsoft.com/office/drawing/2014/main" id="{958A84DF-4DF6-0B41-898E-2ADE541745EB}"/>
              </a:ext>
            </a:extLst>
          </p:cNvPr>
          <p:cNvSpPr>
            <a:spLocks noGrp="1"/>
          </p:cNvSpPr>
          <p:nvPr>
            <p:ph type="sldNum" sz="quarter" idx="12"/>
          </p:nvPr>
        </p:nvSpPr>
        <p:spPr/>
        <p:txBody>
          <a:bodyPr/>
          <a:lstStyle/>
          <a:p>
            <a:pPr>
              <a:defRPr/>
            </a:pPr>
            <a:fld id="{BF49F74F-E1BA-481A-9488-C3D953712C20}" type="slidenum">
              <a:rPr lang="en-US" smtClean="0"/>
              <a:pPr>
                <a:defRPr/>
              </a:pPr>
              <a:t>79</a:t>
            </a:fld>
            <a:endParaRPr lang="en-US"/>
          </a:p>
        </p:txBody>
      </p:sp>
    </p:spTree>
    <p:extLst>
      <p:ext uri="{BB962C8B-B14F-4D97-AF65-F5344CB8AC3E}">
        <p14:creationId xmlns:p14="http://schemas.microsoft.com/office/powerpoint/2010/main" val="29419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Chinese Room</a:t>
            </a:r>
          </a:p>
        </p:txBody>
      </p:sp>
      <p:sp>
        <p:nvSpPr>
          <p:cNvPr id="3" name="Content Placeholder 2"/>
          <p:cNvSpPr>
            <a:spLocks noGrp="1"/>
          </p:cNvSpPr>
          <p:nvPr>
            <p:ph idx="1"/>
          </p:nvPr>
        </p:nvSpPr>
        <p:spPr/>
        <p:txBody>
          <a:bodyPr/>
          <a:lstStyle/>
          <a:p>
            <a:r>
              <a:rPr lang="en-US" dirty="0"/>
              <a:t>John Searle (1980)</a:t>
            </a:r>
          </a:p>
        </p:txBody>
      </p:sp>
      <p:pic>
        <p:nvPicPr>
          <p:cNvPr id="253954" name="Picture 2" descr="http://upload.wikimedia.org/wikipedia/commons/1/1c/Chinese_Room2.jpg"/>
          <p:cNvPicPr>
            <a:picLocks noChangeAspect="1" noChangeArrowheads="1"/>
          </p:cNvPicPr>
          <p:nvPr/>
        </p:nvPicPr>
        <p:blipFill>
          <a:blip r:embed="rId3" cstate="print"/>
          <a:srcRect/>
          <a:stretch>
            <a:fillRect/>
          </a:stretch>
        </p:blipFill>
        <p:spPr bwMode="auto">
          <a:xfrm>
            <a:off x="3124201" y="1981200"/>
            <a:ext cx="5298773" cy="4114800"/>
          </a:xfrm>
          <a:prstGeom prst="rect">
            <a:avLst/>
          </a:prstGeom>
          <a:noFill/>
        </p:spPr>
      </p:pic>
      <p:sp>
        <p:nvSpPr>
          <p:cNvPr id="4" name="Slide Number Placeholder 3">
            <a:extLst>
              <a:ext uri="{FF2B5EF4-FFF2-40B4-BE49-F238E27FC236}">
                <a16:creationId xmlns:a16="http://schemas.microsoft.com/office/drawing/2014/main" id="{0D6A7E97-FD52-044C-B80B-4667B8B004C8}"/>
              </a:ext>
            </a:extLst>
          </p:cNvPr>
          <p:cNvSpPr>
            <a:spLocks noGrp="1"/>
          </p:cNvSpPr>
          <p:nvPr>
            <p:ph type="sldNum" sz="quarter" idx="12"/>
          </p:nvPr>
        </p:nvSpPr>
        <p:spPr/>
        <p:txBody>
          <a:bodyPr/>
          <a:lstStyle/>
          <a:p>
            <a:pPr>
              <a:defRPr/>
            </a:pPr>
            <a:fld id="{C9F88BE6-D0E6-4FA5-A5C6-AF6DB92BA8A7}" type="slidenum">
              <a:rPr lang="en-US" smtClean="0"/>
              <a:pPr>
                <a:defRPr/>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Encoder – Decoder: simple example</a:t>
            </a:r>
          </a:p>
        </p:txBody>
      </p:sp>
      <p:pic>
        <p:nvPicPr>
          <p:cNvPr id="3" name="Picture 2"/>
          <p:cNvPicPr>
            <a:picLocks noChangeAspect="1" noChangeArrowheads="1"/>
          </p:cNvPicPr>
          <p:nvPr/>
        </p:nvPicPr>
        <p:blipFill>
          <a:blip r:embed="rId2" cstate="print"/>
          <a:srcRect/>
          <a:stretch>
            <a:fillRect/>
          </a:stretch>
        </p:blipFill>
        <p:spPr bwMode="auto">
          <a:xfrm>
            <a:off x="685800" y="2514600"/>
            <a:ext cx="1943100" cy="1971675"/>
          </a:xfrm>
          <a:prstGeom prst="rect">
            <a:avLst/>
          </a:prstGeom>
          <a:noFill/>
          <a:ln w="9525">
            <a:noFill/>
            <a:miter lim="800000"/>
            <a:headEnd/>
            <a:tailEnd/>
          </a:ln>
        </p:spPr>
      </p:pic>
      <p:sp>
        <p:nvSpPr>
          <p:cNvPr id="4" name="Right Arrow 3"/>
          <p:cNvSpPr/>
          <p:nvPr/>
        </p:nvSpPr>
        <p:spPr>
          <a:xfrm>
            <a:off x="2819400" y="335280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953000" y="3348037"/>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noChangeArrowheads="1"/>
          </p:cNvPicPr>
          <p:nvPr/>
        </p:nvPicPr>
        <p:blipFill>
          <a:blip r:embed="rId3" cstate="print"/>
          <a:srcRect/>
          <a:stretch>
            <a:fillRect/>
          </a:stretch>
        </p:blipFill>
        <p:spPr bwMode="auto">
          <a:xfrm>
            <a:off x="6248400" y="2523565"/>
            <a:ext cx="1981200" cy="1990725"/>
          </a:xfrm>
          <a:prstGeom prst="rect">
            <a:avLst/>
          </a:prstGeom>
          <a:noFill/>
          <a:ln w="9525">
            <a:noFill/>
            <a:miter lim="800000"/>
            <a:headEnd/>
            <a:tailEnd/>
          </a:ln>
        </p:spPr>
      </p:pic>
      <p:sp>
        <p:nvSpPr>
          <p:cNvPr id="7" name="Rectangle 6"/>
          <p:cNvSpPr/>
          <p:nvPr/>
        </p:nvSpPr>
        <p:spPr>
          <a:xfrm>
            <a:off x="4038600" y="1690127"/>
            <a:ext cx="762000" cy="3657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51965" y="5065192"/>
            <a:ext cx="2895600" cy="923330"/>
          </a:xfrm>
          <a:prstGeom prst="rect">
            <a:avLst/>
          </a:prstGeom>
          <a:noFill/>
        </p:spPr>
        <p:txBody>
          <a:bodyPr wrap="square" rtlCol="0">
            <a:spAutoFit/>
          </a:bodyPr>
          <a:lstStyle/>
          <a:p>
            <a:r>
              <a:rPr lang="en-US" b="1" dirty="0"/>
              <a:t>Encoder</a:t>
            </a:r>
            <a:r>
              <a:rPr lang="en-US" dirty="0"/>
              <a:t>: shrink image to 32x32 </a:t>
            </a:r>
            <a:r>
              <a:rPr lang="en-US" dirty="0">
                <a:sym typeface="Wingdings" panose="05000000000000000000" pitchFamily="2" charset="2"/>
              </a:rPr>
              <a:t> 1024x1 intensity vector</a:t>
            </a:r>
            <a:endParaRPr lang="en-US" dirty="0"/>
          </a:p>
        </p:txBody>
      </p:sp>
      <p:sp>
        <p:nvSpPr>
          <p:cNvPr id="10" name="TextBox 9"/>
          <p:cNvSpPr txBox="1"/>
          <p:nvPr/>
        </p:nvSpPr>
        <p:spPr>
          <a:xfrm>
            <a:off x="4932829" y="5069674"/>
            <a:ext cx="2886635" cy="923330"/>
          </a:xfrm>
          <a:prstGeom prst="rect">
            <a:avLst/>
          </a:prstGeom>
          <a:noFill/>
        </p:spPr>
        <p:txBody>
          <a:bodyPr wrap="square" rtlCol="0">
            <a:spAutoFit/>
          </a:bodyPr>
          <a:lstStyle/>
          <a:p>
            <a:r>
              <a:rPr lang="en-US" b="1" dirty="0"/>
              <a:t>Decoder</a:t>
            </a:r>
            <a:r>
              <a:rPr lang="en-US" dirty="0"/>
              <a:t>: retrieve nearest neighbor in database and copy color channels</a:t>
            </a:r>
          </a:p>
        </p:txBody>
      </p:sp>
      <p:sp>
        <p:nvSpPr>
          <p:cNvPr id="11" name="TextBox 10"/>
          <p:cNvSpPr txBox="1"/>
          <p:nvPr/>
        </p:nvSpPr>
        <p:spPr>
          <a:xfrm>
            <a:off x="2842324" y="3652837"/>
            <a:ext cx="1043876" cy="369332"/>
          </a:xfrm>
          <a:prstGeom prst="rect">
            <a:avLst/>
          </a:prstGeom>
          <a:noFill/>
        </p:spPr>
        <p:txBody>
          <a:bodyPr wrap="none" rtlCol="0">
            <a:spAutoFit/>
          </a:bodyPr>
          <a:lstStyle/>
          <a:p>
            <a:r>
              <a:rPr lang="en-US" dirty="0"/>
              <a:t>Encoder</a:t>
            </a:r>
          </a:p>
        </p:txBody>
      </p:sp>
      <p:sp>
        <p:nvSpPr>
          <p:cNvPr id="12" name="TextBox 11"/>
          <p:cNvSpPr txBox="1"/>
          <p:nvPr/>
        </p:nvSpPr>
        <p:spPr>
          <a:xfrm>
            <a:off x="5002562" y="3652837"/>
            <a:ext cx="1056700" cy="369332"/>
          </a:xfrm>
          <a:prstGeom prst="rect">
            <a:avLst/>
          </a:prstGeom>
          <a:noFill/>
        </p:spPr>
        <p:txBody>
          <a:bodyPr wrap="none" rtlCol="0">
            <a:spAutoFit/>
          </a:bodyPr>
          <a:lstStyle/>
          <a:p>
            <a:r>
              <a:rPr lang="en-US" dirty="0"/>
              <a:t>Decoder</a:t>
            </a:r>
          </a:p>
        </p:txBody>
      </p:sp>
      <p:sp>
        <p:nvSpPr>
          <p:cNvPr id="13" name="TextBox 12"/>
          <p:cNvSpPr txBox="1"/>
          <p:nvPr/>
        </p:nvSpPr>
        <p:spPr>
          <a:xfrm>
            <a:off x="1254835" y="4486275"/>
            <a:ext cx="697627" cy="369332"/>
          </a:xfrm>
          <a:prstGeom prst="rect">
            <a:avLst/>
          </a:prstGeom>
          <a:noFill/>
        </p:spPr>
        <p:txBody>
          <a:bodyPr wrap="none" rtlCol="0">
            <a:spAutoFit/>
          </a:bodyPr>
          <a:lstStyle/>
          <a:p>
            <a:r>
              <a:rPr lang="en-US" dirty="0"/>
              <a:t>Input</a:t>
            </a:r>
          </a:p>
        </p:txBody>
      </p:sp>
      <p:sp>
        <p:nvSpPr>
          <p:cNvPr id="14" name="TextBox 13"/>
          <p:cNvSpPr txBox="1"/>
          <p:nvPr/>
        </p:nvSpPr>
        <p:spPr>
          <a:xfrm>
            <a:off x="6794832" y="4514290"/>
            <a:ext cx="877163" cy="369332"/>
          </a:xfrm>
          <a:prstGeom prst="rect">
            <a:avLst/>
          </a:prstGeom>
          <a:noFill/>
        </p:spPr>
        <p:txBody>
          <a:bodyPr wrap="none" rtlCol="0">
            <a:spAutoFit/>
          </a:bodyPr>
          <a:lstStyle/>
          <a:p>
            <a:r>
              <a:rPr lang="en-US" dirty="0"/>
              <a:t>Output</a:t>
            </a:r>
          </a:p>
        </p:txBody>
      </p:sp>
      <p:sp>
        <p:nvSpPr>
          <p:cNvPr id="8" name="Slide Number Placeholder 7">
            <a:extLst>
              <a:ext uri="{FF2B5EF4-FFF2-40B4-BE49-F238E27FC236}">
                <a16:creationId xmlns:a16="http://schemas.microsoft.com/office/drawing/2014/main" id="{743517F7-26B3-424F-A965-B984BEFECD47}"/>
              </a:ext>
            </a:extLst>
          </p:cNvPr>
          <p:cNvSpPr>
            <a:spLocks noGrp="1"/>
          </p:cNvSpPr>
          <p:nvPr>
            <p:ph type="sldNum" sz="quarter" idx="12"/>
          </p:nvPr>
        </p:nvSpPr>
        <p:spPr/>
        <p:txBody>
          <a:bodyPr/>
          <a:lstStyle/>
          <a:p>
            <a:pPr>
              <a:defRPr/>
            </a:pPr>
            <a:fld id="{BF49F74F-E1BA-481A-9488-C3D953712C20}" type="slidenum">
              <a:rPr lang="en-US" smtClean="0"/>
              <a:pPr>
                <a:defRPr/>
              </a:pPr>
              <a:t>80</a:t>
            </a:fld>
            <a:endParaRPr lang="en-US"/>
          </a:p>
        </p:txBody>
      </p:sp>
    </p:spTree>
    <p:extLst>
      <p:ext uri="{BB962C8B-B14F-4D97-AF65-F5344CB8AC3E}">
        <p14:creationId xmlns:p14="http://schemas.microsoft.com/office/powerpoint/2010/main" val="156448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Encoder – Decoder: deep network</a:t>
            </a:r>
          </a:p>
        </p:txBody>
      </p:sp>
      <p:pic>
        <p:nvPicPr>
          <p:cNvPr id="3" name="Picture 2"/>
          <p:cNvPicPr>
            <a:picLocks noChangeAspect="1" noChangeArrowheads="1"/>
          </p:cNvPicPr>
          <p:nvPr/>
        </p:nvPicPr>
        <p:blipFill>
          <a:blip r:embed="rId2" cstate="print"/>
          <a:srcRect/>
          <a:stretch>
            <a:fillRect/>
          </a:stretch>
        </p:blipFill>
        <p:spPr bwMode="auto">
          <a:xfrm>
            <a:off x="762000" y="2958073"/>
            <a:ext cx="1943100" cy="1971675"/>
          </a:xfrm>
          <a:prstGeom prst="rect">
            <a:avLst/>
          </a:prstGeom>
          <a:noFill/>
          <a:ln w="9525">
            <a:noFill/>
            <a:miter lim="800000"/>
            <a:headEnd/>
            <a:tailEnd/>
          </a:ln>
        </p:spPr>
      </p:pic>
      <p:sp>
        <p:nvSpPr>
          <p:cNvPr id="4" name="Right Arrow 3"/>
          <p:cNvSpPr/>
          <p:nvPr/>
        </p:nvSpPr>
        <p:spPr>
          <a:xfrm>
            <a:off x="2895600" y="3796273"/>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5029200" y="379151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noChangeArrowheads="1"/>
          </p:cNvPicPr>
          <p:nvPr/>
        </p:nvPicPr>
        <p:blipFill>
          <a:blip r:embed="rId3" cstate="print"/>
          <a:srcRect/>
          <a:stretch>
            <a:fillRect/>
          </a:stretch>
        </p:blipFill>
        <p:spPr bwMode="auto">
          <a:xfrm>
            <a:off x="6324600" y="2967038"/>
            <a:ext cx="1981200" cy="1990725"/>
          </a:xfrm>
          <a:prstGeom prst="rect">
            <a:avLst/>
          </a:prstGeom>
          <a:noFill/>
          <a:ln w="9525">
            <a:noFill/>
            <a:miter lim="800000"/>
            <a:headEnd/>
            <a:tailEnd/>
          </a:ln>
        </p:spPr>
      </p:pic>
      <p:sp>
        <p:nvSpPr>
          <p:cNvPr id="7" name="Rectangle 6"/>
          <p:cNvSpPr/>
          <p:nvPr/>
        </p:nvSpPr>
        <p:spPr>
          <a:xfrm>
            <a:off x="4114800" y="2133600"/>
            <a:ext cx="762000" cy="3657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28165" y="5508665"/>
            <a:ext cx="2895600" cy="646331"/>
          </a:xfrm>
          <a:prstGeom prst="rect">
            <a:avLst/>
          </a:prstGeom>
          <a:noFill/>
        </p:spPr>
        <p:txBody>
          <a:bodyPr wrap="square" rtlCol="0">
            <a:spAutoFit/>
          </a:bodyPr>
          <a:lstStyle/>
          <a:p>
            <a:r>
              <a:rPr lang="en-US" b="1" dirty="0"/>
              <a:t>Encoder</a:t>
            </a:r>
            <a:r>
              <a:rPr lang="en-US" dirty="0"/>
              <a:t>: learned convolutional network</a:t>
            </a:r>
          </a:p>
        </p:txBody>
      </p:sp>
      <p:sp>
        <p:nvSpPr>
          <p:cNvPr id="10" name="TextBox 9"/>
          <p:cNvSpPr txBox="1"/>
          <p:nvPr/>
        </p:nvSpPr>
        <p:spPr>
          <a:xfrm>
            <a:off x="5009029" y="5513147"/>
            <a:ext cx="2886635" cy="646331"/>
          </a:xfrm>
          <a:prstGeom prst="rect">
            <a:avLst/>
          </a:prstGeom>
          <a:noFill/>
        </p:spPr>
        <p:txBody>
          <a:bodyPr wrap="square" rtlCol="0">
            <a:spAutoFit/>
          </a:bodyPr>
          <a:lstStyle/>
          <a:p>
            <a:r>
              <a:rPr lang="en-US" b="1" dirty="0"/>
              <a:t>Decoder</a:t>
            </a:r>
            <a:r>
              <a:rPr lang="en-US" dirty="0"/>
              <a:t>: learn convolutional network </a:t>
            </a:r>
          </a:p>
        </p:txBody>
      </p:sp>
      <p:sp>
        <p:nvSpPr>
          <p:cNvPr id="11" name="TextBox 10"/>
          <p:cNvSpPr txBox="1"/>
          <p:nvPr/>
        </p:nvSpPr>
        <p:spPr>
          <a:xfrm>
            <a:off x="2918524" y="4096310"/>
            <a:ext cx="1043876" cy="369332"/>
          </a:xfrm>
          <a:prstGeom prst="rect">
            <a:avLst/>
          </a:prstGeom>
          <a:noFill/>
        </p:spPr>
        <p:txBody>
          <a:bodyPr wrap="none" rtlCol="0">
            <a:spAutoFit/>
          </a:bodyPr>
          <a:lstStyle/>
          <a:p>
            <a:r>
              <a:rPr lang="en-US" dirty="0"/>
              <a:t>Encoder</a:t>
            </a:r>
          </a:p>
        </p:txBody>
      </p:sp>
      <p:sp>
        <p:nvSpPr>
          <p:cNvPr id="12" name="TextBox 11"/>
          <p:cNvSpPr txBox="1"/>
          <p:nvPr/>
        </p:nvSpPr>
        <p:spPr>
          <a:xfrm>
            <a:off x="5078762" y="4096310"/>
            <a:ext cx="1056700" cy="369332"/>
          </a:xfrm>
          <a:prstGeom prst="rect">
            <a:avLst/>
          </a:prstGeom>
          <a:noFill/>
        </p:spPr>
        <p:txBody>
          <a:bodyPr wrap="none" rtlCol="0">
            <a:spAutoFit/>
          </a:bodyPr>
          <a:lstStyle/>
          <a:p>
            <a:r>
              <a:rPr lang="en-US" dirty="0"/>
              <a:t>Decoder</a:t>
            </a:r>
          </a:p>
        </p:txBody>
      </p:sp>
      <p:sp>
        <p:nvSpPr>
          <p:cNvPr id="13" name="TextBox 12"/>
          <p:cNvSpPr txBox="1"/>
          <p:nvPr/>
        </p:nvSpPr>
        <p:spPr>
          <a:xfrm>
            <a:off x="1600200" y="1146618"/>
            <a:ext cx="7165041" cy="646331"/>
          </a:xfrm>
          <a:prstGeom prst="rect">
            <a:avLst/>
          </a:prstGeom>
          <a:noFill/>
        </p:spPr>
        <p:txBody>
          <a:bodyPr wrap="square" rtlCol="0">
            <a:spAutoFit/>
          </a:bodyPr>
          <a:lstStyle/>
          <a:p>
            <a:r>
              <a:rPr lang="en-US" i="1" dirty="0"/>
              <a:t>Learn</a:t>
            </a:r>
            <a:r>
              <a:rPr lang="en-US" dirty="0"/>
              <a:t> parameters of convolutional networks so that encoding / decoding satisfies some training objective for training samples </a:t>
            </a:r>
          </a:p>
        </p:txBody>
      </p:sp>
      <p:sp>
        <p:nvSpPr>
          <p:cNvPr id="14" name="TextBox 13"/>
          <p:cNvSpPr txBox="1"/>
          <p:nvPr/>
        </p:nvSpPr>
        <p:spPr>
          <a:xfrm>
            <a:off x="1254835" y="4860453"/>
            <a:ext cx="697627" cy="369332"/>
          </a:xfrm>
          <a:prstGeom prst="rect">
            <a:avLst/>
          </a:prstGeom>
          <a:noFill/>
        </p:spPr>
        <p:txBody>
          <a:bodyPr wrap="none" rtlCol="0">
            <a:spAutoFit/>
          </a:bodyPr>
          <a:lstStyle/>
          <a:p>
            <a:r>
              <a:rPr lang="en-US" dirty="0"/>
              <a:t>Input</a:t>
            </a:r>
          </a:p>
        </p:txBody>
      </p:sp>
      <p:sp>
        <p:nvSpPr>
          <p:cNvPr id="15" name="TextBox 14"/>
          <p:cNvSpPr txBox="1"/>
          <p:nvPr/>
        </p:nvSpPr>
        <p:spPr>
          <a:xfrm>
            <a:off x="6794832" y="4888468"/>
            <a:ext cx="877163" cy="369332"/>
          </a:xfrm>
          <a:prstGeom prst="rect">
            <a:avLst/>
          </a:prstGeom>
          <a:noFill/>
        </p:spPr>
        <p:txBody>
          <a:bodyPr wrap="none" rtlCol="0">
            <a:spAutoFit/>
          </a:bodyPr>
          <a:lstStyle/>
          <a:p>
            <a:r>
              <a:rPr lang="en-US" dirty="0"/>
              <a:t>Output</a:t>
            </a:r>
          </a:p>
        </p:txBody>
      </p:sp>
      <p:sp>
        <p:nvSpPr>
          <p:cNvPr id="8" name="Slide Number Placeholder 7">
            <a:extLst>
              <a:ext uri="{FF2B5EF4-FFF2-40B4-BE49-F238E27FC236}">
                <a16:creationId xmlns:a16="http://schemas.microsoft.com/office/drawing/2014/main" id="{583D0BBA-C2F3-1A4C-9751-CD821FC021F0}"/>
              </a:ext>
            </a:extLst>
          </p:cNvPr>
          <p:cNvSpPr>
            <a:spLocks noGrp="1"/>
          </p:cNvSpPr>
          <p:nvPr>
            <p:ph type="sldNum" sz="quarter" idx="12"/>
          </p:nvPr>
        </p:nvSpPr>
        <p:spPr/>
        <p:txBody>
          <a:bodyPr/>
          <a:lstStyle/>
          <a:p>
            <a:pPr>
              <a:defRPr/>
            </a:pPr>
            <a:fld id="{BF49F74F-E1BA-481A-9488-C3D953712C20}" type="slidenum">
              <a:rPr lang="en-US" smtClean="0"/>
              <a:pPr>
                <a:defRPr/>
              </a:pPr>
              <a:t>81</a:t>
            </a:fld>
            <a:endParaRPr lang="en-US"/>
          </a:p>
        </p:txBody>
      </p:sp>
    </p:spTree>
    <p:extLst>
      <p:ext uri="{BB962C8B-B14F-4D97-AF65-F5344CB8AC3E}">
        <p14:creationId xmlns:p14="http://schemas.microsoft.com/office/powerpoint/2010/main" val="250647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2897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3354507" y="3805535"/>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3887907" y="3805535"/>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3486083" y="4075783"/>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583107" y="4643735"/>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3887907" y="4523537"/>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6250107" y="4262735"/>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2516307" y="5939136"/>
            <a:ext cx="813043" cy="369332"/>
          </a:xfrm>
          <a:prstGeom prst="rect">
            <a:avLst/>
          </a:prstGeom>
          <a:noFill/>
        </p:spPr>
        <p:txBody>
          <a:bodyPr wrap="none" rtlCol="0">
            <a:spAutoFit/>
          </a:bodyPr>
          <a:lstStyle/>
          <a:p>
            <a:r>
              <a:rPr lang="en-US" b="0" dirty="0"/>
              <a:t>image</a:t>
            </a:r>
          </a:p>
        </p:txBody>
      </p:sp>
      <p:sp>
        <p:nvSpPr>
          <p:cNvPr id="19" name="Title 1"/>
          <p:cNvSpPr>
            <a:spLocks noGrp="1"/>
          </p:cNvSpPr>
          <p:nvPr>
            <p:ph type="title"/>
          </p:nvPr>
        </p:nvSpPr>
        <p:spPr>
          <a:xfrm>
            <a:off x="609600" y="0"/>
            <a:ext cx="9296400" cy="838200"/>
          </a:xfrm>
        </p:spPr>
        <p:txBody>
          <a:bodyPr>
            <a:normAutofit/>
          </a:bodyPr>
          <a:lstStyle/>
          <a:p>
            <a:r>
              <a:rPr lang="en-US" dirty="0"/>
              <a:t>Convolutional network</a:t>
            </a:r>
          </a:p>
        </p:txBody>
      </p:sp>
      <p:sp>
        <p:nvSpPr>
          <p:cNvPr id="20" name="TextBox 19"/>
          <p:cNvSpPr txBox="1"/>
          <p:nvPr/>
        </p:nvSpPr>
        <p:spPr>
          <a:xfrm>
            <a:off x="5118206" y="5943601"/>
            <a:ext cx="2146742" cy="369332"/>
          </a:xfrm>
          <a:prstGeom prst="rect">
            <a:avLst/>
          </a:prstGeom>
          <a:noFill/>
        </p:spPr>
        <p:txBody>
          <a:bodyPr wrap="none" rtlCol="0">
            <a:spAutoFit/>
          </a:bodyPr>
          <a:lstStyle/>
          <a:p>
            <a:r>
              <a:rPr lang="en-US" b="0" dirty="0"/>
              <a:t>Convolutional layer</a:t>
            </a:r>
          </a:p>
        </p:txBody>
      </p:sp>
      <p:sp>
        <p:nvSpPr>
          <p:cNvPr id="13" name="TextBox 12"/>
          <p:cNvSpPr txBox="1"/>
          <p:nvPr/>
        </p:nvSpPr>
        <p:spPr>
          <a:xfrm>
            <a:off x="77724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
        <p:nvSpPr>
          <p:cNvPr id="2" name="Slide Number Placeholder 1">
            <a:extLst>
              <a:ext uri="{FF2B5EF4-FFF2-40B4-BE49-F238E27FC236}">
                <a16:creationId xmlns:a16="http://schemas.microsoft.com/office/drawing/2014/main" id="{68B17D6F-C3A4-C443-A7DE-03528FB540F7}"/>
              </a:ext>
            </a:extLst>
          </p:cNvPr>
          <p:cNvSpPr>
            <a:spLocks noGrp="1"/>
          </p:cNvSpPr>
          <p:nvPr>
            <p:ph type="sldNum" sz="quarter" idx="12"/>
          </p:nvPr>
        </p:nvSpPr>
        <p:spPr/>
        <p:txBody>
          <a:bodyPr/>
          <a:lstStyle/>
          <a:p>
            <a:pPr>
              <a:defRPr/>
            </a:pPr>
            <a:fld id="{C9F88BE6-D0E6-4FA5-A5C6-AF6DB92BA8A7}" type="slidenum">
              <a:rPr lang="en-US" smtClean="0"/>
              <a:pPr>
                <a:defRPr/>
              </a:pPr>
              <a:t>82</a:t>
            </a:fld>
            <a:endParaRPr lang="en-US"/>
          </a:p>
        </p:txBody>
      </p:sp>
    </p:spTree>
    <p:extLst>
      <p:ext uri="{BB962C8B-B14F-4D97-AF65-F5344CB8AC3E}">
        <p14:creationId xmlns:p14="http://schemas.microsoft.com/office/powerpoint/2010/main" val="153482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2897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3505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5792907" y="235773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4038600" y="35814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3636776" y="3851648"/>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733800" y="441960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4038600" y="429940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6400800" y="40386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2516307" y="5939136"/>
            <a:ext cx="813043" cy="369332"/>
          </a:xfrm>
          <a:prstGeom prst="rect">
            <a:avLst/>
          </a:prstGeom>
          <a:noFill/>
        </p:spPr>
        <p:txBody>
          <a:bodyPr wrap="none" rtlCol="0">
            <a:spAutoFit/>
          </a:bodyPr>
          <a:lstStyle/>
          <a:p>
            <a:r>
              <a:rPr lang="en-US" b="0" dirty="0"/>
              <a:t>image</a:t>
            </a:r>
          </a:p>
        </p:txBody>
      </p:sp>
      <p:sp>
        <p:nvSpPr>
          <p:cNvPr id="35" name="TextBox 34"/>
          <p:cNvSpPr txBox="1"/>
          <p:nvPr/>
        </p:nvSpPr>
        <p:spPr>
          <a:xfrm>
            <a:off x="7164508" y="990601"/>
            <a:ext cx="1415772" cy="369332"/>
          </a:xfrm>
          <a:prstGeom prst="rect">
            <a:avLst/>
          </a:prstGeom>
          <a:noFill/>
        </p:spPr>
        <p:txBody>
          <a:bodyPr wrap="none" rtlCol="0">
            <a:spAutoFit/>
          </a:bodyPr>
          <a:lstStyle/>
          <a:p>
            <a:r>
              <a:rPr lang="en-US" b="0" dirty="0"/>
              <a:t>feature map</a:t>
            </a:r>
          </a:p>
        </p:txBody>
      </p:sp>
      <p:cxnSp>
        <p:nvCxnSpPr>
          <p:cNvPr id="37" name="Curved Connector 36"/>
          <p:cNvCxnSpPr>
            <a:stCxn id="35" idx="2"/>
          </p:cNvCxnSpPr>
          <p:nvPr/>
        </p:nvCxnSpPr>
        <p:spPr bwMode="auto">
          <a:xfrm rot="5400000">
            <a:off x="7238736" y="1518418"/>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752600" y="2814936"/>
            <a:ext cx="1371600" cy="646331"/>
          </a:xfrm>
          <a:prstGeom prst="rect">
            <a:avLst/>
          </a:prstGeom>
          <a:noFill/>
        </p:spPr>
        <p:txBody>
          <a:bodyPr wrap="square" rtlCol="0">
            <a:spAutoFit/>
          </a:bodyPr>
          <a:lstStyle/>
          <a:p>
            <a:pPr algn="ctr"/>
            <a:r>
              <a:rPr lang="en-US" b="0" dirty="0"/>
              <a:t>learned weights</a:t>
            </a:r>
          </a:p>
        </p:txBody>
      </p:sp>
      <p:cxnSp>
        <p:nvCxnSpPr>
          <p:cNvPr id="19" name="Curved Connector 18"/>
          <p:cNvCxnSpPr>
            <a:stCxn id="17" idx="2"/>
          </p:cNvCxnSpPr>
          <p:nvPr/>
        </p:nvCxnSpPr>
        <p:spPr bwMode="auto">
          <a:xfrm rot="16200000" flipH="1">
            <a:off x="2584966" y="349936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3" name="TextBox 22"/>
          <p:cNvSpPr txBox="1"/>
          <p:nvPr/>
        </p:nvSpPr>
        <p:spPr>
          <a:xfrm>
            <a:off x="5118206" y="5943601"/>
            <a:ext cx="2146742" cy="369332"/>
          </a:xfrm>
          <a:prstGeom prst="rect">
            <a:avLst/>
          </a:prstGeom>
          <a:noFill/>
        </p:spPr>
        <p:txBody>
          <a:bodyPr wrap="none" rtlCol="0">
            <a:spAutoFit/>
          </a:bodyPr>
          <a:lstStyle/>
          <a:p>
            <a:r>
              <a:rPr lang="en-US" b="0" dirty="0"/>
              <a:t>Convolutional layer</a:t>
            </a:r>
          </a:p>
        </p:txBody>
      </p:sp>
      <p:sp>
        <p:nvSpPr>
          <p:cNvPr id="20" name="Title 1"/>
          <p:cNvSpPr>
            <a:spLocks noGrp="1"/>
          </p:cNvSpPr>
          <p:nvPr>
            <p:ph type="title"/>
          </p:nvPr>
        </p:nvSpPr>
        <p:spPr>
          <a:xfrm>
            <a:off x="609600" y="0"/>
            <a:ext cx="9296400" cy="838200"/>
          </a:xfrm>
        </p:spPr>
        <p:txBody>
          <a:bodyPr>
            <a:normAutofit/>
          </a:bodyPr>
          <a:lstStyle/>
          <a:p>
            <a:r>
              <a:rPr lang="en-US" dirty="0"/>
              <a:t>Convolutional network</a:t>
            </a:r>
          </a:p>
        </p:txBody>
      </p:sp>
      <p:sp>
        <p:nvSpPr>
          <p:cNvPr id="25" name="TextBox 24"/>
          <p:cNvSpPr txBox="1"/>
          <p:nvPr/>
        </p:nvSpPr>
        <p:spPr>
          <a:xfrm>
            <a:off x="77724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
        <p:nvSpPr>
          <p:cNvPr id="2" name="Slide Number Placeholder 1">
            <a:extLst>
              <a:ext uri="{FF2B5EF4-FFF2-40B4-BE49-F238E27FC236}">
                <a16:creationId xmlns:a16="http://schemas.microsoft.com/office/drawing/2014/main" id="{BA9319D1-5FAD-6245-951F-8F85A916ED3D}"/>
              </a:ext>
            </a:extLst>
          </p:cNvPr>
          <p:cNvSpPr>
            <a:spLocks noGrp="1"/>
          </p:cNvSpPr>
          <p:nvPr>
            <p:ph type="sldNum" sz="quarter" idx="12"/>
          </p:nvPr>
        </p:nvSpPr>
        <p:spPr/>
        <p:txBody>
          <a:bodyPr/>
          <a:lstStyle/>
          <a:p>
            <a:pPr>
              <a:defRPr/>
            </a:pPr>
            <a:fld id="{C9F88BE6-D0E6-4FA5-A5C6-AF6DB92BA8A7}" type="slidenum">
              <a:rPr lang="en-US" smtClean="0"/>
              <a:pPr>
                <a:defRPr/>
              </a:pPr>
              <a:t>83</a:t>
            </a:fld>
            <a:endParaRPr lang="en-US"/>
          </a:p>
        </p:txBody>
      </p:sp>
    </p:spTree>
    <p:extLst>
      <p:ext uri="{BB962C8B-B14F-4D97-AF65-F5344CB8AC3E}">
        <p14:creationId xmlns:p14="http://schemas.microsoft.com/office/powerpoint/2010/main" val="91787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be 19"/>
          <p:cNvSpPr/>
          <p:nvPr/>
        </p:nvSpPr>
        <p:spPr bwMode="auto">
          <a:xfrm>
            <a:off x="5030907"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4" name="Cube 3"/>
          <p:cNvSpPr/>
          <p:nvPr/>
        </p:nvSpPr>
        <p:spPr bwMode="auto">
          <a:xfrm>
            <a:off x="2897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3505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5792907" y="235773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4038600" y="35814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3636776" y="3851648"/>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733800" y="441960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4038600" y="429940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6400800" y="40386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2516307" y="5939136"/>
            <a:ext cx="813043" cy="369332"/>
          </a:xfrm>
          <a:prstGeom prst="rect">
            <a:avLst/>
          </a:prstGeom>
          <a:noFill/>
        </p:spPr>
        <p:txBody>
          <a:bodyPr wrap="none" rtlCol="0">
            <a:spAutoFit/>
          </a:bodyPr>
          <a:lstStyle/>
          <a:p>
            <a:r>
              <a:rPr lang="en-US" b="0" dirty="0"/>
              <a:t>image</a:t>
            </a:r>
          </a:p>
        </p:txBody>
      </p:sp>
      <p:sp>
        <p:nvSpPr>
          <p:cNvPr id="35" name="TextBox 34"/>
          <p:cNvSpPr txBox="1"/>
          <p:nvPr/>
        </p:nvSpPr>
        <p:spPr>
          <a:xfrm>
            <a:off x="7164508" y="990601"/>
            <a:ext cx="1415772" cy="369332"/>
          </a:xfrm>
          <a:prstGeom prst="rect">
            <a:avLst/>
          </a:prstGeom>
          <a:noFill/>
        </p:spPr>
        <p:txBody>
          <a:bodyPr wrap="none" rtlCol="0">
            <a:spAutoFit/>
          </a:bodyPr>
          <a:lstStyle/>
          <a:p>
            <a:r>
              <a:rPr lang="en-US" b="0" dirty="0"/>
              <a:t>feature map</a:t>
            </a:r>
          </a:p>
        </p:txBody>
      </p:sp>
      <p:cxnSp>
        <p:nvCxnSpPr>
          <p:cNvPr id="37" name="Curved Connector 36"/>
          <p:cNvCxnSpPr>
            <a:stCxn id="35" idx="2"/>
          </p:cNvCxnSpPr>
          <p:nvPr/>
        </p:nvCxnSpPr>
        <p:spPr bwMode="auto">
          <a:xfrm rot="5400000">
            <a:off x="7238736" y="1518418"/>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752600" y="2814936"/>
            <a:ext cx="1371600" cy="646331"/>
          </a:xfrm>
          <a:prstGeom prst="rect">
            <a:avLst/>
          </a:prstGeom>
          <a:noFill/>
        </p:spPr>
        <p:txBody>
          <a:bodyPr wrap="square" rtlCol="0">
            <a:spAutoFit/>
          </a:bodyPr>
          <a:lstStyle/>
          <a:p>
            <a:pPr algn="ctr"/>
            <a:r>
              <a:rPr lang="en-US" b="0" dirty="0"/>
              <a:t>learned weights</a:t>
            </a:r>
          </a:p>
        </p:txBody>
      </p:sp>
      <p:cxnSp>
        <p:nvCxnSpPr>
          <p:cNvPr id="19" name="Curved Connector 18"/>
          <p:cNvCxnSpPr>
            <a:stCxn id="17" idx="2"/>
          </p:cNvCxnSpPr>
          <p:nvPr/>
        </p:nvCxnSpPr>
        <p:spPr bwMode="auto">
          <a:xfrm rot="16200000" flipH="1">
            <a:off x="2584966" y="349936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3" name="TextBox 22"/>
          <p:cNvSpPr txBox="1"/>
          <p:nvPr/>
        </p:nvSpPr>
        <p:spPr>
          <a:xfrm>
            <a:off x="5118206" y="5943601"/>
            <a:ext cx="2146742" cy="369332"/>
          </a:xfrm>
          <a:prstGeom prst="rect">
            <a:avLst/>
          </a:prstGeom>
          <a:noFill/>
        </p:spPr>
        <p:txBody>
          <a:bodyPr wrap="none" rtlCol="0">
            <a:spAutoFit/>
          </a:bodyPr>
          <a:lstStyle/>
          <a:p>
            <a:r>
              <a:rPr lang="en-US" b="0" dirty="0"/>
              <a:t>Convolutional layer</a:t>
            </a:r>
          </a:p>
        </p:txBody>
      </p:sp>
      <p:sp>
        <p:nvSpPr>
          <p:cNvPr id="26" name="Title 1"/>
          <p:cNvSpPr>
            <a:spLocks noGrp="1"/>
          </p:cNvSpPr>
          <p:nvPr>
            <p:ph type="title"/>
          </p:nvPr>
        </p:nvSpPr>
        <p:spPr>
          <a:xfrm>
            <a:off x="609600" y="0"/>
            <a:ext cx="9296400" cy="838200"/>
          </a:xfrm>
        </p:spPr>
        <p:txBody>
          <a:bodyPr>
            <a:normAutofit/>
          </a:bodyPr>
          <a:lstStyle/>
          <a:p>
            <a:r>
              <a:rPr lang="en-US" dirty="0"/>
              <a:t>Convolutional network</a:t>
            </a:r>
          </a:p>
        </p:txBody>
      </p:sp>
      <p:sp>
        <p:nvSpPr>
          <p:cNvPr id="27" name="TextBox 26"/>
          <p:cNvSpPr txBox="1"/>
          <p:nvPr/>
        </p:nvSpPr>
        <p:spPr>
          <a:xfrm>
            <a:off x="77724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
        <p:nvSpPr>
          <p:cNvPr id="2" name="Slide Number Placeholder 1">
            <a:extLst>
              <a:ext uri="{FF2B5EF4-FFF2-40B4-BE49-F238E27FC236}">
                <a16:creationId xmlns:a16="http://schemas.microsoft.com/office/drawing/2014/main" id="{4A8492C3-C64B-1442-BC93-9F03C8BFB72D}"/>
              </a:ext>
            </a:extLst>
          </p:cNvPr>
          <p:cNvSpPr>
            <a:spLocks noGrp="1"/>
          </p:cNvSpPr>
          <p:nvPr>
            <p:ph type="sldNum" sz="quarter" idx="12"/>
          </p:nvPr>
        </p:nvSpPr>
        <p:spPr/>
        <p:txBody>
          <a:bodyPr/>
          <a:lstStyle/>
          <a:p>
            <a:pPr>
              <a:defRPr/>
            </a:pPr>
            <a:fld id="{C9F88BE6-D0E6-4FA5-A5C6-AF6DB92BA8A7}" type="slidenum">
              <a:rPr lang="en-US" smtClean="0"/>
              <a:pPr>
                <a:defRPr/>
              </a:pPr>
              <a:t>84</a:t>
            </a:fld>
            <a:endParaRPr lang="en-US"/>
          </a:p>
        </p:txBody>
      </p:sp>
    </p:spTree>
    <p:extLst>
      <p:ext uri="{BB962C8B-B14F-4D97-AF65-F5344CB8AC3E}">
        <p14:creationId xmlns:p14="http://schemas.microsoft.com/office/powerpoint/2010/main" val="485158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ter_z2.png"/>
          <p:cNvPicPr>
            <a:picLocks noChangeAspect="1"/>
          </p:cNvPicPr>
          <p:nvPr/>
        </p:nvPicPr>
        <p:blipFill>
          <a:blip r:embed="rId2">
            <a:extLst>
              <a:ext uri="{28A0092B-C50C-407E-A947-70E740481C1C}">
                <a14:useLocalDpi xmlns:a14="http://schemas.microsoft.com/office/drawing/2010/main" val="0"/>
              </a:ext>
            </a:extLst>
          </a:blip>
          <a:srcRect l="13171" t="7861" r="9666" b="12045"/>
          <a:stretch>
            <a:fillRect/>
          </a:stretch>
        </p:blipFill>
        <p:spPr bwMode="auto">
          <a:xfrm>
            <a:off x="4937761" y="1371602"/>
            <a:ext cx="4094163" cy="272891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7411" name="Title 1"/>
          <p:cNvSpPr>
            <a:spLocks noGrp="1"/>
          </p:cNvSpPr>
          <p:nvPr>
            <p:ph type="title"/>
          </p:nvPr>
        </p:nvSpPr>
        <p:spPr/>
        <p:txBody>
          <a:bodyPr/>
          <a:lstStyle/>
          <a:p>
            <a:r>
              <a:rPr lang="en-US" dirty="0">
                <a:solidFill>
                  <a:schemeClr val="tx1"/>
                </a:solidFill>
                <a:latin typeface="+mn-lt"/>
              </a:rPr>
              <a:t>Convolution as feature extraction</a:t>
            </a:r>
          </a:p>
        </p:txBody>
      </p:sp>
      <p:pic>
        <p:nvPicPr>
          <p:cNvPr id="17415"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2548" y="3429000"/>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5"/>
          <p:cNvPicPr>
            <a:picLocks noChangeAspect="1"/>
          </p:cNvPicPr>
          <p:nvPr/>
        </p:nvPicPr>
        <p:blipFill>
          <a:blip r:embed="rId4">
            <a:extLst>
              <a:ext uri="{28A0092B-C50C-407E-A947-70E740481C1C}">
                <a14:useLocalDpi xmlns:a14="http://schemas.microsoft.com/office/drawing/2010/main" val="0"/>
              </a:ext>
            </a:extLst>
          </a:blip>
          <a:srcRect l="28177" t="4254" r="50287" b="52721"/>
          <a:stretch>
            <a:fillRect/>
          </a:stretch>
        </p:blipFill>
        <p:spPr bwMode="auto">
          <a:xfrm>
            <a:off x="45087" y="3429002"/>
            <a:ext cx="777875" cy="773113"/>
          </a:xfrm>
          <a:prstGeom prst="rect">
            <a:avLst/>
          </a:prstGeom>
          <a:noFill/>
          <a:ln w="254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descr="filter_z1.png"/>
          <p:cNvPicPr>
            <a:picLocks noChangeAspect="1"/>
          </p:cNvPicPr>
          <p:nvPr/>
        </p:nvPicPr>
        <p:blipFill>
          <a:blip r:embed="rId5">
            <a:extLst>
              <a:ext uri="{28A0092B-C50C-407E-A947-70E740481C1C}">
                <a14:useLocalDpi xmlns:a14="http://schemas.microsoft.com/office/drawing/2010/main" val="0"/>
              </a:ext>
            </a:extLst>
          </a:blip>
          <a:srcRect l="13812" t="8075" r="9827" b="11832"/>
          <a:stretch>
            <a:fillRect/>
          </a:stretch>
        </p:blipFill>
        <p:spPr bwMode="auto">
          <a:xfrm>
            <a:off x="4786949" y="3429000"/>
            <a:ext cx="4113212" cy="277653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7418" name="Rectangle 6"/>
          <p:cNvSpPr>
            <a:spLocks noChangeArrowheads="1"/>
          </p:cNvSpPr>
          <p:nvPr/>
        </p:nvSpPr>
        <p:spPr bwMode="auto">
          <a:xfrm>
            <a:off x="1661160" y="6181726"/>
            <a:ext cx="684783"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b="0" dirty="0">
                <a:latin typeface="+mn-lt"/>
              </a:rPr>
              <a:t>Input</a:t>
            </a:r>
          </a:p>
        </p:txBody>
      </p:sp>
      <p:sp>
        <p:nvSpPr>
          <p:cNvPr id="11" name="Rectangle 10"/>
          <p:cNvSpPr>
            <a:spLocks noChangeArrowheads="1"/>
          </p:cNvSpPr>
          <p:nvPr/>
        </p:nvSpPr>
        <p:spPr bwMode="auto">
          <a:xfrm>
            <a:off x="5903044" y="6172201"/>
            <a:ext cx="1384782"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b="0">
                <a:latin typeface="+mn-lt"/>
              </a:rPr>
              <a:t>Feature Map</a:t>
            </a:r>
          </a:p>
        </p:txBody>
      </p:sp>
      <p:sp>
        <p:nvSpPr>
          <p:cNvPr id="9" name="Right Arrow 8"/>
          <p:cNvSpPr>
            <a:spLocks noChangeArrowheads="1"/>
          </p:cNvSpPr>
          <p:nvPr/>
        </p:nvSpPr>
        <p:spPr bwMode="auto">
          <a:xfrm>
            <a:off x="4253548" y="46482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pic>
        <p:nvPicPr>
          <p:cNvPr id="13" name="Picture 5"/>
          <p:cNvPicPr>
            <a:picLocks noChangeAspect="1"/>
          </p:cNvPicPr>
          <p:nvPr/>
        </p:nvPicPr>
        <p:blipFill>
          <a:blip r:embed="rId6">
            <a:extLst>
              <a:ext uri="{28A0092B-C50C-407E-A947-70E740481C1C}">
                <a14:useLocalDpi xmlns:a14="http://schemas.microsoft.com/office/drawing/2010/main" val="0"/>
              </a:ext>
            </a:extLst>
          </a:blip>
          <a:srcRect l="50287" t="4254" r="28177" b="52721"/>
          <a:stretch>
            <a:fillRect/>
          </a:stretch>
        </p:blipFill>
        <p:spPr bwMode="auto">
          <a:xfrm>
            <a:off x="45087" y="3429002"/>
            <a:ext cx="777875" cy="773113"/>
          </a:xfrm>
          <a:prstGeom prst="rect">
            <a:avLst/>
          </a:prstGeom>
          <a:noFill/>
          <a:ln w="25400">
            <a:solidFill>
              <a:srgbClr val="12FF00"/>
            </a:solidFill>
            <a:miter lim="800000"/>
            <a:headEnd/>
            <a:tailEnd/>
          </a:ln>
          <a:extLst>
            <a:ext uri="{909E8E84-426E-40dd-AFC4-6F175D3DCCD1}">
              <a14:hiddenFill xmlns:a14="http://schemas.microsoft.com/office/drawing/2010/main" xmlns="">
                <a:solidFill>
                  <a:srgbClr val="FFFFFF"/>
                </a:solidFill>
              </a14:hiddenFill>
            </a:ext>
          </a:extLst>
        </p:spPr>
      </p:pic>
      <p:sp>
        <p:nvSpPr>
          <p:cNvPr id="15" name="Right Arrow 14"/>
          <p:cNvSpPr>
            <a:spLocks noChangeArrowheads="1"/>
          </p:cNvSpPr>
          <p:nvPr/>
        </p:nvSpPr>
        <p:spPr bwMode="auto">
          <a:xfrm rot="-1977863">
            <a:off x="4302688" y="3465982"/>
            <a:ext cx="457200" cy="32173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sp>
        <p:nvSpPr>
          <p:cNvPr id="14" name="Rectangle 13"/>
          <p:cNvSpPr/>
          <p:nvPr/>
        </p:nvSpPr>
        <p:spPr>
          <a:xfrm>
            <a:off x="4404361" y="3581401"/>
            <a:ext cx="204788" cy="923320"/>
          </a:xfrm>
          <a:prstGeom prst="rect">
            <a:avLst/>
          </a:prstGeom>
        </p:spPr>
        <p:txBody>
          <a:bodyPr lIns="91430" tIns="45715" rIns="91430" bIns="45715">
            <a:spAutoFit/>
          </a:bodyPr>
          <a:lstStyle/>
          <a:p>
            <a:pPr>
              <a:defRPr/>
            </a:pPr>
            <a:r>
              <a:rPr lang="en-US" dirty="0"/>
              <a:t>...</a:t>
            </a:r>
          </a:p>
        </p:txBody>
      </p:sp>
      <p:sp>
        <p:nvSpPr>
          <p:cNvPr id="16" name="TextBox 15"/>
          <p:cNvSpPr txBox="1"/>
          <p:nvPr/>
        </p:nvSpPr>
        <p:spPr>
          <a:xfrm>
            <a:off x="7985498" y="644399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
        <p:nvSpPr>
          <p:cNvPr id="2" name="Slide Number Placeholder 1">
            <a:extLst>
              <a:ext uri="{FF2B5EF4-FFF2-40B4-BE49-F238E27FC236}">
                <a16:creationId xmlns:a16="http://schemas.microsoft.com/office/drawing/2014/main" id="{4D05367B-FA09-BC41-BE80-5892D8AD9CAB}"/>
              </a:ext>
            </a:extLst>
          </p:cNvPr>
          <p:cNvSpPr>
            <a:spLocks noGrp="1"/>
          </p:cNvSpPr>
          <p:nvPr>
            <p:ph type="sldNum" sz="quarter" idx="12"/>
          </p:nvPr>
        </p:nvSpPr>
        <p:spPr/>
        <p:txBody>
          <a:bodyPr/>
          <a:lstStyle/>
          <a:p>
            <a:pPr>
              <a:defRPr/>
            </a:pPr>
            <a:fld id="{C9F88BE6-D0E6-4FA5-A5C6-AF6DB92BA8A7}" type="slidenum">
              <a:rPr lang="en-US" smtClean="0"/>
              <a:pPr>
                <a:defRPr/>
              </a:pPr>
              <a:t>85</a:t>
            </a:fld>
            <a:endParaRPr lang="en-US"/>
          </a:p>
        </p:txBody>
      </p:sp>
    </p:spTree>
    <p:extLst>
      <p:ext uri="{BB962C8B-B14F-4D97-AF65-F5344CB8AC3E}">
        <p14:creationId xmlns:p14="http://schemas.microsoft.com/office/powerpoint/2010/main" val="3982160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10" dur="2000" fill="hold"/>
                                        <p:tgtEl>
                                          <p:spTgt spid="8"/>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28" dur="2000" fill="hold"/>
                                        <p:tgtEl>
                                          <p:spTgt spid="13"/>
                                        </p:tgtEl>
                                        <p:attrNameLst>
                                          <p:attrName>ppt_x</p:attrName>
                                          <p:attrName>ppt_y</p:attrName>
                                        </p:attrNameLst>
                                      </p:cBhvr>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5" grpId="0" animBg="1"/>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be 19"/>
          <p:cNvSpPr/>
          <p:nvPr/>
        </p:nvSpPr>
        <p:spPr bwMode="auto">
          <a:xfrm>
            <a:off x="3583107" y="237297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4" name="Cube 3"/>
          <p:cNvSpPr/>
          <p:nvPr/>
        </p:nvSpPr>
        <p:spPr bwMode="auto">
          <a:xfrm>
            <a:off x="1449507" y="237297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2057400" y="359664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4345107" y="237297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2590800" y="359664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2188976" y="3866888"/>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2286000" y="443484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2590800" y="431464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4953000" y="405384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1068507" y="5954376"/>
            <a:ext cx="813043" cy="369332"/>
          </a:xfrm>
          <a:prstGeom prst="rect">
            <a:avLst/>
          </a:prstGeom>
          <a:noFill/>
        </p:spPr>
        <p:txBody>
          <a:bodyPr wrap="none" rtlCol="0">
            <a:spAutoFit/>
          </a:bodyPr>
          <a:lstStyle/>
          <a:p>
            <a:r>
              <a:rPr lang="en-US" b="0" dirty="0"/>
              <a:t>image</a:t>
            </a:r>
          </a:p>
        </p:txBody>
      </p:sp>
      <p:sp>
        <p:nvSpPr>
          <p:cNvPr id="35" name="TextBox 34"/>
          <p:cNvSpPr txBox="1"/>
          <p:nvPr/>
        </p:nvSpPr>
        <p:spPr>
          <a:xfrm>
            <a:off x="5716708" y="1005841"/>
            <a:ext cx="1415772" cy="369332"/>
          </a:xfrm>
          <a:prstGeom prst="rect">
            <a:avLst/>
          </a:prstGeom>
          <a:noFill/>
        </p:spPr>
        <p:txBody>
          <a:bodyPr wrap="none" rtlCol="0">
            <a:spAutoFit/>
          </a:bodyPr>
          <a:lstStyle/>
          <a:p>
            <a:r>
              <a:rPr lang="en-US" b="0" dirty="0"/>
              <a:t>feature map</a:t>
            </a:r>
          </a:p>
        </p:txBody>
      </p:sp>
      <p:cxnSp>
        <p:nvCxnSpPr>
          <p:cNvPr id="37" name="Curved Connector 36"/>
          <p:cNvCxnSpPr>
            <a:stCxn id="35" idx="2"/>
          </p:cNvCxnSpPr>
          <p:nvPr/>
        </p:nvCxnSpPr>
        <p:spPr bwMode="auto">
          <a:xfrm rot="5400000">
            <a:off x="5790936" y="1533658"/>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304800" y="2830176"/>
            <a:ext cx="1371600" cy="646331"/>
          </a:xfrm>
          <a:prstGeom prst="rect">
            <a:avLst/>
          </a:prstGeom>
          <a:noFill/>
        </p:spPr>
        <p:txBody>
          <a:bodyPr wrap="square" rtlCol="0">
            <a:spAutoFit/>
          </a:bodyPr>
          <a:lstStyle/>
          <a:p>
            <a:pPr algn="ctr"/>
            <a:r>
              <a:rPr lang="en-US" b="0" dirty="0"/>
              <a:t>learned weights</a:t>
            </a:r>
          </a:p>
        </p:txBody>
      </p:sp>
      <p:cxnSp>
        <p:nvCxnSpPr>
          <p:cNvPr id="19" name="Curved Connector 18"/>
          <p:cNvCxnSpPr>
            <a:stCxn id="17" idx="2"/>
          </p:cNvCxnSpPr>
          <p:nvPr/>
        </p:nvCxnSpPr>
        <p:spPr bwMode="auto">
          <a:xfrm rot="16200000" flipH="1">
            <a:off x="1137166" y="351460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2" name="Title 1"/>
          <p:cNvSpPr>
            <a:spLocks noGrp="1"/>
          </p:cNvSpPr>
          <p:nvPr>
            <p:ph type="title"/>
          </p:nvPr>
        </p:nvSpPr>
        <p:spPr>
          <a:xfrm>
            <a:off x="1524000" y="0"/>
            <a:ext cx="9296400" cy="838200"/>
          </a:xfrm>
        </p:spPr>
        <p:txBody>
          <a:bodyPr>
            <a:normAutofit fontScale="90000"/>
          </a:bodyPr>
          <a:lstStyle/>
          <a:p>
            <a:r>
              <a:rPr lang="en-US" dirty="0"/>
              <a:t>From fully connected to convolutional networks</a:t>
            </a:r>
          </a:p>
        </p:txBody>
      </p:sp>
      <p:sp>
        <p:nvSpPr>
          <p:cNvPr id="23" name="TextBox 22"/>
          <p:cNvSpPr txBox="1"/>
          <p:nvPr/>
        </p:nvSpPr>
        <p:spPr>
          <a:xfrm>
            <a:off x="3670406" y="5958841"/>
            <a:ext cx="2146742" cy="369332"/>
          </a:xfrm>
          <a:prstGeom prst="rect">
            <a:avLst/>
          </a:prstGeom>
          <a:noFill/>
        </p:spPr>
        <p:txBody>
          <a:bodyPr wrap="none" rtlCol="0">
            <a:spAutoFit/>
          </a:bodyPr>
          <a:lstStyle/>
          <a:p>
            <a:r>
              <a:rPr lang="en-US" b="0" dirty="0"/>
              <a:t>Convolutional layer</a:t>
            </a:r>
          </a:p>
        </p:txBody>
      </p:sp>
      <p:sp>
        <p:nvSpPr>
          <p:cNvPr id="25" name="TextBox 24"/>
          <p:cNvSpPr txBox="1"/>
          <p:nvPr/>
        </p:nvSpPr>
        <p:spPr>
          <a:xfrm>
            <a:off x="807693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
        <p:nvSpPr>
          <p:cNvPr id="2" name="Slide Number Placeholder 1">
            <a:extLst>
              <a:ext uri="{FF2B5EF4-FFF2-40B4-BE49-F238E27FC236}">
                <a16:creationId xmlns:a16="http://schemas.microsoft.com/office/drawing/2014/main" id="{93545D5B-67A7-0A40-BDC3-EDB0B0A20291}"/>
              </a:ext>
            </a:extLst>
          </p:cNvPr>
          <p:cNvSpPr>
            <a:spLocks noGrp="1"/>
          </p:cNvSpPr>
          <p:nvPr>
            <p:ph type="sldNum" sz="quarter" idx="12"/>
          </p:nvPr>
        </p:nvSpPr>
        <p:spPr/>
        <p:txBody>
          <a:bodyPr/>
          <a:lstStyle/>
          <a:p>
            <a:pPr>
              <a:defRPr/>
            </a:pPr>
            <a:fld id="{C9F88BE6-D0E6-4FA5-A5C6-AF6DB92BA8A7}" type="slidenum">
              <a:rPr lang="en-US" smtClean="0"/>
              <a:pPr>
                <a:defRPr/>
              </a:pPr>
              <a:t>86</a:t>
            </a:fld>
            <a:endParaRPr lang="en-US"/>
          </a:p>
        </p:txBody>
      </p:sp>
    </p:spTree>
    <p:extLst>
      <p:ext uri="{BB962C8B-B14F-4D97-AF65-F5344CB8AC3E}">
        <p14:creationId xmlns:p14="http://schemas.microsoft.com/office/powerpoint/2010/main" val="22100862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14495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5" name="Cube 4"/>
          <p:cNvSpPr/>
          <p:nvPr/>
        </p:nvSpPr>
        <p:spPr bwMode="auto">
          <a:xfrm>
            <a:off x="3583107"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3886200" y="3810000"/>
            <a:ext cx="2133600" cy="1143000"/>
          </a:xfrm>
          <a:prstGeom prst="cube">
            <a:avLst>
              <a:gd name="adj" fmla="val 23793"/>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1068507" y="5939136"/>
            <a:ext cx="813043" cy="369332"/>
          </a:xfrm>
          <a:prstGeom prst="rect">
            <a:avLst/>
          </a:prstGeom>
          <a:noFill/>
        </p:spPr>
        <p:txBody>
          <a:bodyPr wrap="none" rtlCol="0">
            <a:spAutoFit/>
          </a:bodyPr>
          <a:lstStyle/>
          <a:p>
            <a:r>
              <a:rPr lang="en-US" b="0" dirty="0"/>
              <a:t>image</a:t>
            </a:r>
          </a:p>
        </p:txBody>
      </p:sp>
      <p:cxnSp>
        <p:nvCxnSpPr>
          <p:cNvPr id="16" name="Straight Connector 15"/>
          <p:cNvCxnSpPr/>
          <p:nvPr/>
        </p:nvCxnSpPr>
        <p:spPr bwMode="auto">
          <a:xfrm>
            <a:off x="6019800" y="38100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733288" y="4087368"/>
            <a:ext cx="2648712" cy="3322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5735824" y="4643735"/>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a:endCxn id="23" idx="2"/>
          </p:cNvCxnSpPr>
          <p:nvPr/>
        </p:nvCxnSpPr>
        <p:spPr bwMode="auto">
          <a:xfrm flipV="1">
            <a:off x="6019800" y="4528003"/>
            <a:ext cx="2362200" cy="12019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Cube 22"/>
          <p:cNvSpPr/>
          <p:nvPr/>
        </p:nvSpPr>
        <p:spPr bwMode="auto">
          <a:xfrm>
            <a:off x="8382000" y="42672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14" name="TextBox 13"/>
          <p:cNvSpPr txBox="1"/>
          <p:nvPr/>
        </p:nvSpPr>
        <p:spPr>
          <a:xfrm>
            <a:off x="8002707" y="5715001"/>
            <a:ext cx="1219200" cy="369332"/>
          </a:xfrm>
          <a:prstGeom prst="rect">
            <a:avLst/>
          </a:prstGeom>
          <a:noFill/>
        </p:spPr>
        <p:txBody>
          <a:bodyPr wrap="square" rtlCol="0">
            <a:spAutoFit/>
          </a:bodyPr>
          <a:lstStyle/>
          <a:p>
            <a:pPr algn="ctr"/>
            <a:r>
              <a:rPr lang="en-US" b="0" dirty="0"/>
              <a:t>next layer</a:t>
            </a:r>
          </a:p>
        </p:txBody>
      </p:sp>
      <p:sp>
        <p:nvSpPr>
          <p:cNvPr id="15" name="TextBox 14"/>
          <p:cNvSpPr txBox="1"/>
          <p:nvPr/>
        </p:nvSpPr>
        <p:spPr>
          <a:xfrm>
            <a:off x="3672113" y="5943601"/>
            <a:ext cx="2146742" cy="369332"/>
          </a:xfrm>
          <a:prstGeom prst="rect">
            <a:avLst/>
          </a:prstGeom>
          <a:noFill/>
        </p:spPr>
        <p:txBody>
          <a:bodyPr wrap="none" rtlCol="0">
            <a:spAutoFit/>
          </a:bodyPr>
          <a:lstStyle/>
          <a:p>
            <a:r>
              <a:rPr lang="en-US" b="0" dirty="0"/>
              <a:t>Convolutional layer</a:t>
            </a:r>
          </a:p>
        </p:txBody>
      </p:sp>
      <p:sp>
        <p:nvSpPr>
          <p:cNvPr id="21" name="Title 1"/>
          <p:cNvSpPr>
            <a:spLocks noGrp="1"/>
          </p:cNvSpPr>
          <p:nvPr>
            <p:ph type="title"/>
          </p:nvPr>
        </p:nvSpPr>
        <p:spPr>
          <a:xfrm>
            <a:off x="1524000" y="0"/>
            <a:ext cx="9296400" cy="838200"/>
          </a:xfrm>
        </p:spPr>
        <p:txBody>
          <a:bodyPr>
            <a:normAutofit fontScale="90000"/>
          </a:bodyPr>
          <a:lstStyle/>
          <a:p>
            <a:r>
              <a:rPr lang="en-US" dirty="0"/>
              <a:t>From fully connected to convolutional networks</a:t>
            </a:r>
          </a:p>
        </p:txBody>
      </p:sp>
      <p:sp>
        <p:nvSpPr>
          <p:cNvPr id="22" name="TextBox 21"/>
          <p:cNvSpPr txBox="1"/>
          <p:nvPr/>
        </p:nvSpPr>
        <p:spPr>
          <a:xfrm>
            <a:off x="8078645" y="659639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
        <p:nvSpPr>
          <p:cNvPr id="2" name="Slide Number Placeholder 1">
            <a:extLst>
              <a:ext uri="{FF2B5EF4-FFF2-40B4-BE49-F238E27FC236}">
                <a16:creationId xmlns:a16="http://schemas.microsoft.com/office/drawing/2014/main" id="{B5775415-518C-4E4B-A081-E73B43218351}"/>
              </a:ext>
            </a:extLst>
          </p:cNvPr>
          <p:cNvSpPr>
            <a:spLocks noGrp="1"/>
          </p:cNvSpPr>
          <p:nvPr>
            <p:ph type="sldNum" sz="quarter" idx="12"/>
          </p:nvPr>
        </p:nvSpPr>
        <p:spPr/>
        <p:txBody>
          <a:bodyPr/>
          <a:lstStyle/>
          <a:p>
            <a:pPr>
              <a:defRPr/>
            </a:pPr>
            <a:fld id="{C9F88BE6-D0E6-4FA5-A5C6-AF6DB92BA8A7}" type="slidenum">
              <a:rPr lang="en-US" smtClean="0"/>
              <a:pPr>
                <a:defRPr/>
              </a:pPr>
              <a:t>87</a:t>
            </a:fld>
            <a:endParaRPr lang="en-US"/>
          </a:p>
        </p:txBody>
      </p:sp>
    </p:spTree>
    <p:extLst>
      <p:ext uri="{BB962C8B-B14F-4D97-AF65-F5344CB8AC3E}">
        <p14:creationId xmlns:p14="http://schemas.microsoft.com/office/powerpoint/2010/main" val="32063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1696007" y="3976484"/>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4" name="Rounded Rectangle 3"/>
          <p:cNvSpPr/>
          <p:nvPr/>
        </p:nvSpPr>
        <p:spPr>
          <a:xfrm>
            <a:off x="638328" y="5577840"/>
            <a:ext cx="2513164" cy="49250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Input Image</a:t>
            </a:r>
          </a:p>
        </p:txBody>
      </p:sp>
      <p:sp>
        <p:nvSpPr>
          <p:cNvPr id="5" name="Rounded Rectangle 4"/>
          <p:cNvSpPr/>
          <p:nvPr/>
        </p:nvSpPr>
        <p:spPr>
          <a:xfrm>
            <a:off x="638328" y="4377468"/>
            <a:ext cx="2513164" cy="743172"/>
          </a:xfrm>
          <a:prstGeom prst="roundRect">
            <a:avLst/>
          </a:prstGeom>
          <a:solidFill>
            <a:schemeClr val="accent2">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Convolution (Learned)</a:t>
            </a:r>
          </a:p>
        </p:txBody>
      </p:sp>
      <p:sp>
        <p:nvSpPr>
          <p:cNvPr id="6" name="Rounded Rectangle 5"/>
          <p:cNvSpPr/>
          <p:nvPr/>
        </p:nvSpPr>
        <p:spPr>
          <a:xfrm>
            <a:off x="638328" y="3444240"/>
            <a:ext cx="2513164" cy="492504"/>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Non-linearity</a:t>
            </a:r>
          </a:p>
        </p:txBody>
      </p:sp>
      <p:sp>
        <p:nvSpPr>
          <p:cNvPr id="7" name="Rounded Rectangle 6"/>
          <p:cNvSpPr/>
          <p:nvPr/>
        </p:nvSpPr>
        <p:spPr>
          <a:xfrm>
            <a:off x="655203" y="2494536"/>
            <a:ext cx="2492926" cy="492504"/>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Spatial pooling</a:t>
            </a:r>
          </a:p>
        </p:txBody>
      </p:sp>
      <p:sp>
        <p:nvSpPr>
          <p:cNvPr id="9" name="Up Arrow 8"/>
          <p:cNvSpPr/>
          <p:nvPr/>
        </p:nvSpPr>
        <p:spPr>
          <a:xfrm>
            <a:off x="1692239" y="51689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1" name="Up Arrow 10"/>
          <p:cNvSpPr/>
          <p:nvPr/>
        </p:nvSpPr>
        <p:spPr>
          <a:xfrm>
            <a:off x="1699775" y="30353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4" name="Up Arrow 13"/>
          <p:cNvSpPr/>
          <p:nvPr/>
        </p:nvSpPr>
        <p:spPr>
          <a:xfrm>
            <a:off x="1703543" y="20726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5" name="Rounded Rectangle 14"/>
          <p:cNvSpPr/>
          <p:nvPr/>
        </p:nvSpPr>
        <p:spPr>
          <a:xfrm>
            <a:off x="634965" y="1503936"/>
            <a:ext cx="2513164" cy="492504"/>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Feature maps</a:t>
            </a:r>
          </a:p>
        </p:txBody>
      </p:sp>
      <p:sp>
        <p:nvSpPr>
          <p:cNvPr id="20" name="Up Arrow 19"/>
          <p:cNvSpPr/>
          <p:nvPr/>
        </p:nvSpPr>
        <p:spPr>
          <a:xfrm>
            <a:off x="1701411" y="10820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grpSp>
        <p:nvGrpSpPr>
          <p:cNvPr id="8" name="Group 7"/>
          <p:cNvGrpSpPr/>
          <p:nvPr/>
        </p:nvGrpSpPr>
        <p:grpSpPr>
          <a:xfrm>
            <a:off x="3606411" y="3291840"/>
            <a:ext cx="5313363" cy="3218788"/>
            <a:chOff x="77788" y="1524001"/>
            <a:chExt cx="8969375" cy="5433568"/>
          </a:xfrm>
        </p:grpSpPr>
        <p:pic>
          <p:nvPicPr>
            <p:cNvPr id="17" name="Picture 16" descr="filter_z2.png"/>
            <p:cNvPicPr>
              <a:picLocks noChangeAspect="1"/>
            </p:cNvPicPr>
            <p:nvPr/>
          </p:nvPicPr>
          <p:blipFill>
            <a:blip r:embed="rId2">
              <a:extLst>
                <a:ext uri="{28A0092B-C50C-407E-A947-70E740481C1C}">
                  <a14:useLocalDpi xmlns:a14="http://schemas.microsoft.com/office/drawing/2010/main" val="0"/>
                </a:ext>
              </a:extLst>
            </a:blip>
            <a:srcRect l="13171" t="7861" r="9666" b="12045"/>
            <a:stretch>
              <a:fillRect/>
            </a:stretch>
          </p:blipFill>
          <p:spPr bwMode="auto">
            <a:xfrm>
              <a:off x="4953000" y="1524001"/>
              <a:ext cx="4094163" cy="272891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18"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7788" y="3581400"/>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19" name="Picture 18" descr="filter_z1.png"/>
            <p:cNvPicPr>
              <a:picLocks noChangeAspect="1"/>
            </p:cNvPicPr>
            <p:nvPr/>
          </p:nvPicPr>
          <p:blipFill>
            <a:blip r:embed="rId4">
              <a:extLst>
                <a:ext uri="{28A0092B-C50C-407E-A947-70E740481C1C}">
                  <a14:useLocalDpi xmlns:a14="http://schemas.microsoft.com/office/drawing/2010/main" val="0"/>
                </a:ext>
              </a:extLst>
            </a:blip>
            <a:srcRect l="13812" t="8075" r="9827" b="11832"/>
            <a:stretch>
              <a:fillRect/>
            </a:stretch>
          </p:blipFill>
          <p:spPr bwMode="auto">
            <a:xfrm>
              <a:off x="4802189" y="3581400"/>
              <a:ext cx="4113212" cy="277653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3" name="Rectangle 6"/>
            <p:cNvSpPr>
              <a:spLocks noChangeArrowheads="1"/>
            </p:cNvSpPr>
            <p:nvPr/>
          </p:nvSpPr>
          <p:spPr bwMode="auto">
            <a:xfrm>
              <a:off x="1676400" y="6334124"/>
              <a:ext cx="1155968" cy="623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b="0" dirty="0">
                  <a:latin typeface="+mn-lt"/>
                </a:rPr>
                <a:t>Input</a:t>
              </a:r>
            </a:p>
          </p:txBody>
        </p:sp>
        <p:sp>
          <p:nvSpPr>
            <p:cNvPr id="24" name="Rectangle 23"/>
            <p:cNvSpPr>
              <a:spLocks noChangeArrowheads="1"/>
            </p:cNvSpPr>
            <p:nvPr/>
          </p:nvSpPr>
          <p:spPr bwMode="auto">
            <a:xfrm>
              <a:off x="5350841" y="6324600"/>
              <a:ext cx="2337621" cy="623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b="0" dirty="0">
                  <a:latin typeface="+mn-lt"/>
                </a:rPr>
                <a:t>Feature Map</a:t>
              </a:r>
            </a:p>
          </p:txBody>
        </p:sp>
        <p:sp>
          <p:nvSpPr>
            <p:cNvPr id="25" name="Right Arrow 24"/>
            <p:cNvSpPr>
              <a:spLocks noChangeArrowheads="1"/>
            </p:cNvSpPr>
            <p:nvPr/>
          </p:nvSpPr>
          <p:spPr bwMode="auto">
            <a:xfrm>
              <a:off x="4268788" y="48006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sp>
          <p:nvSpPr>
            <p:cNvPr id="26" name="Right Arrow 25"/>
            <p:cNvSpPr>
              <a:spLocks noChangeArrowheads="1"/>
            </p:cNvSpPr>
            <p:nvPr/>
          </p:nvSpPr>
          <p:spPr bwMode="auto">
            <a:xfrm rot="19622137">
              <a:off x="4317928" y="3618382"/>
              <a:ext cx="457200" cy="32173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sp>
          <p:nvSpPr>
            <p:cNvPr id="27" name="Rectangle 26"/>
            <p:cNvSpPr/>
            <p:nvPr/>
          </p:nvSpPr>
          <p:spPr>
            <a:xfrm>
              <a:off x="4246475" y="3733801"/>
              <a:ext cx="204788" cy="1558637"/>
            </a:xfrm>
            <a:prstGeom prst="rect">
              <a:avLst/>
            </a:prstGeom>
          </p:spPr>
          <p:txBody>
            <a:bodyPr lIns="91430" tIns="45715" rIns="91430" bIns="45715">
              <a:spAutoFit/>
            </a:bodyPr>
            <a:lstStyle/>
            <a:p>
              <a:pPr>
                <a:defRPr/>
              </a:pPr>
              <a:r>
                <a:rPr lang="en-US" dirty="0"/>
                <a:t>...</a:t>
              </a:r>
            </a:p>
          </p:txBody>
        </p:sp>
      </p:grpSp>
      <p:sp>
        <p:nvSpPr>
          <p:cNvPr id="28" name="Title 1"/>
          <p:cNvSpPr>
            <a:spLocks noGrp="1"/>
          </p:cNvSpPr>
          <p:nvPr>
            <p:ph type="title"/>
          </p:nvPr>
        </p:nvSpPr>
        <p:spPr>
          <a:xfrm>
            <a:off x="634610" y="15240"/>
            <a:ext cx="8686800" cy="838200"/>
          </a:xfrm>
        </p:spPr>
        <p:txBody>
          <a:bodyPr/>
          <a:lstStyle/>
          <a:p>
            <a:r>
              <a:rPr lang="en-US" dirty="0">
                <a:solidFill>
                  <a:schemeClr val="tx1"/>
                </a:solidFill>
                <a:latin typeface="+mn-lt"/>
              </a:rPr>
              <a:t>Key operations in a CNN</a:t>
            </a:r>
          </a:p>
        </p:txBody>
      </p:sp>
      <p:sp>
        <p:nvSpPr>
          <p:cNvPr id="2" name="TextBox 1"/>
          <p:cNvSpPr txBox="1"/>
          <p:nvPr/>
        </p:nvSpPr>
        <p:spPr>
          <a:xfrm>
            <a:off x="0" y="6492241"/>
            <a:ext cx="2463410" cy="307777"/>
          </a:xfrm>
          <a:prstGeom prst="rect">
            <a:avLst/>
          </a:prstGeom>
          <a:noFill/>
        </p:spPr>
        <p:txBody>
          <a:bodyPr wrap="none" rtlCol="0">
            <a:spAutoFit/>
          </a:bodyPr>
          <a:lstStyle/>
          <a:p>
            <a:r>
              <a:rPr lang="en-US" sz="1400" dirty="0"/>
              <a:t>Source: R. Fergus, Y. </a:t>
            </a:r>
            <a:r>
              <a:rPr lang="en-US" sz="1400" dirty="0" err="1"/>
              <a:t>LeCun</a:t>
            </a:r>
            <a:endParaRPr lang="en-US" sz="1400" dirty="0"/>
          </a:p>
        </p:txBody>
      </p:sp>
      <p:sp>
        <p:nvSpPr>
          <p:cNvPr id="30" name="TextBox 29"/>
          <p:cNvSpPr txBox="1"/>
          <p:nvPr/>
        </p:nvSpPr>
        <p:spPr>
          <a:xfrm>
            <a:off x="794954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
        <p:nvSpPr>
          <p:cNvPr id="3" name="Slide Number Placeholder 2">
            <a:extLst>
              <a:ext uri="{FF2B5EF4-FFF2-40B4-BE49-F238E27FC236}">
                <a16:creationId xmlns:a16="http://schemas.microsoft.com/office/drawing/2014/main" id="{9C021B5F-C9A4-6D4F-A6C3-1F928F9D0EA8}"/>
              </a:ext>
            </a:extLst>
          </p:cNvPr>
          <p:cNvSpPr>
            <a:spLocks noGrp="1"/>
          </p:cNvSpPr>
          <p:nvPr>
            <p:ph type="sldNum" sz="quarter" idx="12"/>
          </p:nvPr>
        </p:nvSpPr>
        <p:spPr/>
        <p:txBody>
          <a:bodyPr/>
          <a:lstStyle/>
          <a:p>
            <a:pPr>
              <a:defRPr/>
            </a:pPr>
            <a:fld id="{C9F88BE6-D0E6-4FA5-A5C6-AF6DB92BA8A7}" type="slidenum">
              <a:rPr lang="en-US" smtClean="0"/>
              <a:pPr>
                <a:defRPr/>
              </a:pPr>
              <a:t>88</a:t>
            </a:fld>
            <a:endParaRPr lang="en-US"/>
          </a:p>
        </p:txBody>
      </p:sp>
    </p:spTree>
    <p:extLst>
      <p:ext uri="{BB962C8B-B14F-4D97-AF65-F5344CB8AC3E}">
        <p14:creationId xmlns:p14="http://schemas.microsoft.com/office/powerpoint/2010/main" val="24822787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p Arrow 10"/>
          <p:cNvSpPr/>
          <p:nvPr/>
        </p:nvSpPr>
        <p:spPr>
          <a:xfrm>
            <a:off x="1699775" y="30353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0" name="Up Arrow 9"/>
          <p:cNvSpPr/>
          <p:nvPr/>
        </p:nvSpPr>
        <p:spPr>
          <a:xfrm>
            <a:off x="1696007" y="3976484"/>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4" name="Rounded Rectangle 3"/>
          <p:cNvSpPr/>
          <p:nvPr/>
        </p:nvSpPr>
        <p:spPr>
          <a:xfrm>
            <a:off x="638328" y="5577840"/>
            <a:ext cx="2513164" cy="49250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Input Image</a:t>
            </a:r>
          </a:p>
        </p:txBody>
      </p:sp>
      <p:sp>
        <p:nvSpPr>
          <p:cNvPr id="5" name="Rounded Rectangle 4"/>
          <p:cNvSpPr/>
          <p:nvPr/>
        </p:nvSpPr>
        <p:spPr>
          <a:xfrm>
            <a:off x="638328" y="4377468"/>
            <a:ext cx="2513164" cy="743172"/>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Convolution (Learned)</a:t>
            </a:r>
          </a:p>
        </p:txBody>
      </p:sp>
      <p:sp>
        <p:nvSpPr>
          <p:cNvPr id="6" name="Rounded Rectangle 5"/>
          <p:cNvSpPr/>
          <p:nvPr/>
        </p:nvSpPr>
        <p:spPr>
          <a:xfrm>
            <a:off x="638328" y="3444240"/>
            <a:ext cx="2513164" cy="492504"/>
          </a:xfrm>
          <a:prstGeom prst="roundRect">
            <a:avLst/>
          </a:prstGeom>
          <a:solidFill>
            <a:schemeClr val="accent1">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Non-linearity</a:t>
            </a:r>
          </a:p>
        </p:txBody>
      </p:sp>
      <p:sp>
        <p:nvSpPr>
          <p:cNvPr id="7" name="Rounded Rectangle 6"/>
          <p:cNvSpPr/>
          <p:nvPr/>
        </p:nvSpPr>
        <p:spPr>
          <a:xfrm>
            <a:off x="655203" y="2494536"/>
            <a:ext cx="2492926" cy="492504"/>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Spatial pooling</a:t>
            </a:r>
          </a:p>
        </p:txBody>
      </p:sp>
      <p:sp>
        <p:nvSpPr>
          <p:cNvPr id="9" name="Up Arrow 8"/>
          <p:cNvSpPr/>
          <p:nvPr/>
        </p:nvSpPr>
        <p:spPr>
          <a:xfrm>
            <a:off x="1692239" y="51689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4" name="Up Arrow 13"/>
          <p:cNvSpPr/>
          <p:nvPr/>
        </p:nvSpPr>
        <p:spPr>
          <a:xfrm>
            <a:off x="1703543" y="20726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5" name="Rounded Rectangle 14"/>
          <p:cNvSpPr/>
          <p:nvPr/>
        </p:nvSpPr>
        <p:spPr>
          <a:xfrm>
            <a:off x="634965" y="1503936"/>
            <a:ext cx="2513164" cy="492504"/>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Feature maps</a:t>
            </a:r>
          </a:p>
        </p:txBody>
      </p:sp>
      <p:sp>
        <p:nvSpPr>
          <p:cNvPr id="20" name="Up Arrow 19"/>
          <p:cNvSpPr/>
          <p:nvPr/>
        </p:nvSpPr>
        <p:spPr>
          <a:xfrm>
            <a:off x="1701411" y="10820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pic>
        <p:nvPicPr>
          <p:cNvPr id="28" name="Picture 27"/>
          <p:cNvPicPr>
            <a:picLocks noChangeAspect="1"/>
          </p:cNvPicPr>
          <p:nvPr/>
        </p:nvPicPr>
        <p:blipFill rotWithShape="1">
          <a:blip r:embed="rId2"/>
          <a:srcRect l="6366" t="5805" r="6355" b="595"/>
          <a:stretch/>
        </p:blipFill>
        <p:spPr>
          <a:xfrm>
            <a:off x="4292211" y="2910840"/>
            <a:ext cx="3838821" cy="3087614"/>
          </a:xfrm>
          <a:prstGeom prst="rect">
            <a:avLst/>
          </a:prstGeom>
        </p:spPr>
      </p:pic>
      <p:sp>
        <p:nvSpPr>
          <p:cNvPr id="29" name="Title 1"/>
          <p:cNvSpPr>
            <a:spLocks noGrp="1"/>
          </p:cNvSpPr>
          <p:nvPr>
            <p:ph type="title"/>
          </p:nvPr>
        </p:nvSpPr>
        <p:spPr>
          <a:xfrm>
            <a:off x="634610" y="15240"/>
            <a:ext cx="8686800" cy="838200"/>
          </a:xfrm>
        </p:spPr>
        <p:txBody>
          <a:bodyPr/>
          <a:lstStyle/>
          <a:p>
            <a:r>
              <a:rPr lang="en-US" dirty="0">
                <a:solidFill>
                  <a:schemeClr val="tx1"/>
                </a:solidFill>
                <a:latin typeface="+mn-lt"/>
              </a:rPr>
              <a:t>Key operations</a:t>
            </a:r>
          </a:p>
        </p:txBody>
      </p:sp>
      <p:sp>
        <p:nvSpPr>
          <p:cNvPr id="16" name="TextBox 15"/>
          <p:cNvSpPr txBox="1"/>
          <p:nvPr/>
        </p:nvSpPr>
        <p:spPr>
          <a:xfrm>
            <a:off x="0" y="6492241"/>
            <a:ext cx="2463410" cy="307777"/>
          </a:xfrm>
          <a:prstGeom prst="rect">
            <a:avLst/>
          </a:prstGeom>
          <a:noFill/>
        </p:spPr>
        <p:txBody>
          <a:bodyPr wrap="none" rtlCol="0">
            <a:spAutoFit/>
          </a:bodyPr>
          <a:lstStyle/>
          <a:p>
            <a:r>
              <a:rPr lang="en-US" sz="1400" dirty="0"/>
              <a:t>Source: R. Fergus, Y. </a:t>
            </a:r>
            <a:r>
              <a:rPr lang="en-US" sz="1400" dirty="0" err="1"/>
              <a:t>LeCun</a:t>
            </a:r>
            <a:endParaRPr lang="en-US" sz="1400" dirty="0"/>
          </a:p>
        </p:txBody>
      </p:sp>
      <p:sp>
        <p:nvSpPr>
          <p:cNvPr id="17" name="Rectangle 16"/>
          <p:cNvSpPr>
            <a:spLocks noChangeArrowheads="1"/>
          </p:cNvSpPr>
          <p:nvPr/>
        </p:nvSpPr>
        <p:spPr bwMode="auto">
          <a:xfrm>
            <a:off x="4597010" y="2408761"/>
            <a:ext cx="3052354" cy="40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sz="2000" dirty="0">
                <a:latin typeface="+mn-lt"/>
              </a:rPr>
              <a:t>Rectified Linear Unit (</a:t>
            </a:r>
            <a:r>
              <a:rPr lang="en-US" sz="2000" dirty="0" err="1">
                <a:latin typeface="+mn-lt"/>
              </a:rPr>
              <a:t>ReLU</a:t>
            </a:r>
            <a:r>
              <a:rPr lang="en-US" sz="2000" dirty="0">
                <a:latin typeface="+mn-lt"/>
              </a:rPr>
              <a:t>)</a:t>
            </a:r>
          </a:p>
        </p:txBody>
      </p:sp>
      <p:sp>
        <p:nvSpPr>
          <p:cNvPr id="18" name="TextBox 17"/>
          <p:cNvSpPr txBox="1"/>
          <p:nvPr/>
        </p:nvSpPr>
        <p:spPr>
          <a:xfrm>
            <a:off x="794954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
        <p:nvSpPr>
          <p:cNvPr id="2" name="Slide Number Placeholder 1">
            <a:extLst>
              <a:ext uri="{FF2B5EF4-FFF2-40B4-BE49-F238E27FC236}">
                <a16:creationId xmlns:a16="http://schemas.microsoft.com/office/drawing/2014/main" id="{497D8250-7D5C-B641-B598-9D0F3AD03B0B}"/>
              </a:ext>
            </a:extLst>
          </p:cNvPr>
          <p:cNvSpPr>
            <a:spLocks noGrp="1"/>
          </p:cNvSpPr>
          <p:nvPr>
            <p:ph type="sldNum" sz="quarter" idx="12"/>
          </p:nvPr>
        </p:nvSpPr>
        <p:spPr/>
        <p:txBody>
          <a:bodyPr/>
          <a:lstStyle/>
          <a:p>
            <a:pPr>
              <a:defRPr/>
            </a:pPr>
            <a:fld id="{C9F88BE6-D0E6-4FA5-A5C6-AF6DB92BA8A7}" type="slidenum">
              <a:rPr lang="en-US" smtClean="0"/>
              <a:pPr>
                <a:defRPr/>
              </a:pPr>
              <a:t>89</a:t>
            </a:fld>
            <a:endParaRPr lang="en-US"/>
          </a:p>
        </p:txBody>
      </p:sp>
    </p:spTree>
    <p:extLst>
      <p:ext uri="{BB962C8B-B14F-4D97-AF65-F5344CB8AC3E}">
        <p14:creationId xmlns:p14="http://schemas.microsoft.com/office/powerpoint/2010/main" val="141375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Completion Example</a:t>
            </a:r>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457200" y="57912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
        <p:nvSpPr>
          <p:cNvPr id="5" name="Slide Number Placeholder 4">
            <a:extLst>
              <a:ext uri="{FF2B5EF4-FFF2-40B4-BE49-F238E27FC236}">
                <a16:creationId xmlns:a16="http://schemas.microsoft.com/office/drawing/2014/main" id="{E40266F7-93F7-8443-94B7-29EBE4A79287}"/>
              </a:ext>
            </a:extLst>
          </p:cNvPr>
          <p:cNvSpPr>
            <a:spLocks noGrp="1"/>
          </p:cNvSpPr>
          <p:nvPr>
            <p:ph type="sldNum" sz="quarter" idx="12"/>
          </p:nvPr>
        </p:nvSpPr>
        <p:spPr/>
        <p:txBody>
          <a:bodyPr/>
          <a:lstStyle/>
          <a:p>
            <a:pPr>
              <a:defRPr/>
            </a:pPr>
            <a:fld id="{C9F88BE6-D0E6-4FA5-A5C6-AF6DB92BA8A7}" type="slidenum">
              <a:rPr lang="en-US" smtClean="0"/>
              <a:pPr>
                <a:defRPr/>
              </a:pPr>
              <a:t>9</a:t>
            </a:fld>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p Arrow 13"/>
          <p:cNvSpPr/>
          <p:nvPr/>
        </p:nvSpPr>
        <p:spPr>
          <a:xfrm>
            <a:off x="1703543" y="20726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0" name="Up Arrow 9"/>
          <p:cNvSpPr/>
          <p:nvPr/>
        </p:nvSpPr>
        <p:spPr>
          <a:xfrm>
            <a:off x="1696007" y="3976484"/>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4" name="Rounded Rectangle 3"/>
          <p:cNvSpPr/>
          <p:nvPr/>
        </p:nvSpPr>
        <p:spPr>
          <a:xfrm>
            <a:off x="638328" y="5577840"/>
            <a:ext cx="2513164" cy="49250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Input Image</a:t>
            </a:r>
          </a:p>
        </p:txBody>
      </p:sp>
      <p:sp>
        <p:nvSpPr>
          <p:cNvPr id="5" name="Rounded Rectangle 4"/>
          <p:cNvSpPr/>
          <p:nvPr/>
        </p:nvSpPr>
        <p:spPr>
          <a:xfrm>
            <a:off x="638328" y="4377468"/>
            <a:ext cx="2513164" cy="743172"/>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Convolution (Learned)</a:t>
            </a:r>
          </a:p>
        </p:txBody>
      </p:sp>
      <p:sp>
        <p:nvSpPr>
          <p:cNvPr id="6" name="Rounded Rectangle 5"/>
          <p:cNvSpPr/>
          <p:nvPr/>
        </p:nvSpPr>
        <p:spPr>
          <a:xfrm>
            <a:off x="638328" y="3444240"/>
            <a:ext cx="2513164" cy="492504"/>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Non-linearity</a:t>
            </a:r>
          </a:p>
        </p:txBody>
      </p:sp>
      <p:sp>
        <p:nvSpPr>
          <p:cNvPr id="7" name="Rounded Rectangle 6"/>
          <p:cNvSpPr/>
          <p:nvPr/>
        </p:nvSpPr>
        <p:spPr>
          <a:xfrm>
            <a:off x="655203" y="2494536"/>
            <a:ext cx="2492926" cy="492504"/>
          </a:xfrm>
          <a:prstGeom prst="roundRect">
            <a:avLst/>
          </a:prstGeom>
          <a:solidFill>
            <a:schemeClr val="accent3">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Spatial pooling</a:t>
            </a:r>
          </a:p>
        </p:txBody>
      </p:sp>
      <p:sp>
        <p:nvSpPr>
          <p:cNvPr id="9" name="Up Arrow 8"/>
          <p:cNvSpPr/>
          <p:nvPr/>
        </p:nvSpPr>
        <p:spPr>
          <a:xfrm>
            <a:off x="1692239" y="51689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1" name="Up Arrow 10"/>
          <p:cNvSpPr/>
          <p:nvPr/>
        </p:nvSpPr>
        <p:spPr>
          <a:xfrm>
            <a:off x="1699775" y="30353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5" name="Rounded Rectangle 14"/>
          <p:cNvSpPr/>
          <p:nvPr/>
        </p:nvSpPr>
        <p:spPr>
          <a:xfrm>
            <a:off x="634965" y="1503936"/>
            <a:ext cx="2513164" cy="492504"/>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Feature maps</a:t>
            </a:r>
          </a:p>
        </p:txBody>
      </p:sp>
      <p:sp>
        <p:nvSpPr>
          <p:cNvPr id="20" name="Up Arrow 19"/>
          <p:cNvSpPr/>
          <p:nvPr/>
        </p:nvSpPr>
        <p:spPr>
          <a:xfrm>
            <a:off x="1701411" y="10820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pic>
        <p:nvPicPr>
          <p:cNvPr id="17" name="Picture 16" descr="norm.png"/>
          <p:cNvPicPr>
            <a:picLocks noChangeAspect="1"/>
          </p:cNvPicPr>
          <p:nvPr/>
        </p:nvPicPr>
        <p:blipFill rotWithShape="1">
          <a:blip r:embed="rId2">
            <a:extLst>
              <a:ext uri="{28A0092B-C50C-407E-A947-70E740481C1C}">
                <a14:useLocalDpi xmlns:a14="http://schemas.microsoft.com/office/drawing/2010/main" val="0"/>
              </a:ext>
            </a:extLst>
          </a:blip>
          <a:srcRect l="13144" t="14581" r="48195" b="51794"/>
          <a:stretch/>
        </p:blipFill>
        <p:spPr>
          <a:xfrm>
            <a:off x="3377810" y="2338689"/>
            <a:ext cx="3581400" cy="2334791"/>
          </a:xfrm>
          <a:prstGeom prst="rect">
            <a:avLst/>
          </a:prstGeom>
        </p:spPr>
      </p:pic>
      <p:sp>
        <p:nvSpPr>
          <p:cNvPr id="27" name="Rectangle 26"/>
          <p:cNvSpPr/>
          <p:nvPr/>
        </p:nvSpPr>
        <p:spPr>
          <a:xfrm>
            <a:off x="3454009" y="2414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bg1"/>
              </a:solidFill>
            </a:endParaRPr>
          </a:p>
        </p:txBody>
      </p:sp>
      <p:sp>
        <p:nvSpPr>
          <p:cNvPr id="29" name="Rectangle 28"/>
          <p:cNvSpPr/>
          <p:nvPr/>
        </p:nvSpPr>
        <p:spPr>
          <a:xfrm>
            <a:off x="3835009" y="2414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bg1"/>
              </a:solidFill>
            </a:endParaRPr>
          </a:p>
        </p:txBody>
      </p:sp>
      <p:sp>
        <p:nvSpPr>
          <p:cNvPr id="30" name="Rectangle 29"/>
          <p:cNvSpPr/>
          <p:nvPr/>
        </p:nvSpPr>
        <p:spPr>
          <a:xfrm>
            <a:off x="3454009" y="2795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31" name="Rectangle 30"/>
          <p:cNvSpPr/>
          <p:nvPr/>
        </p:nvSpPr>
        <p:spPr>
          <a:xfrm>
            <a:off x="3835009" y="2795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33" name="Rectangle 32"/>
          <p:cNvSpPr/>
          <p:nvPr/>
        </p:nvSpPr>
        <p:spPr>
          <a:xfrm>
            <a:off x="7206971" y="2453640"/>
            <a:ext cx="1662706" cy="523220"/>
          </a:xfrm>
          <a:prstGeom prst="rect">
            <a:avLst/>
          </a:prstGeom>
        </p:spPr>
        <p:txBody>
          <a:bodyPr wrap="square" lIns="91430" tIns="45715" rIns="91430" bIns="45715">
            <a:spAutoFit/>
          </a:bodyPr>
          <a:lstStyle/>
          <a:p>
            <a:pPr lvl="1" eaLnBrk="0" hangingPunct="0">
              <a:spcBef>
                <a:spcPct val="20000"/>
              </a:spcBef>
            </a:pPr>
            <a:r>
              <a:rPr lang="en-US" sz="2800" dirty="0">
                <a:latin typeface="+mn-lt"/>
              </a:rPr>
              <a:t>Max</a:t>
            </a:r>
          </a:p>
        </p:txBody>
      </p:sp>
      <p:pic>
        <p:nvPicPr>
          <p:cNvPr id="35" name="Picture 34" descr="max_pool.png"/>
          <p:cNvPicPr>
            <a:picLocks noChangeAspect="1"/>
          </p:cNvPicPr>
          <p:nvPr/>
        </p:nvPicPr>
        <p:blipFill rotWithShape="1">
          <a:blip r:embed="rId3">
            <a:extLst>
              <a:ext uri="{28A0092B-C50C-407E-A947-70E740481C1C}">
                <a14:useLocalDpi xmlns:a14="http://schemas.microsoft.com/office/drawing/2010/main" val="0"/>
              </a:ext>
            </a:extLst>
          </a:blip>
          <a:srcRect l="13302" t="14319" r="9186" b="17450"/>
          <a:stretch/>
        </p:blipFill>
        <p:spPr>
          <a:xfrm>
            <a:off x="7111610" y="3015613"/>
            <a:ext cx="1910468" cy="1260542"/>
          </a:xfrm>
          <a:prstGeom prst="rect">
            <a:avLst/>
          </a:prstGeom>
          <a:ln>
            <a:solidFill>
              <a:schemeClr val="bg1"/>
            </a:solidFill>
          </a:ln>
        </p:spPr>
      </p:pic>
      <p:sp>
        <p:nvSpPr>
          <p:cNvPr id="36" name="Title 1"/>
          <p:cNvSpPr>
            <a:spLocks noGrp="1"/>
          </p:cNvSpPr>
          <p:nvPr>
            <p:ph type="title"/>
          </p:nvPr>
        </p:nvSpPr>
        <p:spPr>
          <a:xfrm>
            <a:off x="634610" y="15240"/>
            <a:ext cx="8686800" cy="838200"/>
          </a:xfrm>
        </p:spPr>
        <p:txBody>
          <a:bodyPr/>
          <a:lstStyle/>
          <a:p>
            <a:r>
              <a:rPr lang="en-US" dirty="0">
                <a:solidFill>
                  <a:schemeClr val="tx1"/>
                </a:solidFill>
                <a:latin typeface="+mn-lt"/>
              </a:rPr>
              <a:t>Key operations</a:t>
            </a:r>
          </a:p>
        </p:txBody>
      </p:sp>
      <p:sp>
        <p:nvSpPr>
          <p:cNvPr id="21" name="TextBox 20"/>
          <p:cNvSpPr txBox="1"/>
          <p:nvPr/>
        </p:nvSpPr>
        <p:spPr>
          <a:xfrm>
            <a:off x="0" y="6492241"/>
            <a:ext cx="2463410" cy="307777"/>
          </a:xfrm>
          <a:prstGeom prst="rect">
            <a:avLst/>
          </a:prstGeom>
          <a:noFill/>
        </p:spPr>
        <p:txBody>
          <a:bodyPr wrap="none" rtlCol="0">
            <a:spAutoFit/>
          </a:bodyPr>
          <a:lstStyle/>
          <a:p>
            <a:r>
              <a:rPr lang="en-US" sz="1400" dirty="0"/>
              <a:t>Source: R. Fergus, Y. </a:t>
            </a:r>
            <a:r>
              <a:rPr lang="en-US" sz="1400" dirty="0" err="1"/>
              <a:t>LeCun</a:t>
            </a:r>
            <a:endParaRPr lang="en-US" sz="1400" dirty="0"/>
          </a:p>
        </p:txBody>
      </p:sp>
      <p:sp>
        <p:nvSpPr>
          <p:cNvPr id="22" name="TextBox 21"/>
          <p:cNvSpPr txBox="1"/>
          <p:nvPr/>
        </p:nvSpPr>
        <p:spPr>
          <a:xfrm>
            <a:off x="794954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
        <p:nvSpPr>
          <p:cNvPr id="2" name="Slide Number Placeholder 1">
            <a:extLst>
              <a:ext uri="{FF2B5EF4-FFF2-40B4-BE49-F238E27FC236}">
                <a16:creationId xmlns:a16="http://schemas.microsoft.com/office/drawing/2014/main" id="{983EE3AF-C369-A444-929F-998C7E3ADC7D}"/>
              </a:ext>
            </a:extLst>
          </p:cNvPr>
          <p:cNvSpPr>
            <a:spLocks noGrp="1"/>
          </p:cNvSpPr>
          <p:nvPr>
            <p:ph type="sldNum" sz="quarter" idx="12"/>
          </p:nvPr>
        </p:nvSpPr>
        <p:spPr/>
        <p:txBody>
          <a:bodyPr/>
          <a:lstStyle/>
          <a:p>
            <a:pPr>
              <a:defRPr/>
            </a:pPr>
            <a:fld id="{C9F88BE6-D0E6-4FA5-A5C6-AF6DB92BA8A7}" type="slidenum">
              <a:rPr lang="en-US" smtClean="0"/>
              <a:pPr>
                <a:defRPr/>
              </a:pPr>
              <a:t>90</a:t>
            </a:fld>
            <a:endParaRPr lang="en-US"/>
          </a:p>
        </p:txBody>
      </p:sp>
    </p:spTree>
    <p:extLst>
      <p:ext uri="{BB962C8B-B14F-4D97-AF65-F5344CB8AC3E}">
        <p14:creationId xmlns:p14="http://schemas.microsoft.com/office/powerpoint/2010/main" val="112590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fontScale="90000"/>
          </a:bodyPr>
          <a:lstStyle/>
          <a:p>
            <a:r>
              <a:rPr lang="en-US" dirty="0"/>
              <a:t>Quick summary of deep network encoders</a:t>
            </a:r>
          </a:p>
        </p:txBody>
      </p:sp>
      <p:sp>
        <p:nvSpPr>
          <p:cNvPr id="3" name="Content Placeholder 2"/>
          <p:cNvSpPr>
            <a:spLocks noGrp="1"/>
          </p:cNvSpPr>
          <p:nvPr>
            <p:ph idx="1"/>
          </p:nvPr>
        </p:nvSpPr>
        <p:spPr>
          <a:xfrm>
            <a:off x="609600" y="990600"/>
            <a:ext cx="8915400" cy="5135563"/>
          </a:xfrm>
        </p:spPr>
        <p:txBody>
          <a:bodyPr>
            <a:normAutofit/>
          </a:bodyPr>
          <a:lstStyle/>
          <a:p>
            <a:pPr marL="0" indent="0">
              <a:buNone/>
            </a:pPr>
            <a:r>
              <a:rPr lang="en-US" sz="2800" dirty="0"/>
              <a:t>Create encoding by passing image through a series of steps</a:t>
            </a:r>
          </a:p>
          <a:p>
            <a:pPr marL="971550" lvl="1" indent="-514350">
              <a:buFont typeface="+mj-lt"/>
              <a:buAutoNum type="arabicPeriod"/>
            </a:pPr>
            <a:r>
              <a:rPr lang="en-US" sz="2400" dirty="0"/>
              <a:t>Feature generation</a:t>
            </a:r>
          </a:p>
          <a:p>
            <a:pPr marL="1314450" lvl="2" indent="-457200">
              <a:buFont typeface="+mj-lt"/>
              <a:buAutoNum type="alphaLcPeriod"/>
            </a:pPr>
            <a:r>
              <a:rPr lang="en-US" sz="1800" dirty="0"/>
              <a:t>Apply filters</a:t>
            </a:r>
          </a:p>
          <a:p>
            <a:pPr marL="1314450" lvl="2" indent="-457200">
              <a:buFont typeface="+mj-lt"/>
              <a:buAutoNum type="alphaLcPeriod"/>
            </a:pPr>
            <a:r>
              <a:rPr lang="en-US" sz="1800" dirty="0" err="1"/>
              <a:t>ReLU</a:t>
            </a:r>
            <a:r>
              <a:rPr lang="en-US" sz="1800" dirty="0"/>
              <a:t>: Zero out negative values </a:t>
            </a:r>
          </a:p>
          <a:p>
            <a:pPr marL="1314450" lvl="2" indent="-457200">
              <a:buFont typeface="+mj-lt"/>
              <a:buAutoNum type="alphaLcPeriod"/>
            </a:pPr>
            <a:r>
              <a:rPr lang="en-US" sz="1800" dirty="0" err="1"/>
              <a:t>Downsample</a:t>
            </a:r>
            <a:r>
              <a:rPr lang="en-US" sz="1800" dirty="0"/>
              <a:t> or “pool” by taking average or max response</a:t>
            </a:r>
          </a:p>
          <a:p>
            <a:pPr marL="914400" lvl="1" indent="-514350">
              <a:buFont typeface="+mj-lt"/>
              <a:buAutoNum type="arabicPeriod" startAt="2"/>
            </a:pPr>
            <a:r>
              <a:rPr lang="en-US" sz="2400" dirty="0"/>
              <a:t>Vectorize and add dense neural network layers</a:t>
            </a:r>
          </a:p>
        </p:txBody>
      </p:sp>
      <p:pic>
        <p:nvPicPr>
          <p:cNvPr id="1030" name="Picture 6" descr="AlexNet CNN architecture laye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45" y="3558381"/>
            <a:ext cx="8096250" cy="2305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9165" y="6221661"/>
            <a:ext cx="8324835" cy="646331"/>
          </a:xfrm>
          <a:prstGeom prst="rect">
            <a:avLst/>
          </a:prstGeom>
          <a:noFill/>
        </p:spPr>
        <p:txBody>
          <a:bodyPr wrap="square" rtlCol="0">
            <a:spAutoFit/>
          </a:bodyPr>
          <a:lstStyle/>
          <a:p>
            <a:r>
              <a:rPr lang="en-US" dirty="0" err="1"/>
              <a:t>AlexNet</a:t>
            </a:r>
            <a:r>
              <a:rPr lang="en-US" dirty="0"/>
              <a:t>: achieved good results on ImageNet in 2012 to convince computer vision researchers of potential</a:t>
            </a:r>
          </a:p>
        </p:txBody>
      </p:sp>
      <p:sp>
        <p:nvSpPr>
          <p:cNvPr id="6" name="Curved Right Arrow 5"/>
          <p:cNvSpPr/>
          <p:nvPr/>
        </p:nvSpPr>
        <p:spPr>
          <a:xfrm flipV="1">
            <a:off x="1295400" y="2057400"/>
            <a:ext cx="152400" cy="762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64533807-F62B-3E4C-91B6-A7B17C6942AB}"/>
              </a:ext>
            </a:extLst>
          </p:cNvPr>
          <p:cNvSpPr>
            <a:spLocks noGrp="1"/>
          </p:cNvSpPr>
          <p:nvPr>
            <p:ph type="sldNum" sz="quarter" idx="12"/>
          </p:nvPr>
        </p:nvSpPr>
        <p:spPr/>
        <p:txBody>
          <a:bodyPr/>
          <a:lstStyle/>
          <a:p>
            <a:pPr>
              <a:defRPr/>
            </a:pPr>
            <a:fld id="{C9F88BE6-D0E6-4FA5-A5C6-AF6DB92BA8A7}" type="slidenum">
              <a:rPr lang="en-US" smtClean="0"/>
              <a:pPr>
                <a:defRPr/>
              </a:pPr>
              <a:t>91</a:t>
            </a:fld>
            <a:endParaRPr lang="en-US"/>
          </a:p>
        </p:txBody>
      </p:sp>
    </p:spTree>
    <p:extLst>
      <p:ext uri="{BB962C8B-B14F-4D97-AF65-F5344CB8AC3E}">
        <p14:creationId xmlns:p14="http://schemas.microsoft.com/office/powerpoint/2010/main" val="28449122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Autofit/>
          </a:bodyPr>
          <a:lstStyle/>
          <a:p>
            <a:pPr marL="0" indent="0">
              <a:buNone/>
            </a:pPr>
            <a:r>
              <a:rPr lang="en-US" sz="3200" dirty="0"/>
              <a:t>Most popular architecture is </a:t>
            </a:r>
            <a:r>
              <a:rPr lang="en-US" sz="3200" dirty="0" err="1"/>
              <a:t>ResNet</a:t>
            </a:r>
            <a:r>
              <a:rPr lang="en-US" sz="3200" dirty="0"/>
              <a:t> which adds “skip” connections</a:t>
            </a:r>
          </a:p>
        </p:txBody>
      </p:sp>
      <p:sp>
        <p:nvSpPr>
          <p:cNvPr id="3" name="Content Placeholder 2"/>
          <p:cNvSpPr>
            <a:spLocks noGrp="1"/>
          </p:cNvSpPr>
          <p:nvPr>
            <p:ph idx="1"/>
          </p:nvPr>
        </p:nvSpPr>
        <p:spPr>
          <a:xfrm>
            <a:off x="609600" y="990600"/>
            <a:ext cx="8534400" cy="5135563"/>
          </a:xfrm>
        </p:spPr>
        <p:txBody>
          <a:bodyPr>
            <a:normAutofit/>
          </a:bodyPr>
          <a:lstStyle/>
          <a:p>
            <a:endParaRPr lang="en-US" sz="2800" dirty="0"/>
          </a:p>
          <a:p>
            <a:r>
              <a:rPr lang="en-US" sz="2800" dirty="0"/>
              <a:t>Layers add their response to previous layer outputs so they don’t need to re-encode it</a:t>
            </a:r>
          </a:p>
          <a:p>
            <a:r>
              <a:rPr lang="en-US" sz="2800" dirty="0"/>
              <a:t>Makes network more compact and easier to train</a:t>
            </a:r>
          </a:p>
          <a:p>
            <a:endParaRPr lang="en-US" sz="2800" dirty="0"/>
          </a:p>
        </p:txBody>
      </p:sp>
      <p:pic>
        <p:nvPicPr>
          <p:cNvPr id="1026" name="Picture 2" descr="https://miro.medium.com/max/1001/1*2ns4ota94je5gSVjrpFq3A.png"/>
          <p:cNvPicPr>
            <a:picLocks noChangeAspect="1" noChangeArrowheads="1"/>
          </p:cNvPicPr>
          <p:nvPr/>
        </p:nvPicPr>
        <p:blipFill rotWithShape="1">
          <a:blip r:embed="rId2">
            <a:extLst>
              <a:ext uri="{28A0092B-C50C-407E-A947-70E740481C1C}">
                <a14:useLocalDpi xmlns:a14="http://schemas.microsoft.com/office/drawing/2010/main" val="0"/>
              </a:ext>
            </a:extLst>
          </a:blip>
          <a:srcRect l="64910" r="606"/>
          <a:stretch/>
        </p:blipFill>
        <p:spPr bwMode="auto">
          <a:xfrm rot="16200000">
            <a:off x="3959038" y="233674"/>
            <a:ext cx="1371600" cy="9137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76600" y="5545510"/>
            <a:ext cx="2236574" cy="369332"/>
          </a:xfrm>
          <a:prstGeom prst="rect">
            <a:avLst/>
          </a:prstGeom>
          <a:noFill/>
        </p:spPr>
        <p:txBody>
          <a:bodyPr wrap="none" rtlCol="0">
            <a:spAutoFit/>
          </a:bodyPr>
          <a:lstStyle/>
          <a:p>
            <a:r>
              <a:rPr lang="en-US" dirty="0" err="1"/>
              <a:t>ResNet</a:t>
            </a:r>
            <a:r>
              <a:rPr lang="en-US" dirty="0"/>
              <a:t> Architecture</a:t>
            </a:r>
          </a:p>
        </p:txBody>
      </p:sp>
      <p:sp>
        <p:nvSpPr>
          <p:cNvPr id="5" name="Slide Number Placeholder 4">
            <a:extLst>
              <a:ext uri="{FF2B5EF4-FFF2-40B4-BE49-F238E27FC236}">
                <a16:creationId xmlns:a16="http://schemas.microsoft.com/office/drawing/2014/main" id="{BB2C047E-23DB-404B-A850-461DF7A80893}"/>
              </a:ext>
            </a:extLst>
          </p:cNvPr>
          <p:cNvSpPr>
            <a:spLocks noGrp="1"/>
          </p:cNvSpPr>
          <p:nvPr>
            <p:ph type="sldNum" sz="quarter" idx="12"/>
          </p:nvPr>
        </p:nvSpPr>
        <p:spPr/>
        <p:txBody>
          <a:bodyPr/>
          <a:lstStyle/>
          <a:p>
            <a:pPr>
              <a:defRPr/>
            </a:pPr>
            <a:fld id="{C9F88BE6-D0E6-4FA5-A5C6-AF6DB92BA8A7}" type="slidenum">
              <a:rPr lang="en-US" smtClean="0"/>
              <a:pPr>
                <a:defRPr/>
              </a:pPr>
              <a:t>92</a:t>
            </a:fld>
            <a:endParaRPr lang="en-US"/>
          </a:p>
        </p:txBody>
      </p:sp>
    </p:spTree>
    <p:extLst>
      <p:ext uri="{BB962C8B-B14F-4D97-AF65-F5344CB8AC3E}">
        <p14:creationId xmlns:p14="http://schemas.microsoft.com/office/powerpoint/2010/main" val="33385854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a:bodyPr>
          <a:lstStyle/>
          <a:p>
            <a:pPr marL="0" indent="0">
              <a:buNone/>
            </a:pPr>
            <a:r>
              <a:rPr lang="en-US" dirty="0"/>
              <a:t>Key factors in network performance</a:t>
            </a:r>
          </a:p>
        </p:txBody>
      </p:sp>
      <p:sp>
        <p:nvSpPr>
          <p:cNvPr id="3" name="Content Placeholder 2"/>
          <p:cNvSpPr>
            <a:spLocks noGrp="1"/>
          </p:cNvSpPr>
          <p:nvPr>
            <p:ph idx="1"/>
          </p:nvPr>
        </p:nvSpPr>
        <p:spPr>
          <a:xfrm>
            <a:off x="609600" y="990600"/>
            <a:ext cx="8534400" cy="5135563"/>
          </a:xfrm>
        </p:spPr>
        <p:txBody>
          <a:bodyPr>
            <a:normAutofit/>
          </a:bodyPr>
          <a:lstStyle/>
          <a:p>
            <a:r>
              <a:rPr lang="en-US" sz="2800" b="1" dirty="0"/>
              <a:t>Objective function</a:t>
            </a:r>
            <a:r>
              <a:rPr lang="en-US" sz="2800" dirty="0"/>
              <a:t>: defines what the network is trying to do </a:t>
            </a:r>
          </a:p>
          <a:p>
            <a:endParaRPr lang="en-US" sz="2800" dirty="0"/>
          </a:p>
          <a:p>
            <a:r>
              <a:rPr lang="en-US" sz="2800" b="1" dirty="0"/>
              <a:t>Architecture:</a:t>
            </a:r>
            <a:r>
              <a:rPr lang="en-US" sz="2800" dirty="0"/>
              <a:t> number of filters, width of “fully connected layers”, connections between layers</a:t>
            </a:r>
          </a:p>
          <a:p>
            <a:endParaRPr lang="en-US" sz="2800" dirty="0"/>
          </a:p>
          <a:p>
            <a:r>
              <a:rPr lang="en-US" sz="2800" dirty="0"/>
              <a:t>Amount of </a:t>
            </a:r>
            <a:r>
              <a:rPr lang="en-US" sz="2800" b="1" dirty="0"/>
              <a:t>training data</a:t>
            </a:r>
            <a:r>
              <a:rPr lang="en-US" sz="2800" dirty="0"/>
              <a:t>: more is better</a:t>
            </a:r>
          </a:p>
          <a:p>
            <a:endParaRPr lang="en-US" sz="2800" dirty="0"/>
          </a:p>
          <a:p>
            <a:r>
              <a:rPr lang="en-US" sz="2800" b="1" dirty="0"/>
              <a:t>Optimization</a:t>
            </a:r>
            <a:r>
              <a:rPr lang="en-US" sz="2800" dirty="0"/>
              <a:t>: normalization and gradient descent tools</a:t>
            </a:r>
          </a:p>
        </p:txBody>
      </p:sp>
      <p:sp>
        <p:nvSpPr>
          <p:cNvPr id="4" name="Slide Number Placeholder 3">
            <a:extLst>
              <a:ext uri="{FF2B5EF4-FFF2-40B4-BE49-F238E27FC236}">
                <a16:creationId xmlns:a16="http://schemas.microsoft.com/office/drawing/2014/main" id="{1A68DA71-97FF-264B-A879-B6CE6A721253}"/>
              </a:ext>
            </a:extLst>
          </p:cNvPr>
          <p:cNvSpPr>
            <a:spLocks noGrp="1"/>
          </p:cNvSpPr>
          <p:nvPr>
            <p:ph type="sldNum" sz="quarter" idx="12"/>
          </p:nvPr>
        </p:nvSpPr>
        <p:spPr/>
        <p:txBody>
          <a:bodyPr/>
          <a:lstStyle/>
          <a:p>
            <a:pPr>
              <a:defRPr/>
            </a:pPr>
            <a:fld id="{C9F88BE6-D0E6-4FA5-A5C6-AF6DB92BA8A7}" type="slidenum">
              <a:rPr lang="en-US" smtClean="0"/>
              <a:pPr>
                <a:defRPr/>
              </a:pPr>
              <a:t>93</a:t>
            </a:fld>
            <a:endParaRPr lang="en-US"/>
          </a:p>
        </p:txBody>
      </p:sp>
    </p:spTree>
    <p:extLst>
      <p:ext uri="{BB962C8B-B14F-4D97-AF65-F5344CB8AC3E}">
        <p14:creationId xmlns:p14="http://schemas.microsoft.com/office/powerpoint/2010/main" val="41166753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im2gps</a:t>
            </a:r>
          </a:p>
        </p:txBody>
      </p:sp>
      <p:sp>
        <p:nvSpPr>
          <p:cNvPr id="3" name="Content Placeholder 2"/>
          <p:cNvSpPr>
            <a:spLocks noGrp="1"/>
          </p:cNvSpPr>
          <p:nvPr>
            <p:ph idx="1"/>
          </p:nvPr>
        </p:nvSpPr>
        <p:spPr>
          <a:xfrm>
            <a:off x="609600" y="990600"/>
            <a:ext cx="8382000" cy="5135563"/>
          </a:xfrm>
        </p:spPr>
        <p:txBody>
          <a:bodyPr/>
          <a:lstStyle/>
          <a:p>
            <a:r>
              <a:rPr lang="en-US" dirty="0"/>
              <a:t>Encoder: deep network that trains to classify images into one of a large number of global regions (classification layers are discarded)</a:t>
            </a:r>
          </a:p>
          <a:p>
            <a:r>
              <a:rPr lang="en-US" dirty="0"/>
              <a:t>Decoder: retrieve image(s) with similar encoded representations</a:t>
            </a:r>
          </a:p>
        </p:txBody>
      </p:sp>
      <p:pic>
        <p:nvPicPr>
          <p:cNvPr id="5" name="Picture 4"/>
          <p:cNvPicPr>
            <a:picLocks noChangeAspect="1"/>
          </p:cNvPicPr>
          <p:nvPr/>
        </p:nvPicPr>
        <p:blipFill>
          <a:blip r:embed="rId2"/>
          <a:stretch>
            <a:fillRect/>
          </a:stretch>
        </p:blipFill>
        <p:spPr>
          <a:xfrm>
            <a:off x="0" y="3648337"/>
            <a:ext cx="8713046" cy="1316194"/>
          </a:xfrm>
          <a:prstGeom prst="rect">
            <a:avLst/>
          </a:prstGeom>
        </p:spPr>
      </p:pic>
      <p:pic>
        <p:nvPicPr>
          <p:cNvPr id="4" name="Picture 3"/>
          <p:cNvPicPr>
            <a:picLocks noChangeAspect="1"/>
          </p:cNvPicPr>
          <p:nvPr/>
        </p:nvPicPr>
        <p:blipFill>
          <a:blip r:embed="rId3"/>
          <a:stretch>
            <a:fillRect/>
          </a:stretch>
        </p:blipFill>
        <p:spPr>
          <a:xfrm>
            <a:off x="5867401" y="4894251"/>
            <a:ext cx="3164040" cy="1860511"/>
          </a:xfrm>
          <a:prstGeom prst="rect">
            <a:avLst/>
          </a:prstGeom>
        </p:spPr>
      </p:pic>
      <p:sp>
        <p:nvSpPr>
          <p:cNvPr id="6" name="TextBox 5"/>
          <p:cNvSpPr txBox="1"/>
          <p:nvPr/>
        </p:nvSpPr>
        <p:spPr>
          <a:xfrm>
            <a:off x="609600" y="5437903"/>
            <a:ext cx="5257800" cy="646331"/>
          </a:xfrm>
          <a:prstGeom prst="rect">
            <a:avLst/>
          </a:prstGeom>
          <a:noFill/>
        </p:spPr>
        <p:txBody>
          <a:bodyPr wrap="square" rtlCol="0">
            <a:spAutoFit/>
          </a:bodyPr>
          <a:lstStyle/>
          <a:p>
            <a:r>
              <a:rPr lang="en-US" dirty="0"/>
              <a:t>“Revisiting Im2GPS in the Deep Learning Era”, Vo, Jacobs, Hays 2017</a:t>
            </a:r>
          </a:p>
        </p:txBody>
      </p:sp>
      <p:sp>
        <p:nvSpPr>
          <p:cNvPr id="7" name="Slide Number Placeholder 6">
            <a:extLst>
              <a:ext uri="{FF2B5EF4-FFF2-40B4-BE49-F238E27FC236}">
                <a16:creationId xmlns:a16="http://schemas.microsoft.com/office/drawing/2014/main" id="{B05F3F95-A4B2-A046-8B76-17C8EAA2A6D6}"/>
              </a:ext>
            </a:extLst>
          </p:cNvPr>
          <p:cNvSpPr>
            <a:spLocks noGrp="1"/>
          </p:cNvSpPr>
          <p:nvPr>
            <p:ph type="sldNum" sz="quarter" idx="12"/>
          </p:nvPr>
        </p:nvSpPr>
        <p:spPr/>
        <p:txBody>
          <a:bodyPr/>
          <a:lstStyle/>
          <a:p>
            <a:pPr>
              <a:defRPr/>
            </a:pPr>
            <a:fld id="{C9F88BE6-D0E6-4FA5-A5C6-AF6DB92BA8A7}" type="slidenum">
              <a:rPr lang="en-US" smtClean="0"/>
              <a:pPr>
                <a:defRPr/>
              </a:pPr>
              <a:t>94</a:t>
            </a:fld>
            <a:endParaRPr lang="en-US"/>
          </a:p>
        </p:txBody>
      </p:sp>
    </p:spTree>
    <p:extLst>
      <p:ext uri="{BB962C8B-B14F-4D97-AF65-F5344CB8AC3E}">
        <p14:creationId xmlns:p14="http://schemas.microsoft.com/office/powerpoint/2010/main" val="24379331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81000" y="131820"/>
            <a:ext cx="7348201" cy="4437734"/>
          </a:xfrm>
          <a:prstGeom prst="rect">
            <a:avLst/>
          </a:prstGeom>
        </p:spPr>
      </p:pic>
      <p:sp>
        <p:nvSpPr>
          <p:cNvPr id="5" name="TextBox 4"/>
          <p:cNvSpPr txBox="1"/>
          <p:nvPr/>
        </p:nvSpPr>
        <p:spPr>
          <a:xfrm>
            <a:off x="7059587" y="6460780"/>
            <a:ext cx="1980029" cy="369332"/>
          </a:xfrm>
          <a:prstGeom prst="rect">
            <a:avLst/>
          </a:prstGeom>
          <a:noFill/>
        </p:spPr>
        <p:txBody>
          <a:bodyPr wrap="none" rtlCol="0">
            <a:spAutoFit/>
          </a:bodyPr>
          <a:lstStyle/>
          <a:p>
            <a:r>
              <a:rPr lang="en-US" dirty="0"/>
              <a:t>SIGGRAPH 2017</a:t>
            </a:r>
          </a:p>
        </p:txBody>
      </p:sp>
      <p:pic>
        <p:nvPicPr>
          <p:cNvPr id="6" name="Picture 5"/>
          <p:cNvPicPr>
            <a:picLocks noChangeAspect="1"/>
          </p:cNvPicPr>
          <p:nvPr/>
        </p:nvPicPr>
        <p:blipFill>
          <a:blip r:embed="rId3"/>
          <a:stretch>
            <a:fillRect/>
          </a:stretch>
        </p:blipFill>
        <p:spPr>
          <a:xfrm>
            <a:off x="76201" y="4721955"/>
            <a:ext cx="6341985" cy="2115465"/>
          </a:xfrm>
          <a:prstGeom prst="rect">
            <a:avLst/>
          </a:prstGeom>
        </p:spPr>
      </p:pic>
      <p:sp>
        <p:nvSpPr>
          <p:cNvPr id="3" name="Slide Number Placeholder 2">
            <a:extLst>
              <a:ext uri="{FF2B5EF4-FFF2-40B4-BE49-F238E27FC236}">
                <a16:creationId xmlns:a16="http://schemas.microsoft.com/office/drawing/2014/main" id="{5FB63ED3-531E-8445-8188-52F629399A97}"/>
              </a:ext>
            </a:extLst>
          </p:cNvPr>
          <p:cNvSpPr>
            <a:spLocks noGrp="1"/>
          </p:cNvSpPr>
          <p:nvPr>
            <p:ph type="sldNum" sz="quarter" idx="12"/>
          </p:nvPr>
        </p:nvSpPr>
        <p:spPr/>
        <p:txBody>
          <a:bodyPr/>
          <a:lstStyle/>
          <a:p>
            <a:pPr>
              <a:defRPr/>
            </a:pPr>
            <a:fld id="{C9F88BE6-D0E6-4FA5-A5C6-AF6DB92BA8A7}" type="slidenum">
              <a:rPr lang="en-US" smtClean="0"/>
              <a:pPr>
                <a:defRPr/>
              </a:pPr>
              <a:t>95</a:t>
            </a:fld>
            <a:endParaRPr lang="en-US"/>
          </a:p>
        </p:txBody>
      </p:sp>
    </p:spTree>
    <p:extLst>
      <p:ext uri="{BB962C8B-B14F-4D97-AF65-F5344CB8AC3E}">
        <p14:creationId xmlns:p14="http://schemas.microsoft.com/office/powerpoint/2010/main" val="29358123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a:bodyPr>
          <a:lstStyle/>
          <a:p>
            <a:r>
              <a:rPr lang="en-US" dirty="0"/>
              <a:t>Why deep networks work</a:t>
            </a:r>
          </a:p>
        </p:txBody>
      </p:sp>
      <p:sp>
        <p:nvSpPr>
          <p:cNvPr id="3" name="Content Placeholder 2"/>
          <p:cNvSpPr>
            <a:spLocks noGrp="1"/>
          </p:cNvSpPr>
          <p:nvPr>
            <p:ph idx="1"/>
          </p:nvPr>
        </p:nvSpPr>
        <p:spPr>
          <a:xfrm>
            <a:off x="609600" y="990600"/>
            <a:ext cx="8534400" cy="5135563"/>
          </a:xfrm>
        </p:spPr>
        <p:txBody>
          <a:bodyPr>
            <a:normAutofit fontScale="92500"/>
          </a:bodyPr>
          <a:lstStyle/>
          <a:p>
            <a:pPr>
              <a:buFont typeface="Arial" panose="020B0604020202020204" pitchFamily="34" charset="0"/>
              <a:buChar char="•"/>
            </a:pPr>
            <a:endParaRPr lang="en-US" sz="2800" dirty="0"/>
          </a:p>
          <a:p>
            <a:pPr>
              <a:buFont typeface="Arial" panose="020B0604020202020204" pitchFamily="34" charset="0"/>
              <a:buChar char="•"/>
            </a:pPr>
            <a:r>
              <a:rPr lang="en-US" sz="2800" dirty="0"/>
              <a:t>“</a:t>
            </a:r>
            <a:r>
              <a:rPr lang="en-US" sz="2800" b="1" dirty="0"/>
              <a:t>End-to-end training</a:t>
            </a:r>
            <a:r>
              <a:rPr lang="en-US" sz="2800" dirty="0"/>
              <a:t>”: feature learner (encoder) and </a:t>
            </a:r>
            <a:r>
              <a:rPr lang="en-US" sz="2800" dirty="0" err="1"/>
              <a:t>regressor</a:t>
            </a:r>
            <a:r>
              <a:rPr lang="en-US" sz="2800" dirty="0"/>
              <a:t>/classifier (decoder) guided by same objective</a:t>
            </a:r>
          </a:p>
          <a:p>
            <a:pPr>
              <a:buFont typeface="Arial" panose="020B0604020202020204" pitchFamily="34" charset="0"/>
              <a:buChar char="•"/>
            </a:pPr>
            <a:endParaRPr lang="en-US" sz="2800" dirty="0"/>
          </a:p>
          <a:p>
            <a:pPr>
              <a:buFont typeface="Arial" panose="020B0604020202020204" pitchFamily="34" charset="0"/>
              <a:buChar char="•"/>
            </a:pPr>
            <a:r>
              <a:rPr lang="en-US" sz="2800" b="1" dirty="0"/>
              <a:t>Flexible objective </a:t>
            </a:r>
            <a:r>
              <a:rPr lang="en-US" sz="2800" dirty="0"/>
              <a:t>design: can use any differentiable function to guide learning</a:t>
            </a:r>
          </a:p>
          <a:p>
            <a:pPr>
              <a:buFont typeface="Arial" panose="020B0604020202020204" pitchFamily="34" charset="0"/>
              <a:buChar char="•"/>
            </a:pPr>
            <a:endParaRPr lang="en-US" sz="2800" dirty="0"/>
          </a:p>
          <a:p>
            <a:pPr>
              <a:buFont typeface="Arial" panose="020B0604020202020204" pitchFamily="34" charset="0"/>
              <a:buChar char="•"/>
            </a:pPr>
            <a:r>
              <a:rPr lang="en-US" sz="2800" b="1" dirty="0"/>
              <a:t>Convolutional features </a:t>
            </a:r>
            <a:r>
              <a:rPr lang="en-US" sz="2800" dirty="0"/>
              <a:t>make sense for images because they are shift invariant and have relatively few parameters</a:t>
            </a:r>
          </a:p>
          <a:p>
            <a:pPr>
              <a:buFont typeface="Arial" panose="020B0604020202020204" pitchFamily="34" charset="0"/>
              <a:buChar char="•"/>
            </a:pPr>
            <a:endParaRPr lang="en-US" sz="2800" dirty="0"/>
          </a:p>
          <a:p>
            <a:pPr>
              <a:buFont typeface="Arial" panose="020B0604020202020204" pitchFamily="34" charset="0"/>
              <a:buChar char="•"/>
            </a:pPr>
            <a:r>
              <a:rPr lang="en-US" sz="2800" b="1" dirty="0"/>
              <a:t>High capacity </a:t>
            </a:r>
            <a:r>
              <a:rPr lang="en-US" sz="2800" dirty="0"/>
              <a:t>– can encode lots of data</a:t>
            </a:r>
          </a:p>
          <a:p>
            <a:endParaRPr lang="en-US" sz="2800" dirty="0"/>
          </a:p>
        </p:txBody>
      </p:sp>
      <p:sp>
        <p:nvSpPr>
          <p:cNvPr id="4" name="Slide Number Placeholder 3">
            <a:extLst>
              <a:ext uri="{FF2B5EF4-FFF2-40B4-BE49-F238E27FC236}">
                <a16:creationId xmlns:a16="http://schemas.microsoft.com/office/drawing/2014/main" id="{2824F56F-33A9-364D-990C-0967F0356C2F}"/>
              </a:ext>
            </a:extLst>
          </p:cNvPr>
          <p:cNvSpPr>
            <a:spLocks noGrp="1"/>
          </p:cNvSpPr>
          <p:nvPr>
            <p:ph type="sldNum" sz="quarter" idx="12"/>
          </p:nvPr>
        </p:nvSpPr>
        <p:spPr/>
        <p:txBody>
          <a:bodyPr/>
          <a:lstStyle/>
          <a:p>
            <a:pPr>
              <a:defRPr/>
            </a:pPr>
            <a:fld id="{C9F88BE6-D0E6-4FA5-A5C6-AF6DB92BA8A7}" type="slidenum">
              <a:rPr lang="en-US" smtClean="0"/>
              <a:pPr>
                <a:defRPr/>
              </a:pPr>
              <a:t>96</a:t>
            </a:fld>
            <a:endParaRPr lang="en-US"/>
          </a:p>
        </p:txBody>
      </p:sp>
    </p:spTree>
    <p:extLst>
      <p:ext uri="{BB962C8B-B14F-4D97-AF65-F5344CB8AC3E}">
        <p14:creationId xmlns:p14="http://schemas.microsoft.com/office/powerpoint/2010/main" val="41555786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09600" y="990600"/>
            <a:ext cx="8458200" cy="5135563"/>
          </a:xfrm>
        </p:spPr>
        <p:txBody>
          <a:bodyPr/>
          <a:lstStyle/>
          <a:p>
            <a:pPr>
              <a:buNone/>
            </a:pPr>
            <a:endParaRPr lang="en-US" dirty="0"/>
          </a:p>
          <a:p>
            <a:r>
              <a:rPr lang="en-US" dirty="0"/>
              <a:t>Many questions have been asked before, photos have been taken before</a:t>
            </a:r>
          </a:p>
          <a:p>
            <a:endParaRPr lang="en-US" dirty="0"/>
          </a:p>
          <a:p>
            <a:r>
              <a:rPr lang="en-US" dirty="0"/>
              <a:t>Sometimes, we can shortcut hard problems by looking up the answer</a:t>
            </a:r>
          </a:p>
          <a:p>
            <a:endParaRPr lang="en-US" dirty="0"/>
          </a:p>
          <a:p>
            <a:r>
              <a:rPr lang="en-US" dirty="0"/>
              <a:t>Deep networks learn features that make the lookup more effective</a:t>
            </a:r>
          </a:p>
          <a:p>
            <a:endParaRPr lang="en-US" dirty="0"/>
          </a:p>
          <a:p>
            <a:endParaRPr lang="en-US" dirty="0"/>
          </a:p>
          <a:p>
            <a:pPr>
              <a:buNone/>
            </a:pPr>
            <a:endParaRPr lang="en-US" dirty="0"/>
          </a:p>
        </p:txBody>
      </p:sp>
      <p:sp>
        <p:nvSpPr>
          <p:cNvPr id="4" name="Slide Number Placeholder 3">
            <a:extLst>
              <a:ext uri="{FF2B5EF4-FFF2-40B4-BE49-F238E27FC236}">
                <a16:creationId xmlns:a16="http://schemas.microsoft.com/office/drawing/2014/main" id="{51FF7C46-0C6C-C940-B816-9C52AAAD7068}"/>
              </a:ext>
            </a:extLst>
          </p:cNvPr>
          <p:cNvSpPr>
            <a:spLocks noGrp="1"/>
          </p:cNvSpPr>
          <p:nvPr>
            <p:ph type="sldNum" sz="quarter" idx="12"/>
          </p:nvPr>
        </p:nvSpPr>
        <p:spPr/>
        <p:txBody>
          <a:bodyPr/>
          <a:lstStyle/>
          <a:p>
            <a:pPr>
              <a:defRPr/>
            </a:pPr>
            <a:fld id="{C9F88BE6-D0E6-4FA5-A5C6-AF6DB92BA8A7}" type="slidenum">
              <a:rPr lang="en-US" smtClean="0"/>
              <a:pPr>
                <a:defRPr/>
              </a:pPr>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class</a:t>
            </a:r>
          </a:p>
        </p:txBody>
      </p:sp>
      <p:sp>
        <p:nvSpPr>
          <p:cNvPr id="3" name="Content Placeholder 2"/>
          <p:cNvSpPr>
            <a:spLocks noGrp="1"/>
          </p:cNvSpPr>
          <p:nvPr>
            <p:ph idx="1"/>
          </p:nvPr>
        </p:nvSpPr>
        <p:spPr/>
        <p:txBody>
          <a:bodyPr/>
          <a:lstStyle/>
          <a:p>
            <a:r>
              <a:rPr lang="en-US" dirty="0"/>
              <a:t>Generating and detecting fakes</a:t>
            </a:r>
          </a:p>
        </p:txBody>
      </p:sp>
      <p:sp>
        <p:nvSpPr>
          <p:cNvPr id="4" name="Slide Number Placeholder 3">
            <a:extLst>
              <a:ext uri="{FF2B5EF4-FFF2-40B4-BE49-F238E27FC236}">
                <a16:creationId xmlns:a16="http://schemas.microsoft.com/office/drawing/2014/main" id="{974150F6-2445-3448-830F-C299F1BDF179}"/>
              </a:ext>
            </a:extLst>
          </p:cNvPr>
          <p:cNvSpPr>
            <a:spLocks noGrp="1"/>
          </p:cNvSpPr>
          <p:nvPr>
            <p:ph type="sldNum" sz="quarter" idx="12"/>
          </p:nvPr>
        </p:nvSpPr>
        <p:spPr/>
        <p:txBody>
          <a:bodyPr/>
          <a:lstStyle/>
          <a:p>
            <a:pPr>
              <a:defRPr/>
            </a:pPr>
            <a:fld id="{C9F88BE6-D0E6-4FA5-A5C6-AF6DB92BA8A7}" type="slidenum">
              <a:rPr lang="en-US" smtClean="0"/>
              <a:pPr>
                <a:defRPr/>
              </a:pPr>
              <a:t>98</a:t>
            </a:fld>
            <a:endParaRPr lang="en-US"/>
          </a:p>
        </p:txBody>
      </p:sp>
    </p:spTree>
    <p:extLst>
      <p:ext uri="{BB962C8B-B14F-4D97-AF65-F5344CB8AC3E}">
        <p14:creationId xmlns:p14="http://schemas.microsoft.com/office/powerpoint/2010/main" val="17639880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Old</a:t>
            </a:r>
          </a:p>
        </p:txBody>
      </p:sp>
      <p:sp>
        <p:nvSpPr>
          <p:cNvPr id="3" name="Content Placeholder 2"/>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249D5F0-9E70-2245-86AE-8B59692C0F91}"/>
              </a:ext>
            </a:extLst>
          </p:cNvPr>
          <p:cNvSpPr>
            <a:spLocks noGrp="1"/>
          </p:cNvSpPr>
          <p:nvPr>
            <p:ph type="sldNum" sz="quarter" idx="12"/>
          </p:nvPr>
        </p:nvSpPr>
        <p:spPr/>
        <p:txBody>
          <a:bodyPr/>
          <a:lstStyle/>
          <a:p>
            <a:pPr>
              <a:defRPr/>
            </a:pPr>
            <a:fld id="{C9F88BE6-D0E6-4FA5-A5C6-AF6DB92BA8A7}" type="slidenum">
              <a:rPr lang="en-US" smtClean="0"/>
              <a:pPr>
                <a:defRPr/>
              </a:pPr>
              <a:t>99</a:t>
            </a:fld>
            <a:endParaRPr lang="en-US"/>
          </a:p>
        </p:txBody>
      </p:sp>
    </p:spTree>
    <p:extLst>
      <p:ext uri="{BB962C8B-B14F-4D97-AF65-F5344CB8AC3E}">
        <p14:creationId xmlns:p14="http://schemas.microsoft.com/office/powerpoint/2010/main" val="6248858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28145</TotalTime>
  <Words>2198</Words>
  <Application>Microsoft Macintosh PowerPoint</Application>
  <PresentationFormat>Widescreen</PresentationFormat>
  <Paragraphs>504</Paragraphs>
  <Slides>106</Slides>
  <Notes>38</Notes>
  <HiddenSlides>8</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106</vt:i4>
      </vt:variant>
    </vt:vector>
  </HeadingPairs>
  <TitlesOfParts>
    <vt:vector size="114" baseType="lpstr">
      <vt:lpstr>Myriad Pro</vt:lpstr>
      <vt:lpstr>宋体</vt:lpstr>
      <vt:lpstr>Arial</vt:lpstr>
      <vt:lpstr>Calibri</vt:lpstr>
      <vt:lpstr>Lucida Grande</vt:lpstr>
      <vt:lpstr>Wingdings</vt:lpstr>
      <vt:lpstr>Lecture1 - Introduction - CP Fall 2010</vt:lpstr>
      <vt:lpstr>Custom Design</vt:lpstr>
      <vt:lpstr>Opportunities of Scale</vt:lpstr>
      <vt:lpstr>Today’s class: Opportunities of scale</vt:lpstr>
      <vt:lpstr>3D Reconstruction from Flickr</vt:lpstr>
      <vt:lpstr>3D Reconstruction from Flickr: How it works</vt:lpstr>
      <vt:lpstr>Large-scale 3D Reconstruction</vt:lpstr>
      <vt:lpstr>Google and massive data-driven algorithms</vt:lpstr>
      <vt:lpstr>Google Translate</vt:lpstr>
      <vt:lpstr>Chinese Room</vt:lpstr>
      <vt:lpstr>Image Completion Example</vt:lpstr>
      <vt:lpstr>What should the missing region contain?</vt:lpstr>
      <vt:lpstr>PowerPoint Presentation</vt:lpstr>
      <vt:lpstr>PowerPoint Presentation</vt:lpstr>
      <vt:lpstr>PowerPoint Presentation</vt:lpstr>
      <vt:lpstr>Which is the original?</vt:lpstr>
      <vt:lpstr>How it works</vt:lpstr>
      <vt:lpstr>General Principal</vt:lpstr>
      <vt:lpstr>How many images is enough?</vt:lpstr>
      <vt:lpstr>PowerPoint Presentation</vt:lpstr>
      <vt:lpstr>PowerPoint Presentation</vt:lpstr>
      <vt:lpstr>Image Data on the Internet</vt:lpstr>
      <vt:lpstr>Image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Population density ranking</vt:lpstr>
      <vt:lpstr>Where is This?</vt:lpstr>
      <vt:lpstr>Where is This?</vt:lpstr>
      <vt:lpstr>Where are These?</vt:lpstr>
      <vt:lpstr>Where are These?</vt:lpstr>
      <vt:lpstr>Results</vt:lpstr>
      <vt:lpstr>Tiny Images</vt:lpstr>
      <vt:lpstr>PowerPoint Presentation</vt:lpstr>
      <vt:lpstr>Human Scene Recognition</vt:lpstr>
      <vt:lpstr>Powers of 10</vt:lpstr>
      <vt:lpstr>Scenes are unique</vt:lpstr>
      <vt:lpstr>But not all scenes are so original</vt:lpstr>
      <vt:lpstr>PowerPoint Presentation</vt:lpstr>
      <vt:lpstr>PowerPoint Presentation</vt:lpstr>
      <vt:lpstr>PowerPoint Presentation</vt:lpstr>
      <vt:lpstr>Automatic Colorization</vt:lpstr>
      <vt:lpstr>Automatic Colorization</vt:lpstr>
      <vt:lpstr>Encoder – Decoder view</vt:lpstr>
      <vt:lpstr>Encoder – Decoder: simple example</vt:lpstr>
      <vt:lpstr>Encoder – Decoder: deep network</vt:lpstr>
      <vt:lpstr>Convolutional network</vt:lpstr>
      <vt:lpstr>Convolutional network</vt:lpstr>
      <vt:lpstr>Convolutional network</vt:lpstr>
      <vt:lpstr>Convolution as feature extraction</vt:lpstr>
      <vt:lpstr>From fully connected to convolutional networks</vt:lpstr>
      <vt:lpstr>From fully connected to convolutional networks</vt:lpstr>
      <vt:lpstr>Key operations in a CNN</vt:lpstr>
      <vt:lpstr>Key operations</vt:lpstr>
      <vt:lpstr>Key operations</vt:lpstr>
      <vt:lpstr>Quick summary of deep network encoders</vt:lpstr>
      <vt:lpstr>Most popular architecture is ResNet which adds “skip” connections</vt:lpstr>
      <vt:lpstr>Key factors in network performance</vt:lpstr>
      <vt:lpstr>Example: im2gps</vt:lpstr>
      <vt:lpstr>PowerPoint Presentation</vt:lpstr>
      <vt:lpstr>Why deep networks work</vt:lpstr>
      <vt:lpstr>Summary</vt:lpstr>
      <vt:lpstr>Next class</vt:lpstr>
      <vt:lpstr>Old</vt:lpstr>
      <vt:lpstr>Photo Clip Art [SG’07]</vt:lpstr>
      <vt:lpstr>Photo Clip Art [SG’07]</vt:lpstr>
      <vt:lpstr>CG2Real</vt:lpstr>
      <vt:lpstr>Image Restoration using Online Photo Collections [ICCV’09]</vt:lpstr>
      <vt:lpstr>Tour from a single image Scene matching with camera transformations</vt:lpstr>
      <vt:lpstr>PowerPoint Presentation</vt:lpstr>
      <vt:lpstr>Video</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Microsoft Office User</cp:lastModifiedBy>
  <cp:revision>109</cp:revision>
  <dcterms:created xsi:type="dcterms:W3CDTF">2010-08-30T03:58:01Z</dcterms:created>
  <dcterms:modified xsi:type="dcterms:W3CDTF">2021-11-10T05:47:40Z</dcterms:modified>
</cp:coreProperties>
</file>