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398" r:id="rId3"/>
    <p:sldId id="483" r:id="rId4"/>
    <p:sldId id="487" r:id="rId5"/>
    <p:sldId id="484" r:id="rId6"/>
    <p:sldId id="485" r:id="rId7"/>
    <p:sldId id="486" r:id="rId8"/>
    <p:sldId id="480" r:id="rId9"/>
    <p:sldId id="481" r:id="rId10"/>
    <p:sldId id="482" r:id="rId11"/>
    <p:sldId id="478" r:id="rId12"/>
    <p:sldId id="479" r:id="rId13"/>
    <p:sldId id="434" r:id="rId14"/>
    <p:sldId id="457" r:id="rId15"/>
    <p:sldId id="459" r:id="rId16"/>
    <p:sldId id="458" r:id="rId17"/>
    <p:sldId id="460" r:id="rId18"/>
    <p:sldId id="400" r:id="rId19"/>
    <p:sldId id="402" r:id="rId20"/>
    <p:sldId id="401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50" r:id="rId43"/>
    <p:sldId id="451" r:id="rId44"/>
    <p:sldId id="452" r:id="rId45"/>
    <p:sldId id="453" r:id="rId46"/>
    <p:sldId id="461" r:id="rId47"/>
    <p:sldId id="454" r:id="rId48"/>
    <p:sldId id="455" r:id="rId49"/>
    <p:sldId id="443" r:id="rId50"/>
    <p:sldId id="441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84441" autoAdjust="0"/>
  </p:normalViewPr>
  <p:slideViewPr>
    <p:cSldViewPr>
      <p:cViewPr varScale="1">
        <p:scale>
          <a:sx n="77" d="100"/>
          <a:sy n="77" d="100"/>
        </p:scale>
        <p:origin x="1256" y="184"/>
      </p:cViewPr>
      <p:guideLst>
        <p:guide pos="5760"/>
        <p:guide pos="384"/>
        <p:guide orient="horz" pos="216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applications (alignment for hybrid</a:t>
            </a:r>
            <a:r>
              <a:rPr lang="en-US" baseline="0" dirty="0"/>
              <a:t> image, face morphing, </a:t>
            </a:r>
            <a:r>
              <a:rPr lang="en-US" baseline="0"/>
              <a:t>photo stitching) </a:t>
            </a:r>
            <a:r>
              <a:rPr lang="en-US"/>
              <a:t>and </a:t>
            </a:r>
            <a:r>
              <a:rPr lang="en-US" dirty="0"/>
              <a:t>example of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069012" cy="34147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C5A2-85E5-2D4C-831A-1FD266E205F1}" type="datetime1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D912-6DC6-EC43-8092-36260D614AAE}" type="datetime1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CA4F-5EC3-904A-945B-AAE87C7C20B9}" type="datetime1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34C9-66C7-D046-8EC4-BA1BA193526E}" type="datetime1">
              <a:rPr lang="en-US" smtClean="0"/>
              <a:t>9/26/21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6CB0B-E39C-3142-A7D8-1B24F54B761A}" type="datetime1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0F41-1746-7740-9F43-883F85106D67}" type="datetime1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ECA6-C110-6342-9549-3EFAEF69A598}" type="datetime1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09C1-3CB2-3C4C-AF9C-80C8193B847C}" type="datetime1">
              <a:rPr lang="en-US" smtClean="0"/>
              <a:t>9/26/21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1990-000F-034C-B87C-D4BBDA41A191}" type="datetime1">
              <a:rPr lang="en-US" smtClean="0"/>
              <a:t>9/26/21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70B1-EE1F-A742-8564-23E6853F1CDD}" type="datetime1">
              <a:rPr lang="en-US" smtClean="0"/>
              <a:t>9/26/21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6330-79C5-3A40-8A64-610580BD4BB5}" type="datetime1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0262-F9AA-E94C-8531-F456F579ED3E}" type="datetime1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87E829-FD84-544C-9150-7C576392B59D}" type="datetime1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46884728@N06/356405300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hyperlink" Target="http://www.cs.huji.ac.il/~yweiss/Color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76200" y="37289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828800" y="4990289"/>
            <a:ext cx="5546318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</a:rPr>
              <a:t>Yuxiong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Wang</a:t>
            </a:r>
            <a:r>
              <a:rPr lang="en-US" dirty="0">
                <a:solidFill>
                  <a:schemeClr val="tx1"/>
                </a:solidFill>
              </a:rPr>
              <a:t>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500684"/>
            <a:ext cx="365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slides from Alyosha Efros + Steve Seitz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5118" y="6530421"/>
            <a:ext cx="176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Photo by Piet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Theisohn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7010" name="Picture 2" descr="File:Cloud Gate (&quot;The Bean&quot;) - Millenium Park (3564053004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180289"/>
            <a:ext cx="6781800" cy="42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979AF-40FC-944F-A94B-9E629D045334}"/>
              </a:ext>
            </a:extLst>
          </p:cNvPr>
          <p:cNvSpPr txBox="1"/>
          <p:nvPr/>
        </p:nvSpPr>
        <p:spPr>
          <a:xfrm>
            <a:off x="8204819" y="617220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Slides</a:t>
            </a:r>
            <a:r>
              <a:rPr lang="zh-CN" altLang="en-US" sz="1400" dirty="0"/>
              <a:t> </a:t>
            </a:r>
            <a:r>
              <a:rPr lang="en-US" altLang="zh-CN" sz="1400" dirty="0"/>
              <a:t>adopted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Derek</a:t>
            </a:r>
            <a:r>
              <a:rPr lang="zh-CN" altLang="en-US" sz="1400" dirty="0"/>
              <a:t> </a:t>
            </a:r>
            <a:r>
              <a:rPr lang="en-US" altLang="zh-CN" sz="1400" dirty="0" err="1"/>
              <a:t>Hoiem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01850-060C-5C45-BEF0-EBC2ACAB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3ED9-5A0B-4A31-954B-2A54A108E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Laplacian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741" y="2667000"/>
            <a:ext cx="3146395" cy="4191000"/>
          </a:xfrm>
          <a:prstGeom prst="rect">
            <a:avLst/>
          </a:prstGeom>
          <a:noFill/>
        </p:spPr>
      </p:pic>
      <p:pic>
        <p:nvPicPr>
          <p:cNvPr id="6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341" y="3657600"/>
            <a:ext cx="2402702" cy="3200400"/>
          </a:xfrm>
          <a:prstGeom prst="rect">
            <a:avLst/>
          </a:prstGeom>
          <a:noFill/>
        </p:spPr>
      </p:pic>
      <p:pic>
        <p:nvPicPr>
          <p:cNvPr id="7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41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3541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Lap. Pyramid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1942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Poisson Editing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4ABC-65E5-FE42-839E-964E46D2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4FE3B-8D75-4E49-973D-685A8444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two classes: warping and morphing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>
            <a:normAutofit/>
          </a:bodyPr>
          <a:lstStyle/>
          <a:p>
            <a:r>
              <a:rPr lang="en-US" dirty="0"/>
              <a:t>This class</a:t>
            </a:r>
          </a:p>
          <a:p>
            <a:pPr lvl="1"/>
            <a:r>
              <a:rPr lang="en-US" dirty="0"/>
              <a:t>Global coordinate transformations</a:t>
            </a:r>
          </a:p>
          <a:p>
            <a:pPr lvl="1"/>
            <a:r>
              <a:rPr lang="en-US" dirty="0"/>
              <a:t>Image alignment</a:t>
            </a:r>
          </a:p>
          <a:p>
            <a:endParaRPr lang="en-US" dirty="0"/>
          </a:p>
          <a:p>
            <a:r>
              <a:rPr lang="en-US" dirty="0"/>
              <a:t>Next class</a:t>
            </a:r>
          </a:p>
          <a:p>
            <a:pPr lvl="1"/>
            <a:r>
              <a:rPr lang="en-US" dirty="0"/>
              <a:t>Interpolation and texture mapping</a:t>
            </a:r>
          </a:p>
          <a:p>
            <a:pPr lvl="1"/>
            <a:r>
              <a:rPr lang="en-US" dirty="0"/>
              <a:t>Meshes and triangulation</a:t>
            </a:r>
          </a:p>
          <a:p>
            <a:pPr lvl="1"/>
            <a:r>
              <a:rPr lang="en-US" dirty="0"/>
              <a:t>Shape morphing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1821F-12AB-6F49-B8BF-F0FCD0AA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stitching: projective alignment</a:t>
            </a:r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914400" y="1094203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48642" y="90953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corresponding points in two images</a:t>
            </a:r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221" y="4569602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597161" y="3909019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52282" y="3899999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 transformation that aligns the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290F5-38B3-6D41-83E1-1BD86D87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light fields</a:t>
            </a:r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023" y="3124200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614464" y="2895600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61624" y="3657600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61623" y="4495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961623" y="5029200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911573" y="2843841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990824" y="3657600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990823" y="4495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990823" y="5029200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465" y="1703528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Estimate light via projection from spherical surface onto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6A3EF0-C794-7349-8FB9-73E498A3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2209800" y="23622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38820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Blend from one object to other with a series of local transformations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62B96-637D-F646-B738-3466075F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6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2533646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838450"/>
            <a:ext cx="1600200" cy="369888"/>
            <a:chOff x="2256" y="2064"/>
            <a:chExt cx="1008" cy="233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43600" y="2533646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28800" y="4895846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86200" y="5181600"/>
            <a:ext cx="1600200" cy="369888"/>
            <a:chOff x="2256" y="2064"/>
            <a:chExt cx="1008" cy="233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943600" y="4895846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990600" y="3829046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/>
              <a:t>image warping: change </a:t>
            </a:r>
            <a:r>
              <a:rPr lang="en-US" sz="2400" b="1" i="1" dirty="0"/>
              <a:t>domain</a:t>
            </a:r>
            <a:r>
              <a:rPr lang="en-US" sz="2400" dirty="0"/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/>
              <a:t>g(x) = f(T(x))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05EFA7-53E4-CB47-833E-D01EBC56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771779"/>
            <a:ext cx="1600200" cy="369888"/>
            <a:chOff x="2256" y="2064"/>
            <a:chExt cx="1008" cy="233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86200" y="5162554"/>
            <a:ext cx="1600200" cy="369888"/>
            <a:chOff x="2256" y="2064"/>
            <a:chExt cx="1008" cy="233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6248400" y="243840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48226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4" y="49530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752600" y="24669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752600" y="4891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943600" y="4967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943600" y="24669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990600" y="3810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/>
              <a:t>image warping: change </a:t>
            </a:r>
            <a:r>
              <a:rPr lang="en-US" sz="2400" b="1" i="1" dirty="0"/>
              <a:t>domain</a:t>
            </a:r>
            <a:r>
              <a:rPr lang="en-US" sz="2400" dirty="0"/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/>
              <a:t>g(x) = f(T(x))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6CDBC-D14A-5440-A77D-CE4E269D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Transformation T is a coordinate-changing machine:</a:t>
            </a:r>
          </a:p>
          <a:p>
            <a:pPr>
              <a:buNone/>
            </a:pPr>
            <a:r>
              <a:rPr lang="en-US" dirty="0"/>
              <a:t>					</a:t>
            </a:r>
            <a:r>
              <a:rPr lang="en-US" dirty="0" err="1"/>
              <a:t>p’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(p)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What does it mean that </a:t>
            </a:r>
            <a:r>
              <a:rPr lang="en-US" i="1" dirty="0"/>
              <a:t>T</a:t>
            </a:r>
            <a:r>
              <a:rPr lang="en-US" dirty="0"/>
              <a:t> is global?</a:t>
            </a:r>
          </a:p>
          <a:p>
            <a:pPr lvl="1"/>
            <a:r>
              <a:rPr lang="en-US" dirty="0"/>
              <a:t>Is the same for any point p</a:t>
            </a:r>
          </a:p>
          <a:p>
            <a:pPr lvl="1"/>
            <a:r>
              <a:rPr lang="en-US" dirty="0"/>
              <a:t>can be described by just a few numbers (parameters)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For linear transformations, we can represent T as a matrix</a:t>
            </a:r>
          </a:p>
          <a:p>
            <a:pPr>
              <a:buNone/>
            </a:pPr>
            <a:r>
              <a:rPr lang="en-US" dirty="0"/>
              <a:t>				         p’ = </a:t>
            </a:r>
            <a:r>
              <a:rPr lang="en-US" b="1" dirty="0"/>
              <a:t>M</a:t>
            </a:r>
            <a:r>
              <a:rPr lang="en-US" dirty="0"/>
              <a:t>p</a:t>
            </a:r>
          </a:p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1352554"/>
            <a:ext cx="1600200" cy="369888"/>
            <a:chOff x="2256" y="2064"/>
            <a:chExt cx="1008" cy="233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38226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905001" y="2133600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6129338" y="2133600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510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395538" y="12192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84969"/>
              </p:ext>
            </p:extLst>
          </p:nvPr>
        </p:nvGraphicFramePr>
        <p:xfrm>
          <a:off x="3962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2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B6694-C49A-334D-9703-6A0C451B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2632312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11286" y="3727686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86" y="2646598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87" y="2417998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05261" y="37133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440486" y="36371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6" y="4322999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411286" y="57707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486" y="4475399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89374" y="5567599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370624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364286" y="5719999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cylindrical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C9E94-3650-3B48-8F44-DA6399DE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</a:t>
            </a:r>
            <a:r>
              <a:rPr lang="en-US" dirty="0" err="1"/>
              <a:t>Proj</a:t>
            </a:r>
            <a:r>
              <a:rPr lang="en-US" dirty="0"/>
              <a:t> 2 due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Much more difficult than project 1 – get started asap if not already </a:t>
            </a:r>
          </a:p>
          <a:p>
            <a:r>
              <a:rPr lang="en-US" dirty="0"/>
              <a:t>Must compute SSD cost for every pixel (slow but not horribly slow using filtering method; see tips at end of project page)</a:t>
            </a:r>
          </a:p>
          <a:p>
            <a:r>
              <a:rPr lang="en-US" dirty="0"/>
              <a:t>Learn how to debug visual algorithms: </a:t>
            </a:r>
            <a:r>
              <a:rPr lang="en-US" dirty="0" err="1"/>
              <a:t>imshow</a:t>
            </a:r>
            <a:r>
              <a:rPr lang="en-US" dirty="0"/>
              <a:t>, plot, breakpoints are helpful</a:t>
            </a:r>
          </a:p>
          <a:p>
            <a:pPr lvl="1"/>
            <a:r>
              <a:rPr lang="en-US" dirty="0"/>
              <a:t>Debugging suggestion: For “</a:t>
            </a:r>
            <a:r>
              <a:rPr lang="en-US" dirty="0" err="1"/>
              <a:t>quilt_simple</a:t>
            </a:r>
            <a:r>
              <a:rPr lang="en-US" dirty="0"/>
              <a:t>”, first set upper-left patch to be upper-left patch in source and iteratively find minimum cost patch and overlay --- should reproduce original source image, at least for part of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86778-4358-BD40-B0B7-B253C091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333" y="54233"/>
            <a:ext cx="7770812" cy="838200"/>
          </a:xfrm>
        </p:spPr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519" y="1723359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Scaling</a:t>
            </a:r>
            <a:r>
              <a:rPr lang="en-US" sz="2000" dirty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Uniform scaling</a:t>
            </a:r>
            <a:r>
              <a:rPr lang="en-US" sz="2000" dirty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505199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828800" y="4571999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10200" y="3505199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7010400" y="3200399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4191000" y="4724399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332076" y="5149333"/>
            <a:ext cx="50366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14E3-E1C6-8440-9712-A6439404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40667"/>
            <a:ext cx="109728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Non-uniform scaling</a:t>
            </a:r>
            <a:r>
              <a:rPr lang="en-US" sz="2000" dirty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3588" y="129861"/>
            <a:ext cx="7770812" cy="838200"/>
          </a:xfrm>
        </p:spPr>
        <p:txBody>
          <a:bodyPr/>
          <a:lstStyle/>
          <a:p>
            <a:r>
              <a:rPr lang="en-US" dirty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441649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58" y="2647"/>
              <a:ext cx="573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307B8-5EC5-ED45-B625-12901E2F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2575"/>
            <a:ext cx="7770812" cy="838200"/>
          </a:xfrm>
        </p:spPr>
        <p:txBody>
          <a:bodyPr/>
          <a:lstStyle/>
          <a:p>
            <a:r>
              <a:rPr lang="en-US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6" y="1695449"/>
            <a:ext cx="7772400" cy="4114800"/>
          </a:xfrm>
        </p:spPr>
        <p:txBody>
          <a:bodyPr/>
          <a:lstStyle/>
          <a:p>
            <a:r>
              <a:rPr lang="en-US"/>
              <a:t>Scaling operation: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95148"/>
              </p:ext>
            </p:extLst>
          </p:nvPr>
        </p:nvGraphicFramePr>
        <p:xfrm>
          <a:off x="5302250" y="16764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8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16764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33570"/>
              </p:ext>
            </p:extLst>
          </p:nvPr>
        </p:nvGraphicFramePr>
        <p:xfrm>
          <a:off x="4495800" y="37338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9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16200000">
            <a:off x="6276974" y="4705349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5494140" y="5473183"/>
            <a:ext cx="1813317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998537" y="5926137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What is the transformation from (x’, y’) to (x, y)?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21FCE-CB64-9C4C-A081-E3FD4CBF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8" y="1387475"/>
            <a:ext cx="5838825" cy="4498975"/>
            <a:chOff x="128" y="958"/>
            <a:chExt cx="4138" cy="2834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71" y="3004"/>
              <a:ext cx="358" cy="5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0"/>
              <a:ext cx="940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58"/>
              <a:ext cx="1101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657600" y="419100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882CB-1F81-4948-99E0-F31D76FB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953000" y="1905000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Polar coordinates…</a:t>
            </a:r>
            <a:endParaRPr lang="en-US" dirty="0"/>
          </a:p>
          <a:p>
            <a:r>
              <a:rPr lang="en-US" dirty="0"/>
              <a:t>x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262" y="2731085"/>
            <a:ext cx="3827862" cy="2952561"/>
            <a:chOff x="128" y="826"/>
            <a:chExt cx="4264" cy="2966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870" y="2849"/>
              <a:ext cx="563" cy="8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38"/>
              <a:ext cx="1477" cy="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6"/>
              <a:ext cx="1731" cy="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566862" y="5020071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9998C-026C-CE41-BD31-5450401A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is easy to capture in matrix form: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Even though sin(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and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are nonlinear functions of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,</a:t>
            </a:r>
          </a:p>
          <a:p>
            <a:pPr lvl="1"/>
            <a:r>
              <a:rPr lang="en-US" sz="1800" b="1" i="1" dirty="0"/>
              <a:t>x’ is a linear combination of x and y</a:t>
            </a:r>
          </a:p>
          <a:p>
            <a:pPr lvl="1"/>
            <a:r>
              <a:rPr lang="en-US" sz="1800" b="1" i="1" dirty="0"/>
              <a:t>y’ is a linear combination of x and y</a:t>
            </a:r>
          </a:p>
          <a:p>
            <a:pPr lvl="1"/>
            <a:endParaRPr lang="en-US" sz="1800" b="1" i="1" dirty="0"/>
          </a:p>
          <a:p>
            <a:pPr marL="0" indent="0">
              <a:buNone/>
            </a:pPr>
            <a:r>
              <a:rPr lang="en-US" sz="2000" dirty="0"/>
              <a:t>What is the inverse transformation?</a:t>
            </a:r>
          </a:p>
          <a:p>
            <a:pPr lvl="1"/>
            <a:r>
              <a:rPr lang="en-US" sz="1800" dirty="0"/>
              <a:t>Rotation by –</a:t>
            </a:r>
            <a:r>
              <a:rPr lang="en-US" sz="1800" dirty="0">
                <a:latin typeface="Symbol" pitchFamily="18" charset="2"/>
              </a:rPr>
              <a:t>q</a:t>
            </a:r>
            <a:endParaRPr lang="en-US" sz="1800" dirty="0"/>
          </a:p>
          <a:p>
            <a:pPr lvl="1"/>
            <a:r>
              <a:rPr lang="en-US" sz="1800" dirty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30143"/>
              </p:ext>
            </p:extLst>
          </p:nvPr>
        </p:nvGraphicFramePr>
        <p:xfrm>
          <a:off x="1981201" y="1566864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0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566864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2653605"/>
              </p:ext>
            </p:extLst>
          </p:nvPr>
        </p:nvGraphicFramePr>
        <p:xfrm>
          <a:off x="3975101" y="56816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1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1" y="56816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16200000">
            <a:off x="4267200" y="1676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175126" y="308927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CE172-3658-374D-86EB-250F6B69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507D0-B977-4740-8279-C9CFD49FDA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020764" y="2597150"/>
            <a:ext cx="2103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52960"/>
              </p:ext>
            </p:extLst>
          </p:nvPr>
        </p:nvGraphicFramePr>
        <p:xfrm>
          <a:off x="1427164" y="3206751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6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4" y="3206751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20863"/>
              </p:ext>
            </p:extLst>
          </p:nvPr>
        </p:nvGraphicFramePr>
        <p:xfrm>
          <a:off x="4073526" y="3130551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7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6" y="3130551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1020763" y="4349750"/>
            <a:ext cx="3905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44064"/>
              </p:ext>
            </p:extLst>
          </p:nvPr>
        </p:nvGraphicFramePr>
        <p:xfrm>
          <a:off x="1395413" y="480060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8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80060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6457"/>
              </p:ext>
            </p:extLst>
          </p:nvPr>
        </p:nvGraphicFramePr>
        <p:xfrm>
          <a:off x="4041776" y="4832351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9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6" y="4832351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EA813-12AA-2047-AC3C-FE997997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011237" y="2624137"/>
            <a:ext cx="4065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53450"/>
              </p:ext>
            </p:extLst>
          </p:nvPr>
        </p:nvGraphicFramePr>
        <p:xfrm>
          <a:off x="1316037" y="332581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0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7" y="332581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23757"/>
              </p:ext>
            </p:extLst>
          </p:nvPr>
        </p:nvGraphicFramePr>
        <p:xfrm>
          <a:off x="5189536" y="327025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1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6" y="327025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011237" y="4529137"/>
            <a:ext cx="1904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46349"/>
              </p:ext>
            </p:extLst>
          </p:nvPr>
        </p:nvGraphicFramePr>
        <p:xfrm>
          <a:off x="1371600" y="511968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2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1968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728396"/>
              </p:ext>
            </p:extLst>
          </p:nvPr>
        </p:nvGraphicFramePr>
        <p:xfrm>
          <a:off x="5307011" y="5049837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3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1" y="5049837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23A0E-25FD-9E4E-BCDE-67EE1FB3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990600" y="2654705"/>
            <a:ext cx="3949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57492"/>
              </p:ext>
            </p:extLst>
          </p:nvPr>
        </p:nvGraphicFramePr>
        <p:xfrm>
          <a:off x="1371600" y="3305581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1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5581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61173"/>
              </p:ext>
            </p:extLst>
          </p:nvPr>
        </p:nvGraphicFramePr>
        <p:xfrm>
          <a:off x="4724400" y="3173818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1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73818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90600" y="4559705"/>
            <a:ext cx="352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2885"/>
              </p:ext>
            </p:extLst>
          </p:nvPr>
        </p:nvGraphicFramePr>
        <p:xfrm>
          <a:off x="1447800" y="5286781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1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86781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63924"/>
              </p:ext>
            </p:extLst>
          </p:nvPr>
        </p:nvGraphicFramePr>
        <p:xfrm>
          <a:off x="4727576" y="5177243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1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5177243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C5591-15CA-FD4B-9C84-591C9D8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705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898776" y="3297239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5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6" y="3297239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4741864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A0DEE-0A51-7F4F-9E4F-08A962F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489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from last class: Gradient Domain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/>
              <a:t>Constraints can be from one image (for filtering) or more (for blending)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1EDC5-351E-B64B-812A-08C71515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289"/>
            <a:ext cx="7770812" cy="838200"/>
          </a:xfrm>
        </p:spPr>
        <p:txBody>
          <a:bodyPr/>
          <a:lstStyle/>
          <a:p>
            <a:r>
              <a:rPr lang="en-US" dirty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15700"/>
              </p:ext>
            </p:extLst>
          </p:nvPr>
        </p:nvGraphicFramePr>
        <p:xfrm>
          <a:off x="5562600" y="190500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80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0500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43406"/>
              </p:ext>
            </p:extLst>
          </p:nvPr>
        </p:nvGraphicFramePr>
        <p:xfrm>
          <a:off x="2133600" y="4800600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81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D4C4C-6A9F-104E-A0EC-0396B0A6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355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Q: How can we represent translation in matrix form?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93289"/>
              </p:ext>
            </p:extLst>
          </p:nvPr>
        </p:nvGraphicFramePr>
        <p:xfrm>
          <a:off x="3221781" y="29718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4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781" y="29718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/>
              <a:t>Homogeneous Coordinates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47AC8-7D6C-9045-B0E0-82A71679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83971"/>
            <a:ext cx="8077200" cy="283368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Homogeneous coordinates </a:t>
            </a:r>
          </a:p>
          <a:p>
            <a:pPr marL="0" indent="0">
              <a:buNone/>
            </a:pPr>
            <a:r>
              <a:rPr lang="en-US" dirty="0"/>
              <a:t>represent coordinates in 2 dimensions with a 3-vector</a:t>
            </a:r>
          </a:p>
          <a:p>
            <a:pPr marL="0" indent="0"/>
            <a:endParaRPr lang="en-US" dirty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05447"/>
              </p:ext>
            </p:extLst>
          </p:nvPr>
        </p:nvGraphicFramePr>
        <p:xfrm>
          <a:off x="2590800" y="2743200"/>
          <a:ext cx="40036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8" name="Equation" r:id="rId3" imgW="1562040" imgH="711000" progId="Equation.3">
                  <p:embed/>
                </p:oleObj>
              </mc:Choice>
              <mc:Fallback>
                <p:oleObj name="Equation" r:id="rId3" imgW="1562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400367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sz="4000" dirty="0"/>
              <a:t>Homogeneous Coordinates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0A23CB-7324-DC47-9140-DE14778A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507D0-B977-4740-8279-C9CFD49FDA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95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009" y="936626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/>
              <a:t>2D Points </a:t>
            </a:r>
            <a:r>
              <a:rPr lang="en-US" sz="3500" dirty="0">
                <a:sym typeface="Wingdings" pitchFamily="2" charset="2"/>
              </a:rPr>
              <a:t> Homogeneous Coordinates</a:t>
            </a:r>
            <a:endParaRPr lang="en-US" sz="3500" dirty="0"/>
          </a:p>
          <a:p>
            <a:r>
              <a:rPr lang="en-US" sz="3000" dirty="0"/>
              <a:t>Append 1 to every 2D point: (x y) </a:t>
            </a:r>
            <a:r>
              <a:rPr lang="en-US" sz="3000" dirty="0">
                <a:sym typeface="Wingdings" pitchFamily="2" charset="2"/>
              </a:rPr>
              <a:t> (x y 1)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Homogeneous coordinates </a:t>
            </a:r>
            <a:r>
              <a:rPr lang="en-US" sz="3000" dirty="0">
                <a:sym typeface="Wingdings" pitchFamily="2" charset="2"/>
              </a:rPr>
              <a:t> 2D Points</a:t>
            </a:r>
          </a:p>
          <a:p>
            <a:r>
              <a:rPr lang="en-US" sz="3000" dirty="0">
                <a:sym typeface="Wingdings" pitchFamily="2" charset="2"/>
              </a:rPr>
              <a:t>Divide by third coordinate (x y w)  (x/w y/w)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Special properties</a:t>
            </a:r>
          </a:p>
          <a:p>
            <a:r>
              <a:rPr lang="en-US" sz="3000" dirty="0"/>
              <a:t>Scale invariant: (x y w) = k * (x y w)</a:t>
            </a:r>
          </a:p>
          <a:p>
            <a:r>
              <a:rPr lang="en-US" sz="3000" dirty="0"/>
              <a:t>(x, y, 0) represents a point at infinity</a:t>
            </a:r>
          </a:p>
          <a:p>
            <a:r>
              <a:rPr lang="en-US" sz="3000" dirty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810000"/>
            <a:ext cx="5489946" cy="2668588"/>
            <a:chOff x="1836" y="1871"/>
            <a:chExt cx="3891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7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7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71801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Scale Invariance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/>
              <a:t>Homogeneous Coordinates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BBA69-7EB4-5E45-B6E9-AB08B055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135563"/>
          </a:xfrm>
        </p:spPr>
        <p:txBody>
          <a:bodyPr/>
          <a:lstStyle/>
          <a:p>
            <a:pPr>
              <a:buNone/>
            </a:pPr>
            <a:r>
              <a:rPr lang="en-US" dirty="0"/>
              <a:t>	Q: How can we represent translation in matrix form?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53780"/>
              </p:ext>
            </p:extLst>
          </p:nvPr>
        </p:nvGraphicFramePr>
        <p:xfrm>
          <a:off x="2055813" y="4359275"/>
          <a:ext cx="397668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4" name="Equation" r:id="rId3" imgW="1587240" imgH="736560" progId="Equation.3">
                  <p:embed/>
                </p:oleObj>
              </mc:Choice>
              <mc:Fallback>
                <p:oleObj name="Equation" r:id="rId3" imgW="15872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4359275"/>
                        <a:ext cx="3976687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25970"/>
              </p:ext>
            </p:extLst>
          </p:nvPr>
        </p:nvGraphicFramePr>
        <p:xfrm>
          <a:off x="3783806" y="20574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5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806" y="20574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Coordinates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1C0E3-BF1B-DE4F-B75E-3C3EB84C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1324858"/>
              </p:ext>
            </p:extLst>
          </p:nvPr>
        </p:nvGraphicFramePr>
        <p:xfrm>
          <a:off x="3126535" y="167164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5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535" y="167164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97025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22525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410200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4392614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4363587" y="5317223"/>
            <a:ext cx="716863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745289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66F7-952F-ED45-AC5D-BC2E5DDD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507D0-B977-4740-8279-C9CFD49FDA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60746"/>
              </p:ext>
            </p:extLst>
          </p:nvPr>
        </p:nvGraphicFramePr>
        <p:xfrm>
          <a:off x="1142999" y="4114800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2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4114800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38694"/>
              </p:ext>
            </p:extLst>
          </p:nvPr>
        </p:nvGraphicFramePr>
        <p:xfrm>
          <a:off x="1577974" y="19145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3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4" y="19145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1620"/>
              </p:ext>
            </p:extLst>
          </p:nvPr>
        </p:nvGraphicFramePr>
        <p:xfrm>
          <a:off x="5599112" y="4124325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4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2" y="4124325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025775"/>
            <a:ext cx="1137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235575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23557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64878"/>
              </p:ext>
            </p:extLst>
          </p:nvPr>
        </p:nvGraphicFramePr>
        <p:xfrm>
          <a:off x="5510213" y="19050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5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9050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04800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93C6A-7587-534A-8E10-9C116720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1808" y="152400"/>
            <a:ext cx="7770812" cy="838200"/>
          </a:xfrm>
        </p:spPr>
        <p:txBody>
          <a:bodyPr/>
          <a:lstStyle/>
          <a:p>
            <a:r>
              <a:rPr lang="en-US" dirty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Transformations can be combined by </a:t>
            </a:r>
            <a:br>
              <a:rPr lang="en-US" dirty="0"/>
            </a:br>
            <a:r>
              <a:rPr lang="en-US" dirty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75765"/>
              </p:ext>
            </p:extLst>
          </p:nvPr>
        </p:nvGraphicFramePr>
        <p:xfrm>
          <a:off x="990600" y="2745443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3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5443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09675" y="4155143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	 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	              R(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/>
              <a:t>       </a:t>
            </a:r>
            <a:r>
              <a:rPr lang="en-US" dirty="0">
                <a:latin typeface="Arial" charset="0"/>
              </a:rPr>
              <a:t>     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</a:t>
            </a:r>
            <a:r>
              <a:rPr lang="en-US" b="1" dirty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79143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Does the order of multiplication matter?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D097A-97E6-7840-916E-19B4435E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0812" cy="838200"/>
          </a:xfrm>
        </p:spPr>
        <p:txBody>
          <a:bodyPr/>
          <a:lstStyle/>
          <a:p>
            <a:r>
              <a:rPr lang="en-US" dirty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79502"/>
              </p:ext>
            </p:extLst>
          </p:nvPr>
        </p:nvGraphicFramePr>
        <p:xfrm>
          <a:off x="6248400" y="1645326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8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45326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Affine transformations are combinations of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Linear transformations,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Translations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Properties of affine transformations: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Origin does not necessarily map to origin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Lines map to lines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Parallel lines remain parallel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Ratios are preserved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Closed under composition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DF3D0-1899-394A-A55E-B286DF41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7" y="184151"/>
            <a:ext cx="7770812" cy="838200"/>
          </a:xfrm>
        </p:spPr>
        <p:txBody>
          <a:bodyPr/>
          <a:lstStyle/>
          <a:p>
            <a:r>
              <a:rPr lang="en-US" dirty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55087"/>
              </p:ext>
            </p:extLst>
          </p:nvPr>
        </p:nvGraphicFramePr>
        <p:xfrm>
          <a:off x="5875338" y="1358901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2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1358901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Projective transformations are combos of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Affine transformations,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Projective warps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Properties of projective transformations: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Origin does not necessarily map to origin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Lines map to lines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Parallel lines do not necessarily remain parallel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Ratios are not preserved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Closed under composition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Models change of basis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0F072-2855-9942-88F4-7D60101E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3: Reconstruction from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/>
              <a:t>Preserve intensity of one pixel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Source pixels: s</a:t>
            </a:r>
          </a:p>
          <a:p>
            <a:pPr>
              <a:buNone/>
            </a:pPr>
            <a:r>
              <a:rPr lang="en-US" dirty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/>
              <a:t>minimize (v(x+1,y)-v(</a:t>
            </a:r>
            <a:r>
              <a:rPr lang="en-US" dirty="0" err="1"/>
              <a:t>x,y</a:t>
            </a:r>
            <a:r>
              <a:rPr lang="en-US" dirty="0"/>
              <a:t>) - (s(x+1,y)-s(</a:t>
            </a:r>
            <a:r>
              <a:rPr lang="en-US" dirty="0" err="1"/>
              <a:t>x,y</a:t>
            </a:r>
            <a:r>
              <a:rPr lang="en-US" dirty="0"/>
              <a:t>))^2 </a:t>
            </a:r>
          </a:p>
          <a:p>
            <a:pPr marL="514350" indent="-514350">
              <a:buAutoNum type="arabicPeriod"/>
            </a:pPr>
            <a:r>
              <a:rPr lang="en-US" dirty="0"/>
              <a:t>minimize (v(x,y+1)-v(</a:t>
            </a:r>
            <a:r>
              <a:rPr lang="en-US" dirty="0" err="1"/>
              <a:t>x,y</a:t>
            </a:r>
            <a:r>
              <a:rPr lang="en-US" dirty="0"/>
              <a:t>) - (s(x,y+1)-s(</a:t>
            </a:r>
            <a:r>
              <a:rPr lang="en-US" dirty="0" err="1"/>
              <a:t>x,y</a:t>
            </a:r>
            <a:r>
              <a:rPr lang="en-US" dirty="0"/>
              <a:t>))^2 </a:t>
            </a:r>
          </a:p>
          <a:p>
            <a:pPr marL="514350" indent="-514350">
              <a:buAutoNum type="arabicPeriod"/>
            </a:pPr>
            <a:r>
              <a:rPr lang="en-US" dirty="0"/>
              <a:t>minimize (v(1,1)-s(1,1))^2</a:t>
            </a:r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354" y="1098139"/>
            <a:ext cx="2302646" cy="249104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ECC4-15E4-C24F-B5FE-361BA7CE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3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85" y="9728"/>
            <a:ext cx="10972800" cy="914400"/>
          </a:xfrm>
        </p:spPr>
        <p:txBody>
          <a:bodyPr/>
          <a:lstStyle/>
          <a:p>
            <a:r>
              <a:rPr lang="en-US" dirty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600200" y="990599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05000" y="3124199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279526" y="5908675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800600" y="35814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1F207-077A-3640-8764-5EAA1E58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9F74F-E1BA-481A-9488-C3D953712C2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7724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we know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and want to recover the transform T?</a:t>
            </a:r>
          </a:p>
          <a:p>
            <a:pPr lvl="1"/>
            <a:r>
              <a:rPr lang="en-US" dirty="0"/>
              <a:t>willing to let user provide correspondences</a:t>
            </a:r>
          </a:p>
          <a:p>
            <a:pPr lvl="2"/>
            <a:r>
              <a:rPr lang="en-US" dirty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3716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6" y="12192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27432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0" y="27432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8288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3340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91000" y="2209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954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8006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468814" y="19669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514600" y="3200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6019800" y="3200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572000" y="1538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7D00-CF34-A049-A146-5CFD413C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many Degrees of Freedom?</a:t>
            </a:r>
          </a:p>
          <a:p>
            <a:r>
              <a:rPr lang="en-US" dirty="0"/>
              <a:t>How many correspondences needed for translation?</a:t>
            </a:r>
          </a:p>
          <a:p>
            <a:r>
              <a:rPr lang="en-US" dirty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28956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86400" y="28956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9812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4864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2672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4478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9530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2192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791201" y="27765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20907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621214" y="21193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724400" y="16906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44360"/>
              </p:ext>
            </p:extLst>
          </p:nvPr>
        </p:nvGraphicFramePr>
        <p:xfrm>
          <a:off x="5977849" y="5210173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01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849" y="5210173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4331E-8CF7-1242-A941-014AFD6B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528" y="4310062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many DOF?</a:t>
            </a:r>
          </a:p>
          <a:p>
            <a:r>
              <a:rPr lang="en-US" dirty="0"/>
              <a:t>How many correspondences needed for </a:t>
            </a:r>
            <a:r>
              <a:rPr lang="en-US" dirty="0" err="1"/>
              <a:t>translation+rotation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129" y="1643063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95728" y="3014662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00928" y="3014662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2295728" y="33194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800928" y="33194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581728" y="2481262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762328" y="28622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5267528" y="28622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6029529" y="1414463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834266" y="263366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2405266" y="3200400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935742" y="2238376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5038928" y="1809750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6291466" y="1066800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2448129" y="1566863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00CDC-AA6A-724A-8684-629D7609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6306057" y="1675585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19" y="4277497"/>
            <a:ext cx="8458200" cy="1371600"/>
          </a:xfrm>
        </p:spPr>
        <p:txBody>
          <a:bodyPr/>
          <a:lstStyle/>
          <a:p>
            <a:r>
              <a:rPr lang="en-US" dirty="0"/>
              <a:t>How many DOF?</a:t>
            </a:r>
          </a:p>
          <a:p>
            <a:r>
              <a:rPr lang="en-US" dirty="0"/>
              <a:t>How many correspondences needed for affine?</a:t>
            </a:r>
          </a:p>
          <a:p>
            <a:endParaRPr lang="en-US" dirty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720" y="1610498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10319" y="2982097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15519" y="2982097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310319" y="32868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815519" y="32868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596319" y="2448697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776919" y="28296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5282119" y="28296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6382257" y="30916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2419857" y="3167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950333" y="2205811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5053519" y="1777185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6348920" y="1762898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2462720" y="1534298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906257" y="2786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4553457" y="3167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B18A9-2FE1-3D4A-94D7-967A82D2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Affine transformation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35563"/>
          </a:xfrm>
        </p:spPr>
        <p:txBody>
          <a:bodyPr/>
          <a:lstStyle/>
          <a:p>
            <a:r>
              <a:rPr lang="en-US" dirty="0"/>
              <a:t>Math</a:t>
            </a:r>
          </a:p>
          <a:p>
            <a:r>
              <a:rPr lang="en-US" dirty="0" err="1"/>
              <a:t>Matlab</a:t>
            </a:r>
            <a:r>
              <a:rPr lang="en-US" dirty="0"/>
              <a:t>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DB97A-BF42-114F-B1BF-F72E4F0A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1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many DOF?</a:t>
            </a:r>
          </a:p>
          <a:p>
            <a:r>
              <a:rPr lang="en-US" dirty="0"/>
              <a:t>How many correspondences needed for projective?</a:t>
            </a:r>
          </a:p>
          <a:p>
            <a:endParaRPr lang="en-US" dirty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16002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22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674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3622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6482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8288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53340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6281738" y="28194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2471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50022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51054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65103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25146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848601" y="28194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46053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6533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6482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C1015-92D4-A24F-922C-BF33812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600200" y="39624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861050" y="3910013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91000" y="480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468814" y="45577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0" y="412908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89050" y="5181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279650" y="3581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52788" y="5181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632451" y="5221288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001001" y="48768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629401" y="3505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6588" y="544988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400800" y="5449888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518AC-2863-7842-A9C1-7AE81E6D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1349" cy="5135563"/>
          </a:xfrm>
        </p:spPr>
        <p:txBody>
          <a:bodyPr/>
          <a:lstStyle/>
          <a:p>
            <a:pPr>
              <a:buNone/>
            </a:pPr>
            <a:r>
              <a:rPr lang="en-US" dirty="0"/>
              <a:t>2) Show that distance ratios  along a line are preserved under 2d linear transformations.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95800" y="4105275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19148"/>
              </p:ext>
            </p:extLst>
          </p:nvPr>
        </p:nvGraphicFramePr>
        <p:xfrm>
          <a:off x="4578350" y="3324225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4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324225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82772"/>
              </p:ext>
            </p:extLst>
          </p:nvPr>
        </p:nvGraphicFramePr>
        <p:xfrm>
          <a:off x="3403601" y="4814889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5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1" y="4814889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609600" y="6202363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Write down x2 in terms of x1 and x3, given that the three points are co-linear</a:t>
            </a:r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228600" y="2657475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p1=(x1,y1)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809679" y="2929457"/>
            <a:ext cx="4440276" cy="1384463"/>
            <a:chOff x="-833034" y="1941663"/>
            <a:chExt cx="5728278" cy="1383809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p‘1=(x’1,y’1)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11596" y="2754319"/>
              <a:ext cx="1280499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14745" y="2133687"/>
              <a:ext cx="1280499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24912" y="270159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45218" y="254464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764617" y="194166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87C8-09CB-894A-9B40-0AF90995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class: texture mapping and morphing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BC2E9-641C-994D-B294-43DF512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 (extra): NPR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Preserve gradients on edges</a:t>
            </a:r>
          </a:p>
          <a:p>
            <a:pPr lvl="1"/>
            <a:r>
              <a:rPr lang="en-US" sz="2400" dirty="0"/>
              <a:t>e.g., get canny edges with edge(</a:t>
            </a:r>
            <a:r>
              <a:rPr lang="en-US" sz="2400" dirty="0" err="1"/>
              <a:t>im</a:t>
            </a:r>
            <a:r>
              <a:rPr lang="en-US" sz="2400" dirty="0"/>
              <a:t>, ‘canny’)</a:t>
            </a:r>
          </a:p>
          <a:p>
            <a:r>
              <a:rPr lang="en-US" sz="2800" dirty="0"/>
              <a:t>Reduce gradients not on edges</a:t>
            </a:r>
          </a:p>
          <a:p>
            <a:r>
              <a:rPr lang="en-US" sz="2800" dirty="0"/>
              <a:t>Preserve original intensity</a:t>
            </a:r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89634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10468" y="650650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Perez et al. 2003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66B19-802D-2849-8F34-CC5DD9B3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Colorization using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57" y="2143054"/>
            <a:ext cx="2931902" cy="5135563"/>
          </a:xfrm>
        </p:spPr>
        <p:txBody>
          <a:bodyPr>
            <a:normAutofit/>
          </a:bodyPr>
          <a:lstStyle/>
          <a:p>
            <a:r>
              <a:rPr lang="en-US" sz="2400" dirty="0"/>
              <a:t>Minimize squared color difference, weighted by intensity similarity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Solve with sparse linear system of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1507" y="6334053"/>
            <a:ext cx="46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http://www.cs.huji.ac.il/~yweiss/Colorization/</a:t>
            </a:r>
            <a:endParaRPr lang="en-US" dirty="0"/>
          </a:p>
        </p:txBody>
      </p:sp>
      <p:pic>
        <p:nvPicPr>
          <p:cNvPr id="378882" name="Picture 2" descr="http://www.cs.huji.ac.il/~yweiss/Colorization/gray/gili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70" y="1914453"/>
            <a:ext cx="2560426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4" name="Picture 4" descr="http://www.cs.huji.ac.il/~yweiss/Colorization/gray/gili_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8" y="1914453"/>
            <a:ext cx="2560427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 descr="http://www.cs.huji.ac.il/~yweiss/Colorization/gray/cats_low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2556996" cy="21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http://www.cs.huji.ac.il/~yweiss/Colorization/gray/cats_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8" y="4191001"/>
            <a:ext cx="2560427" cy="21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34757" y="1152454"/>
            <a:ext cx="8229600" cy="11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Solve for </a:t>
            </a:r>
            <a:r>
              <a:rPr lang="en-US" sz="2400" dirty="0" err="1"/>
              <a:t>uv</a:t>
            </a:r>
            <a:r>
              <a:rPr lang="en-US" sz="2400" dirty="0"/>
              <a:t> channels (in Luv space) such that similar intensities have similar colors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52" y="3656739"/>
            <a:ext cx="2646712" cy="7561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4E00-DDAF-3A45-94B8-15402C99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Gradient-domain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Many image processing applications can be thought of as trying to manipulate gradients or intensities:</a:t>
            </a:r>
          </a:p>
          <a:p>
            <a:pPr lvl="1"/>
            <a:r>
              <a:rPr lang="en-US" dirty="0"/>
              <a:t>Contrast enhancement</a:t>
            </a:r>
          </a:p>
          <a:p>
            <a:pPr lvl="1"/>
            <a:r>
              <a:rPr lang="en-US" dirty="0" err="1"/>
              <a:t>Denoising</a:t>
            </a:r>
            <a:endParaRPr lang="en-US" dirty="0"/>
          </a:p>
          <a:p>
            <a:pPr lvl="1"/>
            <a:r>
              <a:rPr lang="en-US" dirty="0"/>
              <a:t>Poisson blending</a:t>
            </a:r>
          </a:p>
          <a:p>
            <a:pPr lvl="1"/>
            <a:r>
              <a:rPr lang="en-US" dirty="0"/>
              <a:t>HDR to RGB</a:t>
            </a:r>
          </a:p>
          <a:p>
            <a:pPr lvl="1"/>
            <a:r>
              <a:rPr lang="en-US" dirty="0"/>
              <a:t>Color to Gray</a:t>
            </a:r>
          </a:p>
          <a:p>
            <a:pPr lvl="1"/>
            <a:r>
              <a:rPr lang="en-US" dirty="0" err="1"/>
              <a:t>Recoloring</a:t>
            </a:r>
            <a:endParaRPr lang="en-US" dirty="0"/>
          </a:p>
          <a:p>
            <a:pPr lvl="1"/>
            <a:r>
              <a:rPr lang="en-US" dirty="0"/>
              <a:t>Texture transfer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396336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Perez et al. 2003 for many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706F6-1A21-294E-A228-838C846E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Gradient-domain processing</a:t>
            </a:r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67001" y="6096001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Saliency-based Sharpening</a:t>
            </a:r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6477000" cy="485775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8D04-BD6B-5043-9B6C-AB62554C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Gradient-domain 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520" y="6019801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Non-photorealistic rendering</a:t>
            </a:r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7143750" cy="47625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95E26-10FA-C444-AA4A-D0A6693E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20720</TotalTime>
  <Words>1915</Words>
  <Application>Microsoft Macintosh PowerPoint</Application>
  <PresentationFormat>Widescreen</PresentationFormat>
  <Paragraphs>408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宋体</vt:lpstr>
      <vt:lpstr>Arial</vt:lpstr>
      <vt:lpstr>Calibri</vt:lpstr>
      <vt:lpstr>Symbol</vt:lpstr>
      <vt:lpstr>Times New Roman</vt:lpstr>
      <vt:lpstr>Wingdings</vt:lpstr>
      <vt:lpstr>Lecture1 - Introduction - CP Fall 2010</vt:lpstr>
      <vt:lpstr>Custom Design</vt:lpstr>
      <vt:lpstr>Equation</vt:lpstr>
      <vt:lpstr>Image Warping</vt:lpstr>
      <vt:lpstr>Reminder: Proj 2 due soon</vt:lpstr>
      <vt:lpstr>Review from last class: Gradient Domain Editing</vt:lpstr>
      <vt:lpstr>Project 3: Reconstruction from Gradients</vt:lpstr>
      <vt:lpstr>Project 3 (extra): NPR</vt:lpstr>
      <vt:lpstr>Colorization using optimization</vt:lpstr>
      <vt:lpstr>Gradient-domain editing</vt:lpstr>
      <vt:lpstr>Gradient-domain processing</vt:lpstr>
      <vt:lpstr>Gradient-domain processing</vt:lpstr>
      <vt:lpstr>Take-home questions</vt:lpstr>
      <vt:lpstr>Take-home questions</vt:lpstr>
      <vt:lpstr>Next two classes: warping and morphing</vt:lpstr>
      <vt:lpstr>Photo stitching: projective alignment</vt:lpstr>
      <vt:lpstr>Capturing light fields</vt:lpstr>
      <vt:lpstr>Morphing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Euclidean: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Microsoft Office User</cp:lastModifiedBy>
  <cp:revision>63</cp:revision>
  <dcterms:created xsi:type="dcterms:W3CDTF">2010-08-30T03:58:01Z</dcterms:created>
  <dcterms:modified xsi:type="dcterms:W3CDTF">2021-09-27T04:58:49Z</dcterms:modified>
</cp:coreProperties>
</file>