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44"/>
  </p:notesMasterIdLst>
  <p:sldIdLst>
    <p:sldId id="654" r:id="rId4"/>
    <p:sldId id="660" r:id="rId5"/>
    <p:sldId id="615" r:id="rId6"/>
    <p:sldId id="555" r:id="rId7"/>
    <p:sldId id="655" r:id="rId8"/>
    <p:sldId id="626" r:id="rId9"/>
    <p:sldId id="613" r:id="rId10"/>
    <p:sldId id="614" r:id="rId11"/>
    <p:sldId id="625" r:id="rId12"/>
    <p:sldId id="604" r:id="rId13"/>
    <p:sldId id="627" r:id="rId14"/>
    <p:sldId id="628" r:id="rId15"/>
    <p:sldId id="629" r:id="rId16"/>
    <p:sldId id="630" r:id="rId17"/>
    <p:sldId id="631" r:id="rId18"/>
    <p:sldId id="602" r:id="rId19"/>
    <p:sldId id="603" r:id="rId20"/>
    <p:sldId id="619" r:id="rId21"/>
    <p:sldId id="659" r:id="rId22"/>
    <p:sldId id="646" r:id="rId23"/>
    <p:sldId id="616" r:id="rId24"/>
    <p:sldId id="617" r:id="rId25"/>
    <p:sldId id="634" r:id="rId26"/>
    <p:sldId id="633" r:id="rId27"/>
    <p:sldId id="622" r:id="rId28"/>
    <p:sldId id="635" r:id="rId29"/>
    <p:sldId id="638" r:id="rId30"/>
    <p:sldId id="652" r:id="rId31"/>
    <p:sldId id="623" r:id="rId32"/>
    <p:sldId id="658" r:id="rId33"/>
    <p:sldId id="641" r:id="rId34"/>
    <p:sldId id="642" r:id="rId35"/>
    <p:sldId id="643" r:id="rId36"/>
    <p:sldId id="644" r:id="rId37"/>
    <p:sldId id="656" r:id="rId38"/>
    <p:sldId id="657" r:id="rId39"/>
    <p:sldId id="645" r:id="rId40"/>
    <p:sldId id="648" r:id="rId41"/>
    <p:sldId id="649" r:id="rId42"/>
    <p:sldId id="653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0" autoAdjust="0"/>
    <p:restoredTop sz="85522" autoAdjust="0"/>
  </p:normalViewPr>
  <p:slideViewPr>
    <p:cSldViewPr>
      <p:cViewPr>
        <p:scale>
          <a:sx n="107" d="100"/>
          <a:sy n="107" d="100"/>
        </p:scale>
        <p:origin x="2168" y="640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simple example of histogram on board: 3 1 2 1 2 3 4 1 5 4 3 2 1 = [(1, 4), 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on board for an image with alpha = 0</a:t>
            </a:r>
            <a:r>
              <a:rPr lang="en-US" baseline="0" dirty="0"/>
              <a:t>:0.05:1.  Cumulative histogram maps pixel intensity to its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adapthisteq</a:t>
            </a:r>
            <a:r>
              <a:rPr lang="en-US" dirty="0"/>
              <a:t> in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8CE7-FE80-0347-A983-E75CED00BC99}" type="datetime1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1580-C053-8343-A6EF-A6B5C1A65647}" type="datetime1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9194-5874-EF47-91E7-9DA3535EB5A7}" type="datetime1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430F-FB5D-144D-9D1D-E87FCC431588}" type="datetime1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C62F-76C5-B648-9DA1-DB71C3FD3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0E0B-0A6D-094E-ACD6-AFF2916B51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3A71-1567-984A-AA67-FACCEAC6C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ADAE-16F7-0D4D-9DAB-A93B4EFDD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2987-E19E-F94C-B5A6-8BB996657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E705-23B8-6F4F-8201-7B7B8A8947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0452-0151-2F46-A6A5-7CCE7DCA3596}" type="datetime1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4E7E-719D-BB48-A415-3B15EC780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D8AA-66CF-244E-AF36-EF500BC83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BC77-67A5-1A4A-8437-8C2F540678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DD39-D860-1A4D-B11F-3943CEA1CD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CB24-A00B-4E46-8907-A98E6ADB4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0F3B-A96E-8A46-9684-F045EDD08F84}" type="datetime1">
              <a:rPr lang="en-US" smtClean="0"/>
              <a:t>9/12/21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553C-23C3-7B40-8A08-16DC2F41BDB9}" type="datetime1">
              <a:rPr lang="en-US" smtClean="0"/>
              <a:t>9/12/21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6750-CD07-484E-B7F5-E5CBB9547CBB}" type="datetime1">
              <a:rPr lang="en-US" smtClean="0"/>
              <a:t>9/12/21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FE34-833E-5C4C-B71D-CD3C18BE3E04}" type="datetime1">
              <a:rPr lang="en-US" smtClean="0"/>
              <a:t>9/12/21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FA80-7A47-3449-A55A-85AF833A4885}" type="datetime1">
              <a:rPr lang="en-US" smtClean="0"/>
              <a:t>9/12/21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28D0-DE37-774D-AE4C-5F5C2AAFEED1}" type="datetime1">
              <a:rPr lang="en-US" smtClean="0"/>
              <a:t>9/12/21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E26CCA-5F14-1F45-B722-11D814B48D42}" type="datetime1">
              <a:rPr lang="en-US" smtClean="0"/>
              <a:t>9/12/21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60FC9D-4B31-9448-9A52-127FA2FA1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jpe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3.png"/><Relationship Id="rId5" Type="http://schemas.openxmlformats.org/officeDocument/2006/relationships/image" Target="../media/image55.jpeg"/><Relationship Id="rId10" Type="http://schemas.openxmlformats.org/officeDocument/2006/relationships/image" Target="../media/image62.png"/><Relationship Id="rId4" Type="http://schemas.openxmlformats.org/officeDocument/2006/relationships/image" Target="../media/image54.jpeg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2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057396" y="5257800"/>
            <a:ext cx="5562603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Yuxiong Wang,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800603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“Empire of Light”, Magritte</a:t>
            </a:r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D24453-EA7C-7B45-AC70-A85338A6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3ED9-5A0B-4A31-954B-2A54A108E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C769D-9C7D-C84E-B565-C626E88AF614}"/>
              </a:ext>
            </a:extLst>
          </p:cNvPr>
          <p:cNvSpPr txBox="1"/>
          <p:nvPr/>
        </p:nvSpPr>
        <p:spPr>
          <a:xfrm>
            <a:off x="8204819" y="647015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Slides</a:t>
            </a:r>
            <a:r>
              <a:rPr lang="zh-CN" altLang="en-US" sz="1400" dirty="0"/>
              <a:t> </a:t>
            </a:r>
            <a:r>
              <a:rPr lang="en-US" altLang="zh-CN" sz="1400" dirty="0"/>
              <a:t>adopted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Derek</a:t>
            </a:r>
            <a:r>
              <a:rPr lang="zh-CN" altLang="en-US" sz="1400" dirty="0"/>
              <a:t> </a:t>
            </a:r>
            <a:r>
              <a:rPr lang="en-US" altLang="zh-CN" sz="1400" dirty="0" err="1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525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1080613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uniform”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23616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080335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42775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419175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90013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7" y="2147416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</a:p>
          <a:p>
            <a:r>
              <a:rPr lang="en-US" sz="1100" dirty="0"/>
              <a:t>(a=0,b=0)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8867" y="3823816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  <a:p>
            <a:r>
              <a:rPr lang="en-US" sz="1100" dirty="0"/>
              <a:t>(L=65,b=0)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3" y="5652616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  <a:p>
            <a:r>
              <a:rPr lang="en-US" sz="1100" dirty="0"/>
              <a:t>(L=65,a=0)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91225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022283-FB12-4646-A278-C5618B35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If you had to choose, would you rather go without luminance or chrominance?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CE07E-7479-604F-BC75-2E55B093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>
                <a:solidFill>
                  <a:srgbClr val="32000C"/>
                </a:solidFill>
              </a:rPr>
              <a:t>luminance</a:t>
            </a:r>
            <a:r>
              <a:rPr lang="en-US" dirty="0">
                <a:solidFill>
                  <a:srgbClr val="FF4A7E"/>
                </a:solidFill>
              </a:rPr>
              <a:t> or chrominance?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1C0A4-04B8-2E43-BF5D-AECA7594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00275" y="5867403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BF4A63-9596-664F-AE5D-07B5A885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133603" y="5867403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C6D33D-03C2-3249-A147-B945F82D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810000" y="5634037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91200" y="6596390"/>
            <a:ext cx="3443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from Phillip </a:t>
            </a:r>
            <a:r>
              <a:rPr lang="en-US" sz="1100" dirty="0" err="1"/>
              <a:t>Greenspun</a:t>
            </a:r>
            <a:r>
              <a:rPr lang="en-US" sz="1100" dirty="0"/>
              <a:t>, used with permission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04DE0-9A12-4947-9402-C8663CD7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67" y="1947747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570" y="1185747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Intuitive color space</a:t>
            </a:r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167" y="5033069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167" y="1604069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167" y="3280469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167" y="42747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0334" y="210015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  <a:p>
            <a:r>
              <a:rPr lang="en-US" sz="1100" dirty="0"/>
              <a:t>(S=1,V=1)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1434" y="377655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</a:p>
          <a:p>
            <a:r>
              <a:rPr lang="en-US" sz="1100" dirty="0"/>
              <a:t>(H=1,V=1)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7370" y="560535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  <a:p>
            <a:r>
              <a:rPr lang="en-US" sz="1100" dirty="0"/>
              <a:t>(H=1,S=0)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FF64A-4193-3242-9F2B-1C967831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</a:t>
            </a:r>
            <a:r>
              <a:rPr lang="en-US" dirty="0" err="1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18" y="3198693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118" y="4875093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118" y="1522293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11482" y="2094574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Cb</a:t>
            </a:r>
            <a:r>
              <a:rPr lang="en-US" sz="1100" dirty="0"/>
              <a:t>=0.5,Cr=0.5)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582" y="3770974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Cb</a:t>
            </a:r>
            <a:endParaRPr lang="en-US" b="1" dirty="0"/>
          </a:p>
          <a:p>
            <a:r>
              <a:rPr lang="en-US" sz="1100" dirty="0"/>
              <a:t>(Y=0.5,Cr=0.5)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8518" y="5447374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</a:t>
            </a:r>
          </a:p>
          <a:p>
            <a:r>
              <a:rPr lang="en-US" sz="1100" dirty="0"/>
              <a:t>(Y=0.5,Cb=05)</a:t>
            </a:r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1318" y="37171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520" y="2094571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9320" y="2094571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2522" y="4685371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7276" y="17135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6523" y="171357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5925" y="43043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9520" y="407577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9120" y="407577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39180" y="297087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796" y="28565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318" y="87537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Fast to compute, good for compression, used by TV</a:t>
            </a:r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8" y="5447374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D22F9F-1BC5-C243-B749-8C90B680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 balancing</a:t>
            </a:r>
          </a:p>
        </p:txBody>
      </p:sp>
      <p:pic>
        <p:nvPicPr>
          <p:cNvPr id="113668" name="Picture 4" descr="https://upload.wikimedia.org/wikipedia/commons/3/34/PIA16800-MarsCuriosityRover-MtSharp-ColorVersions-2012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" y="1219200"/>
            <a:ext cx="8989393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4694C-BA2D-D945-ABFE-489C6BF6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enhancement</a:t>
            </a:r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" y="182879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50" y="1828800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3375" y="5738812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93B15-FF9A-BC44-BBA5-FC6B2EFC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7694-F4F7-4049-95CD-AC1F04ED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Administrative</a:t>
            </a:r>
            <a:r>
              <a:rPr lang="zh-CN" altLang="en-US" dirty="0"/>
              <a:t> </a:t>
            </a:r>
            <a:r>
              <a:rPr lang="en-US" altLang="zh-CN" dirty="0"/>
              <a:t>stuff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EFE-32C5-0541-8B24-23CE4F08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Friday</a:t>
            </a:r>
          </a:p>
          <a:p>
            <a:pPr lvl="1"/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I:</a:t>
            </a:r>
            <a:r>
              <a:rPr lang="zh-CN" altLang="en-US" dirty="0"/>
              <a:t> </a:t>
            </a:r>
            <a:r>
              <a:rPr lang="en-US" altLang="zh-CN" dirty="0"/>
              <a:t>Hybrid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</a:p>
          <a:p>
            <a:pPr lvl="1"/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II:</a:t>
            </a:r>
            <a:r>
              <a:rPr lang="zh-CN" altLang="en-US" dirty="0"/>
              <a:t> </a:t>
            </a:r>
            <a:r>
              <a:rPr lang="en-US" altLang="zh-CN" dirty="0"/>
              <a:t>Enhance</a:t>
            </a:r>
            <a:r>
              <a:rPr lang="zh-CN" altLang="en-US" dirty="0"/>
              <a:t> </a:t>
            </a:r>
            <a:r>
              <a:rPr lang="en-US" altLang="zh-CN" dirty="0"/>
              <a:t>Contrast/Color</a:t>
            </a:r>
          </a:p>
          <a:p>
            <a:pPr lvl="1"/>
            <a:endParaRPr lang="en-US" dirty="0"/>
          </a:p>
          <a:p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thinking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r>
              <a:rPr lang="en-US" altLang="zh-CN" dirty="0"/>
              <a:t>topics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teammates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90584-AB4D-334D-A181-185B4EDC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Typical images are gray on average; this can be used to detect distortions</a:t>
            </a:r>
          </a:p>
          <a:p>
            <a:endParaRPr lang="en-US" dirty="0"/>
          </a:p>
          <a:p>
            <a:r>
              <a:rPr lang="en-US" dirty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/>
              <a:t>It’s often easier to work in a non-RGB color space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15731-3E56-B749-B67A-C5F30FBC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balancing via linear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166" y="1295400"/>
                <a:ext cx="8229600" cy="51355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to choose the constants?</a:t>
                </a:r>
              </a:p>
              <a:p>
                <a:pPr lvl="1"/>
                <a:r>
                  <a:rPr lang="en-US" dirty="0"/>
                  <a:t>“Gray world” assumption: average value should be gray</a:t>
                </a:r>
              </a:p>
              <a:p>
                <a:pPr lvl="1"/>
                <a:r>
                  <a:rPr lang="en-US" dirty="0"/>
                  <a:t>White balancing: choose a reference as the white or gray color</a:t>
                </a:r>
              </a:p>
              <a:p>
                <a:pPr lvl="1"/>
                <a:r>
                  <a:rPr lang="en-US" dirty="0"/>
                  <a:t>Better to balance in camera’s RGB (linear) than display RGB (non-linear)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166" y="1295400"/>
                <a:ext cx="8229600" cy="5135563"/>
              </a:xfrm>
              <a:blipFill>
                <a:blip r:embed="rId3"/>
                <a:stretch>
                  <a:fillRect l="-1259" t="-190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A6B8E-BE8E-6B40-AB1F-44A2C2E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35563"/>
          </a:xfrm>
        </p:spPr>
        <p:txBody>
          <a:bodyPr/>
          <a:lstStyle/>
          <a:p>
            <a:r>
              <a:rPr lang="en-US" dirty="0"/>
              <a:t>Typical problem: compress values from a high range to a smaller range</a:t>
            </a:r>
          </a:p>
          <a:p>
            <a:pPr lvl="1"/>
            <a:r>
              <a:rPr lang="en-US" dirty="0"/>
              <a:t>E.g., camera captures 12-bit linear intensity and needs to compress to 8 bits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B1953-5346-7340-8D3E-F176A7C5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display of HDR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7" y="1114231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93320" y="6126569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 for brightest pixels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0992" y="617200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 for darkest pixels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C710C-41E2-B84B-AD59-F829A53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operator (Reinhart et al.)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solution: map to a non-linear range of values</a:t>
            </a:r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4701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64421"/>
              </p:ext>
            </p:extLst>
          </p:nvPr>
        </p:nvGraphicFramePr>
        <p:xfrm>
          <a:off x="3352800" y="186268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6268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5FEAD-46A7-0146-97FE-822541C2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7" y="218057"/>
            <a:ext cx="3722688" cy="5586413"/>
          </a:xfrm>
          <a:prstGeom prst="rect">
            <a:avLst/>
          </a:prstGeom>
          <a:noFill/>
        </p:spPr>
      </p:pic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8057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4499" y="585686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Reinhart Operator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502" y="5856864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Darkest </a:t>
            </a:r>
            <a:r>
              <a:rPr lang="en-US" sz="2400" b="1" dirty="0"/>
              <a:t>0.1% </a:t>
            </a:r>
            <a:r>
              <a:rPr lang="en-US" sz="2400" dirty="0"/>
              <a:t>scaled to display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16727-7C87-804B-B3F2-7CDA333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/>
          <a:stretch/>
        </p:blipFill>
        <p:spPr bwMode="auto">
          <a:xfrm>
            <a:off x="2133600" y="1295400"/>
            <a:ext cx="5638800" cy="54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3317" y="152400"/>
            <a:ext cx="8551127" cy="914400"/>
          </a:xfrm>
        </p:spPr>
        <p:txBody>
          <a:bodyPr>
            <a:noAutofit/>
          </a:bodyPr>
          <a:lstStyle/>
          <a:p>
            <a:r>
              <a:rPr lang="en-US" sz="3200" dirty="0"/>
              <a:t>Point Processing: apply a function to each pixel intensity to map it to a new value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8EB17-0322-3A4C-BAB3-97917819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4780" y="1096550"/>
                <a:ext cx="32388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baseline="3000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0" y="1096550"/>
                <a:ext cx="323883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333333" cy="4009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738" y="565365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Intensity In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77295" y="3431426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Intensity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584712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4" y="4805986"/>
            <a:ext cx="2620537" cy="196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648781" cy="1986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5657" y="1230868"/>
                <a:ext cx="896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0.5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657" y="1230868"/>
                <a:ext cx="896207" cy="369332"/>
              </a:xfrm>
              <a:prstGeom prst="rect">
                <a:avLst/>
              </a:prstGeom>
              <a:blipFill>
                <a:blip r:embed="rId7"/>
                <a:stretch>
                  <a:fillRect t="-9836" r="-61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8017" y="3447503"/>
                <a:ext cx="703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17" y="3447503"/>
                <a:ext cx="703847" cy="369332"/>
              </a:xfrm>
              <a:prstGeom prst="rect">
                <a:avLst/>
              </a:prstGeom>
              <a:blipFill>
                <a:blip r:embed="rId8"/>
                <a:stretch>
                  <a:fillRect t="-10000" r="-6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4076" y="5664138"/>
                <a:ext cx="703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2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76" y="5664138"/>
                <a:ext cx="703847" cy="369332"/>
              </a:xfrm>
              <a:prstGeom prst="rect">
                <a:avLst/>
              </a:prstGeom>
              <a:blipFill>
                <a:blip r:embed="rId9"/>
                <a:stretch>
                  <a:fillRect t="-8197" r="-68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80F0CA-C019-9946-A9A0-A5962C9C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FF325-8C0B-7F4D-807C-81D007D9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20E639-1EA4-0D4C-887B-89C60A8F9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077200" cy="513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Basic idea: reassign values so that the number of pixels with each value is more evenly distributed</a:t>
                </a:r>
              </a:p>
              <a:p>
                <a:r>
                  <a:rPr lang="en-US" dirty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Cumulative histogram: count of number of pixels less than or equal to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077200" cy="5135563"/>
              </a:xfrm>
              <a:blipFill>
                <a:blip r:embed="rId3"/>
                <a:stretch>
                  <a:fillRect l="-1736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074EA-DAA6-F045-B017-54941B9B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40056" y="985837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3172" y="6167434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8027C-E5C0-8641-8897-7B9A5464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Histogram is count of elements that have a particular value or range of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= [1 1 2 3 3 3 5 6]</a:t>
            </a:r>
          </a:p>
          <a:p>
            <a:pPr marL="0" indent="0">
              <a:buNone/>
            </a:pPr>
            <a:r>
              <a:rPr lang="en-US" dirty="0"/>
              <a:t>H = </a:t>
            </a:r>
            <a:r>
              <a:rPr lang="en-US" dirty="0" err="1"/>
              <a:t>hist</a:t>
            </a:r>
            <a:r>
              <a:rPr lang="en-US" dirty="0"/>
              <a:t>(A, 1:6)</a:t>
            </a:r>
          </a:p>
          <a:p>
            <a:pPr marL="0" indent="0">
              <a:buNone/>
            </a:pPr>
            <a:r>
              <a:rPr lang="en-US" dirty="0"/>
              <a:t>	H = [2 1 3 0 1 1]</a:t>
            </a:r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dirty="0" err="1"/>
              <a:t>cumsum</a:t>
            </a:r>
            <a:r>
              <a:rPr lang="en-US" dirty="0"/>
              <a:t>(H)</a:t>
            </a:r>
          </a:p>
          <a:p>
            <a:pPr marL="0" indent="0">
              <a:buNone/>
            </a:pPr>
            <a:r>
              <a:rPr lang="en-US" dirty="0"/>
              <a:t>	C = [2 3 6 6 7 8]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 = [5 6 6 6 8 8 9]</a:t>
            </a:r>
          </a:p>
          <a:p>
            <a:pPr marL="0" indent="0">
              <a:buNone/>
            </a:pPr>
            <a:r>
              <a:rPr lang="en-US" dirty="0"/>
              <a:t>H = </a:t>
            </a:r>
            <a:r>
              <a:rPr lang="en-US" dirty="0" err="1"/>
              <a:t>hist</a:t>
            </a:r>
            <a:r>
              <a:rPr lang="en-US" dirty="0"/>
              <a:t>(B, 5:9)</a:t>
            </a:r>
          </a:p>
          <a:p>
            <a:pPr marL="0" indent="0">
              <a:buNone/>
            </a:pPr>
            <a:r>
              <a:rPr lang="en-US" dirty="0"/>
              <a:t>  	H = ?</a:t>
            </a:r>
          </a:p>
          <a:p>
            <a:pPr marL="0" indent="0">
              <a:buNone/>
            </a:pPr>
            <a:r>
              <a:rPr lang="en-US" dirty="0"/>
              <a:t>	C =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D4093-D569-8C40-A7FF-DCA11D0A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6025376" y="2390078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8" y="789878"/>
            <a:ext cx="1954252" cy="146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" y="2302494"/>
            <a:ext cx="1981201" cy="1485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8" y="3860180"/>
            <a:ext cx="1967727" cy="147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" y="5407759"/>
            <a:ext cx="1967726" cy="1475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85" y="5350335"/>
            <a:ext cx="2120855" cy="1590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2" y="3792256"/>
            <a:ext cx="2091760" cy="156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95" y="2300244"/>
            <a:ext cx="2050032" cy="153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81" y="736106"/>
            <a:ext cx="2026608" cy="1517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52" y="1486405"/>
            <a:ext cx="4534829" cy="3401122"/>
          </a:xfrm>
          <a:prstGeom prst="rect">
            <a:avLst/>
          </a:prstGeom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577704" y="4676081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Cumulative Histograms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5CE64B-8008-3143-99F7-707B87C8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9F74F-E1BA-481A-9488-C3D953712C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23" y="2086285"/>
            <a:ext cx="4682877" cy="365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7" y="3886200"/>
            <a:ext cx="3556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" y="904875"/>
            <a:ext cx="3581400" cy="26860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F73D3-ABC6-9341-9350-DB686AC8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9F74F-E1BA-481A-9488-C3D953712C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Algorithm for global histogram equalization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𝑝𝑗</m:t>
                    </m:r>
                    <m:r>
                      <a:rPr lang="en-US" sz="2400" i="1">
                        <a:latin typeface="Cambria Math"/>
                      </a:rPr>
                      <m:t>≤255,  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=0..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=0..255</m:t>
                    </m:r>
                  </m:oMath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−1)+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marL="0" lvl="1" indent="0">
                  <a:buNone/>
                </a:pPr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⋅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/>
                  <a:t>Blends between original image and image with equalized histogram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458200" cy="5135563"/>
              </a:xfrm>
              <a:blipFill>
                <a:blip r:embed="rId3"/>
                <a:stretch>
                  <a:fillRect l="-1947" t="-1188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D4F69-8E7D-5F41-9C9C-3F6A9F25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weighted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Compute cumulative histograms in non-overlapping </a:t>
            </a:r>
            <a:r>
              <a:rPr lang="en-US" dirty="0" err="1"/>
              <a:t>MxM</a:t>
            </a:r>
            <a:r>
              <a:rPr lang="en-US" dirty="0"/>
              <a:t> grid</a:t>
            </a:r>
          </a:p>
          <a:p>
            <a:r>
              <a:rPr lang="en-US" dirty="0"/>
              <a:t>For each pixel, interpolate between the histograms from the four nearest grid cells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04719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731302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Szeliski book (Fig. 3.9)</a:t>
            </a:r>
          </a:p>
          <a:p>
            <a:r>
              <a:rPr lang="en-US" dirty="0"/>
              <a:t>Pixel (black) is mapped based on interpolated value from its cell and nearest horizontal, vertical, diagonal neighbors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B6F77-CF3C-5740-861E-918EEAAD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74734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of adaptive histogram equalization to color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3834"/>
            <a:ext cx="2489201" cy="18669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09271"/>
            <a:ext cx="1896943" cy="1422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2" y="5418566"/>
            <a:ext cx="1896943" cy="1422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3466171"/>
            <a:ext cx="2590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48448"/>
            <a:ext cx="25146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2" y="4234782"/>
            <a:ext cx="3475322" cy="260649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909956" y="2949033"/>
            <a:ext cx="152400" cy="381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0831" y="293814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rgb2hsv</a:t>
            </a:r>
          </a:p>
        </p:txBody>
      </p:sp>
      <p:sp>
        <p:nvSpPr>
          <p:cNvPr id="13" name="Right Arrow 12"/>
          <p:cNvSpPr/>
          <p:nvPr/>
        </p:nvSpPr>
        <p:spPr>
          <a:xfrm rot="19717032">
            <a:off x="3658094" y="3412133"/>
            <a:ext cx="533400" cy="18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5632" y="306844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Locally  Adaptive Histogram Equalization of “v” channel</a:t>
            </a:r>
          </a:p>
        </p:txBody>
      </p:sp>
      <p:sp>
        <p:nvSpPr>
          <p:cNvPr id="15" name="Right Arrow 14"/>
          <p:cNvSpPr/>
          <p:nvPr/>
        </p:nvSpPr>
        <p:spPr>
          <a:xfrm rot="3300244">
            <a:off x="6766288" y="3532161"/>
            <a:ext cx="1066800" cy="21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67200" y="5715000"/>
            <a:ext cx="1066800" cy="22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3354" y="5233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hsv2rgb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6DFC2-B288-AE4B-88EB-E0D50230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394010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3" y="446979"/>
            <a:ext cx="4196574" cy="3147431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3674327"/>
            <a:ext cx="4267199" cy="3200400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3" y="3724509"/>
            <a:ext cx="4177989" cy="31334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3024" y="228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1800" y="67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BB3A0-AAE6-7946-9278-13B89B9D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98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Dealing with color images</a:t>
            </a:r>
          </a:p>
          <a:p>
            <a:pPr lvl="1"/>
            <a:r>
              <a:rPr lang="en-US" dirty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/>
              <a:t>Manipulating particular regions</a:t>
            </a:r>
          </a:p>
          <a:p>
            <a:pPr lvl="1"/>
            <a:r>
              <a:rPr lang="en-US" dirty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/>
              <a:t>Useful Python functions/modules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skimage.color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color conversion, e.g. rgb2hsv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histogram,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86CC-D300-7247-A831-CD8ECB85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FF522-A318-9D45-9500-03551454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47" y="1144791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/>
              <a:t>When improving contrast in a color image, often best to operate on luminance channel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470" y="1297188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3188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032A1-2549-BA4B-B660-16C4785E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35563"/>
          </a:xfrm>
        </p:spPr>
        <p:txBody>
          <a:bodyPr/>
          <a:lstStyle/>
          <a:p>
            <a:r>
              <a:rPr lang="en-US" dirty="0"/>
              <a:t>How can we represent color?</a:t>
            </a:r>
          </a:p>
          <a:p>
            <a:r>
              <a:rPr lang="en-US" dirty="0"/>
              <a:t>How do we adjust the intensity of an image to improve contrast, aesthetics?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93105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3A0DB-26D6-3A4F-AAB4-13BD1453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class: texture synthesis and transfer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9087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141" y="1252541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905000" y="2725741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33691"/>
              </p:ext>
            </p:extLst>
          </p:nvPr>
        </p:nvGraphicFramePr>
        <p:xfrm>
          <a:off x="4267203" y="142081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6" name="PhotoSuite Image" r:id="rId5" imgW="1143000" imgH="1390680" progId="">
                  <p:embed/>
                </p:oleObj>
              </mc:Choice>
              <mc:Fallback>
                <p:oleObj name="PhotoSuite Image" r:id="rId5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3" y="142081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47462"/>
              </p:ext>
            </p:extLst>
          </p:nvPr>
        </p:nvGraphicFramePr>
        <p:xfrm>
          <a:off x="4267200" y="421005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7" name="PhotoSuite Image" r:id="rId7" imgW="2076480" imgH="2095560" progId="">
                  <p:embed/>
                </p:oleObj>
              </mc:Choice>
              <mc:Fallback>
                <p:oleObj name="PhotoSuite Image" r:id="rId7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1005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5654"/>
              </p:ext>
            </p:extLst>
          </p:nvPr>
        </p:nvGraphicFramePr>
        <p:xfrm>
          <a:off x="6858000" y="266700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8" name="PhotoSuite Image" r:id="rId9" imgW="2286000" imgH="2781360" progId="">
                  <p:embed/>
                </p:oleObj>
              </mc:Choice>
              <mc:Fallback>
                <p:oleObj name="PhotoSuite Image" r:id="rId9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77000" y="390525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3A16F-F6A3-1640-B7F6-00C141A1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eye cone responsivity</a:t>
            </a:r>
          </a:p>
        </p:txBody>
      </p:sp>
      <p:pic>
        <p:nvPicPr>
          <p:cNvPr id="112642" name="Picture 2" descr="Cone-fundamentals-with-srgb-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848600" cy="55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43301-C5D6-C649-8213-13E5F9AC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05372" y="1322184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095132" y="6553298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824371" y="5436987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2571" y="78878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Default color space</a:t>
            </a:r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771" y="1355622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771" y="4598787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771" y="2986555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9371" y="31065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91974" y="2019655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  <a:p>
            <a:r>
              <a:rPr lang="en-US" sz="1100" dirty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1974" y="3608187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</a:p>
          <a:p>
            <a:r>
              <a:rPr lang="en-US" sz="1100" dirty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91974" y="5208387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  <a:p>
            <a:r>
              <a:rPr lang="en-US" sz="1100" dirty="0"/>
              <a:t>(R=0,G=0)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79342-F98A-9745-A90A-1DC02C1E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Trichromacy</a:t>
            </a:r>
            <a:r>
              <a:rPr lang="en-US" dirty="0"/>
              <a:t> and CIE-XYZ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762" y="421562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RGB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547" y="421562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CIE-XYZ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94" y="5158599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82" y="1676400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3" y="1676400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0E19-8E9B-8249-832D-65262649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Space: CIE-XYZ</a:t>
            </a:r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9" y="9144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3" y="4953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47" y="19640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22" y="35052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0812" y="63321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RGB portion is in triangle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02641-C55C-9F41-8778-5C7B6AB5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Perceptual uniformity</a:t>
            </a:r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5CC7A-5B72-A941-9976-CFA2D935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8BE6-D0E6-4FA5-A5C6-AF6DB92BA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23026</TotalTime>
  <Words>1171</Words>
  <Application>Microsoft Macintosh PowerPoint</Application>
  <PresentationFormat>Widescreen</PresentationFormat>
  <Paragraphs>227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宋体</vt:lpstr>
      <vt:lpstr>Arial</vt:lpstr>
      <vt:lpstr>Calibri</vt:lpstr>
      <vt:lpstr>Cambria Math</vt:lpstr>
      <vt:lpstr>Courier New</vt:lpstr>
      <vt:lpstr>Lecture1 - Introduction - CP Fall 2010</vt:lpstr>
      <vt:lpstr>Custom Design</vt:lpstr>
      <vt:lpstr>1_Lecture1 - Introduction - CP Fall 2010</vt:lpstr>
      <vt:lpstr>Equation</vt:lpstr>
      <vt:lpstr>PhotoSuite Image</vt:lpstr>
      <vt:lpstr>Histograms and Color Balancing</vt:lpstr>
      <vt:lpstr>Administrative stuff</vt:lpstr>
      <vt:lpstr>Review of last class</vt:lpstr>
      <vt:lpstr>Today’s class</vt:lpstr>
      <vt:lpstr>Human eye cone responsivity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Color balancing</vt:lpstr>
      <vt:lpstr>Contrast enhancement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Point Processing: apply a function to each pixel intensity to map it to a new value</vt:lpstr>
      <vt:lpstr>Gamma adjustment</vt:lpstr>
      <vt:lpstr>Matlab example</vt:lpstr>
      <vt:lpstr>Histogram equalization</vt:lpstr>
      <vt:lpstr>Histogram is count of elements that have a particular value or range of values</vt:lpstr>
      <vt:lpstr>Image Histograms</vt:lpstr>
      <vt:lpstr>Histogram Equalization</vt:lpstr>
      <vt:lpstr>Algorithm for global histogram equalization </vt:lpstr>
      <vt:lpstr>Locally weighted histograms</vt:lpstr>
      <vt:lpstr>Application of adaptive histogram equalization to color image</vt:lpstr>
      <vt:lpstr>PowerPoint Presentation</vt:lpstr>
      <vt:lpstr>Other issues</vt:lpstr>
      <vt:lpstr>Matlab Example 2</vt:lpstr>
      <vt:lpstr>Things to remember</vt:lpstr>
      <vt:lpstr>Next class: texture synthesis and transfer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Microsoft Office User</cp:lastModifiedBy>
  <cp:revision>82</cp:revision>
  <dcterms:created xsi:type="dcterms:W3CDTF">2010-08-30T03:58:01Z</dcterms:created>
  <dcterms:modified xsi:type="dcterms:W3CDTF">2021-09-13T04:47:30Z</dcterms:modified>
</cp:coreProperties>
</file>