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61"/>
  </p:notesMasterIdLst>
  <p:sldIdLst>
    <p:sldId id="617" r:id="rId6"/>
    <p:sldId id="618" r:id="rId7"/>
    <p:sldId id="553" r:id="rId8"/>
    <p:sldId id="554" r:id="rId9"/>
    <p:sldId id="565" r:id="rId10"/>
    <p:sldId id="533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549" r:id="rId21"/>
    <p:sldId id="548" r:id="rId22"/>
    <p:sldId id="556" r:id="rId23"/>
    <p:sldId id="563" r:id="rId24"/>
    <p:sldId id="592" r:id="rId25"/>
    <p:sldId id="593" r:id="rId26"/>
    <p:sldId id="558" r:id="rId27"/>
    <p:sldId id="559" r:id="rId28"/>
    <p:sldId id="560" r:id="rId29"/>
    <p:sldId id="561" r:id="rId30"/>
    <p:sldId id="551" r:id="rId31"/>
    <p:sldId id="552" r:id="rId32"/>
    <p:sldId id="562" r:id="rId33"/>
    <p:sldId id="564" r:id="rId34"/>
    <p:sldId id="576" r:id="rId35"/>
    <p:sldId id="583" r:id="rId36"/>
    <p:sldId id="594" r:id="rId37"/>
    <p:sldId id="566" r:id="rId38"/>
    <p:sldId id="567" r:id="rId39"/>
    <p:sldId id="568" r:id="rId40"/>
    <p:sldId id="569" r:id="rId41"/>
    <p:sldId id="573" r:id="rId42"/>
    <p:sldId id="574" r:id="rId43"/>
    <p:sldId id="584" r:id="rId44"/>
    <p:sldId id="585" r:id="rId45"/>
    <p:sldId id="557" r:id="rId46"/>
    <p:sldId id="595" r:id="rId47"/>
    <p:sldId id="596" r:id="rId48"/>
    <p:sldId id="613" r:id="rId49"/>
    <p:sldId id="614" r:id="rId50"/>
    <p:sldId id="615" r:id="rId51"/>
    <p:sldId id="597" r:id="rId52"/>
    <p:sldId id="616" r:id="rId53"/>
    <p:sldId id="580" r:id="rId54"/>
    <p:sldId id="577" r:id="rId55"/>
    <p:sldId id="578" r:id="rId56"/>
    <p:sldId id="581" r:id="rId57"/>
    <p:sldId id="582" r:id="rId58"/>
    <p:sldId id="591" r:id="rId59"/>
    <p:sldId id="599" r:id="rId6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70" autoAdjust="0"/>
    <p:restoredTop sz="85403" autoAdjust="0"/>
  </p:normalViewPr>
  <p:slideViewPr>
    <p:cSldViewPr>
      <p:cViewPr>
        <p:scale>
          <a:sx n="117" d="100"/>
          <a:sy n="117" d="100"/>
        </p:scale>
        <p:origin x="2688" y="520"/>
      </p:cViewPr>
      <p:guideLst>
        <p:guide pos="5760"/>
        <p:guide pos="384"/>
        <p:guide orient="horz" pos="216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png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Basis</a:t>
            </a:r>
            <a:r>
              <a:rPr lang="en-US" baseline="0" dirty="0"/>
              <a:t> for vision,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2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9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96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4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5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1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Floaty</a:t>
            </a:r>
            <a:r>
              <a:rPr lang="en-US" dirty="0"/>
              <a:t> things in your vision are white blood</a:t>
            </a:r>
            <a:r>
              <a:rPr lang="en-US" baseline="0" dirty="0"/>
              <a:t> cells in capillaries.  Some animals have two </a:t>
            </a:r>
            <a:r>
              <a:rPr lang="en-US" baseline="0" dirty="0" err="1"/>
              <a:t>foveas</a:t>
            </a:r>
            <a:r>
              <a:rPr lang="en-US" baseline="0" dirty="0"/>
              <a:t> (some birds) and some have none (cats and dogs).  100x sensors than nerve fibers: much processing (e.g., center surround) in retina itself.</a:t>
            </a:r>
          </a:p>
          <a:p>
            <a:r>
              <a:rPr lang="en-US" baseline="0" dirty="0"/>
              <a:t>Ganglion measure light intensity to  adjust the pupil size and regulate melatonin and the body clock.  </a:t>
            </a:r>
            <a:r>
              <a:rPr lang="en-US" baseline="0" dirty="0" err="1"/>
              <a:t>Amacrine</a:t>
            </a:r>
            <a:r>
              <a:rPr lang="en-US" baseline="0" dirty="0"/>
              <a:t> serve a variety of purposes.  Remainder are for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Sock matching in dark is difficult. </a:t>
            </a:r>
            <a:r>
              <a:rPr lang="en-US" baseline="0" dirty="0"/>
              <a:t>Static contrast ratio of 100:1, dynamic range of 10^14.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6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A0B6ED-4226-4D18-AD8F-070769C785FF}" type="slidenum">
              <a:rPr lang="en-US" sz="1100">
                <a:solidFill>
                  <a:prstClr val="black"/>
                </a:solidFill>
              </a:rPr>
              <a:pPr/>
              <a:t>11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>
                <a:sym typeface="Symbol" pitchFamily="18" charset="2"/>
              </a:rPr>
              <a:t>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09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Dogs have 2,</a:t>
            </a:r>
            <a:r>
              <a:rPr lang="en-US" baseline="0" dirty="0"/>
              <a:t> birds and butterflies have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CE24-EF4E-3148-B04F-3E0ACE0E6C5D}" type="datetime1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BBBE-1123-BC48-9D80-042A35F40F56}" type="datetime1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A567-1AAF-2F43-A234-F9C9CF17C873}" type="datetime1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477C-8014-A54A-B2A3-5B786B3DFEB1}" type="datetime1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8439-D0C9-3247-ADDC-11C105A59049}" type="datetime1">
              <a:rPr lang="en-US" smtClean="0">
                <a:solidFill>
                  <a:srgbClr val="000000"/>
                </a:solidFill>
              </a:rPr>
              <a:t>9/7/21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CA23-016B-4869-9836-41B8A233F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38E31-644F-2849-B626-A3102BC003D2}" type="datetime1">
              <a:rPr lang="en-US" smtClean="0">
                <a:solidFill>
                  <a:srgbClr val="000000"/>
                </a:solidFill>
              </a:rPr>
              <a:t>9/7/21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594E-9AA2-48BA-A7A3-0047E16B6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A9619-3755-9148-96FF-9AFF7C9FF6F1}" type="datetime1">
              <a:rPr lang="en-US" smtClean="0">
                <a:solidFill>
                  <a:srgbClr val="000000"/>
                </a:solidFill>
              </a:rPr>
              <a:t>9/7/21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0893-9E2B-4211-A69B-D4329483D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76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7F24-06CD-B240-9E9A-755FFD590ABE}" type="datetime1">
              <a:rPr lang="en-US" smtClean="0">
                <a:solidFill>
                  <a:srgbClr val="000000"/>
                </a:solidFill>
              </a:rPr>
              <a:t>9/7/21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4160-E3EA-4244-9FFF-D980C6732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00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5F751-1CE8-5948-88FD-58262D14A48F}" type="datetime1">
              <a:rPr lang="en-US" smtClean="0">
                <a:solidFill>
                  <a:srgbClr val="000000"/>
                </a:solidFill>
              </a:rPr>
              <a:t>9/7/21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633C-6E44-4D77-88BC-8BF486CDF5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E9B2B-46E5-B346-94F6-41FD03712A2F}" type="datetime1">
              <a:rPr lang="en-US" smtClean="0">
                <a:solidFill>
                  <a:srgbClr val="000000"/>
                </a:solidFill>
              </a:rPr>
              <a:t>9/7/21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8681-ED8D-4064-84B2-051BCF0C8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5448-B489-6A45-9DBE-4B00A96059B7}" type="datetime1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B27D8-0325-D441-B07D-8CD73221D928}" type="datetime1">
              <a:rPr lang="en-US" smtClean="0">
                <a:solidFill>
                  <a:srgbClr val="000000"/>
                </a:solidFill>
              </a:rPr>
              <a:t>9/7/21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8BF2-83CC-4193-A0C5-405F27CF8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750C-56D3-0940-918B-A1263A441AF9}" type="datetime1">
              <a:rPr lang="en-US" smtClean="0">
                <a:solidFill>
                  <a:srgbClr val="000000"/>
                </a:solidFill>
              </a:rPr>
              <a:t>9/7/21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9AEE-FF38-453A-86BF-BDD5C55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2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C1651-8F7F-7D4C-B696-853AA0F0B588}" type="datetime1">
              <a:rPr lang="en-US" smtClean="0">
                <a:solidFill>
                  <a:srgbClr val="000000"/>
                </a:solidFill>
              </a:rPr>
              <a:t>9/7/21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286A-46DC-49C7-AD01-CD032E754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C34C-0B71-B945-AA6A-8AAC14CE9F68}" type="datetime1">
              <a:rPr lang="en-US" smtClean="0">
                <a:solidFill>
                  <a:srgbClr val="000000"/>
                </a:solidFill>
              </a:rPr>
              <a:t>9/7/21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ECB-59AF-4DF3-9DCE-738931702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5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16D79-6052-934F-89B0-712467EB6A19}" type="datetime1">
              <a:rPr lang="en-US" smtClean="0">
                <a:solidFill>
                  <a:srgbClr val="000000"/>
                </a:solidFill>
              </a:rPr>
              <a:t>9/7/21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AD34-AA26-40D9-9339-78F2E2206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9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B04C-0848-0D48-84DE-4F81A9B2ACEF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D5F9-AE1A-774C-8C1C-D52BE2E4D805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74D44-2AE6-FC46-B6B9-026358D7E574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0BE7-B0C4-5942-8C8D-7F9E827DF5CF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FDA8F-A65F-A645-907D-042D2B637550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18B4-897C-824A-B07D-A3DAA305321A}" type="datetime1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4EB9-40F6-6845-AFA9-8257E4049DED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B544-4015-1E4B-ABF4-721606A00E08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73478-113E-224B-B56D-205E95D2FAC6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B3DAF-73B4-0149-BB4E-4E5529D90D91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AD294-638E-9E4C-94D0-74F959BCAC0A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B656-BC5E-BC45-92A4-D644109C5953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0CA4-4522-2E45-9547-B2032E94F680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9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6783-9A24-C94B-88E5-6C4B0844ACFB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1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20A4-1D60-AF4B-9558-F0928A8E94C7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97DF9-AA36-3848-B208-8BEAE32DE7C9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85F5-AF61-1642-BD3F-04A0D96B73F8}" type="datetime1">
              <a:rPr lang="en-US" smtClean="0"/>
              <a:t>9/7/21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E8E04-48A5-AE4F-A1FF-5E0AFC6C494B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56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EB5D-6A2E-3848-BBD1-FDC540261B56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85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93EF-E4D0-B54F-AA4C-69F30F15F31E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57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0B7BE-9BFA-434F-9041-E37006BAE0FD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5067D-CEA5-B946-8DFF-BE5AFF0395B3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0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D230-B46E-ED46-A5A0-0AECC6E80EA4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88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07AFE-E8C2-C444-A270-4F7D9D67F1B0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A5FF-BCF8-A640-AECD-E1433400E613}" type="datetime1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A7685-9F42-9947-82CE-5B069C269200}" type="datetime1">
              <a:rPr lang="en-US" smtClean="0"/>
              <a:t>9/7/21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B7D6-AFDE-0E4D-A507-29270E0D8ECD}" type="datetime1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4F3B-4AFD-A647-A22B-6A0C3E0E408C}" type="datetime1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9E7513-5F1D-DE4C-921B-B48B8C27A4AD}" type="datetime1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DA8EB238-E1CC-2242-BA47-0BAB570335FF}" type="datetime1">
              <a:rPr lang="en-US" smtClean="0">
                <a:solidFill>
                  <a:srgbClr val="000000"/>
                </a:solidFill>
                <a:cs typeface="Arial" charset="0"/>
              </a:rPr>
              <a:t>9/7/21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B730F3E6-8DB2-4FD1-95CF-AA0936508433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A1A78EA9-917B-7A4B-A6DA-316AA916172F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E1A03C69-C5F7-4240-8651-2143ECE3E535}" type="datetime1">
              <a:rPr lang="en-US" altLang="en-US" smtClean="0">
                <a:solidFill>
                  <a:srgbClr val="000000"/>
                </a:solidFill>
              </a:rPr>
              <a:t>9/7/21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5028108/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lor_visio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yer_filter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hyperlink" Target="http://en.wikipedia.org/wiki/Lambert%27s_cosine_law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s://www.flickr.com/photos/kanspice/2304093995" TargetMode="External"/><Relationship Id="rId2" Type="http://schemas.openxmlformats.org/officeDocument/2006/relationships/hyperlink" Target="https://www.flickr.com/photos/dipfan/13493859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7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echalk.co.uk/amusements/OpticalIllusions/colourPerception/colourPerception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65.png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63669"/>
            <a:ext cx="9144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Light and Color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133600" y="5259170"/>
            <a:ext cx="52578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altLang="zh-CN" dirty="0">
                <a:solidFill>
                  <a:schemeClr val="tx1"/>
                </a:solidFill>
              </a:rPr>
              <a:t>Yuxiong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Wang</a:t>
            </a:r>
            <a:r>
              <a:rPr lang="en-US" dirty="0">
                <a:solidFill>
                  <a:schemeClr val="tx1"/>
                </a:solidFill>
              </a:rPr>
              <a:t>, University of Illinois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50167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“Empire of Light”, Magritte</a:t>
            </a:r>
          </a:p>
        </p:txBody>
      </p:sp>
      <p:pic>
        <p:nvPicPr>
          <p:cNvPr id="98306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06669"/>
            <a:ext cx="3431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588EA-E523-CC48-892C-93D700BC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13ED9-5A0B-4A31-954B-2A54A108E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0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57951" y="622935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9297" y="152400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rgbClr val="000000"/>
                </a:solidFill>
                <a:latin typeface="Helvetica" charset="0"/>
                <a:cs typeface="Arial" charset="0"/>
              </a:rPr>
              <a:t>Distribution of Rods and Cones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819150" y="5940425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Night Sky: why are there more stars off-center?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2578" y="6394649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295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2FA4E4-F5C1-BF40-A31A-4A486DE2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Electromagnetic Spectrum</a:t>
            </a:r>
          </a:p>
        </p:txBody>
      </p:sp>
      <p:pic>
        <p:nvPicPr>
          <p:cNvPr id="17411" name="Picture 3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quilumi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867400" y="6172200"/>
            <a:ext cx="3189287" cy="311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CC99"/>
                </a:solidFill>
                <a:cs typeface="Arial" charset="0"/>
                <a:sym typeface="Symbol" pitchFamily="18" charset="2"/>
              </a:rPr>
              <a:t>http://www.yorku.ca/eye/photopik.htm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38176" y="54102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charset="0"/>
              </a:rPr>
              <a:t>Human Luminance Sensitivity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9510" y="653498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FB42F-5DEE-5149-A302-A2F576E1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393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609600" y="1479550"/>
            <a:ext cx="8458200" cy="4800600"/>
          </a:xfrm>
          <a:prstGeom prst="rect">
            <a:avLst/>
          </a:prstGeom>
          <a:gradFill rotWithShape="0">
            <a:gsLst>
              <a:gs pos="0">
                <a:srgbClr val="287850">
                  <a:gamma/>
                  <a:shade val="46275"/>
                  <a:invGamma/>
                </a:srgbClr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24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1752601" y="175418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Why do we see light of these wavelengths?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7162801" y="5959476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36220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4419601" y="285115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…because that’s where the</a:t>
            </a:r>
          </a:p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Sun radiates EM energy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660700" y="84931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3400" dirty="0">
                <a:solidFill>
                  <a:srgbClr val="000000"/>
                </a:solidFill>
                <a:cs typeface="Arial" charset="0"/>
              </a:rPr>
              <a:t>Visible Light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0" y="6534916"/>
            <a:ext cx="2977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Complete “Color Vision” by Palmer slides</a:t>
            </a: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3EF272-21F8-7647-8A99-F868E962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44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30501" y="168220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CC99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55725" y="1335032"/>
            <a:ext cx="7011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Any patch of light can be completely described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physically by its spectrum: the number of photons 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(per time unit) at each wavelength 400 - 700 nm.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7031038" y="4252856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858000" y="4024256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684963" y="3795656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511925" y="3871856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6334126" y="4024256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165850" y="3871856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992813" y="3643256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819775" y="3414656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646738" y="3338456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5473700" y="3490856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5300663" y="3567056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5127625" y="3719456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4954588" y="3871856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781550" y="4100456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4608513" y="4329056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435475" y="4481456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4262438" y="4252856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089400" y="4100456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819344"/>
            <a:ext cx="56070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7331076" y="6602357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FE81B-AA75-AD4A-9182-7489BBDC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4392-E49C-46D7-A5DE-0B6A247ED6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5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" y="-5715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29156" y="125414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55" y="177165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11581" y="136842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Some examples of the spectra of light sources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29731" y="655955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BEC14-5045-E94D-BCE4-02CD4F1F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4392-E49C-46D7-A5DE-0B6A247ED6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5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30501" y="182564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Some examples of the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reflectance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spectra of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surfaces</a:t>
            </a:r>
            <a:endParaRPr lang="en-US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1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Wavelength (nm)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-373062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% Photons Reflected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2153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0000"/>
                  </a:solidFill>
                  <a:latin typeface="Helvetica" charset="0"/>
                </a:rPr>
                <a:t>Red</a:t>
              </a:r>
            </a:p>
          </p:txBody>
        </p:sp>
        <p:sp>
          <p:nvSpPr>
            <p:cNvPr id="215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Yellow</a:t>
              </a:r>
            </a:p>
          </p:txBody>
        </p:sp>
        <p:sp>
          <p:nvSpPr>
            <p:cNvPr id="215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21525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Blue</a:t>
              </a:r>
            </a:p>
          </p:txBody>
        </p:sp>
        <p:sp>
          <p:nvSpPr>
            <p:cNvPr id="215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21521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9966FF"/>
                  </a:solidFill>
                  <a:latin typeface="Helvetica" charset="0"/>
                </a:rPr>
                <a:t>Purple</a:t>
              </a:r>
            </a:p>
          </p:txBody>
        </p:sp>
        <p:sp>
          <p:nvSpPr>
            <p:cNvPr id="215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  <p:sp>
          <p:nvSpPr>
            <p:cNvPr id="215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7331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1516" name="Group 28"/>
          <p:cNvGrpSpPr>
            <a:grpSpLocks/>
          </p:cNvGrpSpPr>
          <p:nvPr/>
        </p:nvGrpSpPr>
        <p:grpSpPr bwMode="auto">
          <a:xfrm>
            <a:off x="1676400" y="2020889"/>
            <a:ext cx="7010400" cy="1068387"/>
            <a:chOff x="1056" y="1273"/>
            <a:chExt cx="4416" cy="673"/>
          </a:xfrm>
        </p:grpSpPr>
        <p:pic>
          <p:nvPicPr>
            <p:cNvPr id="21517" name="Picture 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07AA45-7BB6-194B-BD4C-8AC7A3B0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4392-E49C-46D7-A5DE-0B6A247ED6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1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Spectra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066800"/>
            <a:ext cx="7010400" cy="5507038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2270126" y="1915319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3276600" y="2372519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H="1">
            <a:off x="2819400" y="2372519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3C6E8E-FF89-3F4F-BD5C-7D8E86FE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9F74F-E1BA-481A-9488-C3D953712C2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0758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46316" y="6624284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1005840" y="1606196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15440" y="1382359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79003" y="239358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1" y="1839558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72754" y="5954359"/>
            <a:ext cx="5003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5D211-8529-344F-A3F7-B9FE7D98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4392-E49C-46D7-A5DE-0B6A247ED6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9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10" y="11654"/>
            <a:ext cx="10972800" cy="914400"/>
          </a:xfrm>
        </p:spPr>
        <p:txBody>
          <a:bodyPr/>
          <a:lstStyle/>
          <a:p>
            <a:r>
              <a:rPr lang="en-US" dirty="0"/>
              <a:t>3 is better than 2…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022887"/>
            <a:ext cx="8229600" cy="5715000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“M” and “L” on the X-chromosome</a:t>
            </a:r>
          </a:p>
          <a:p>
            <a:pPr lvl="1"/>
            <a:r>
              <a:rPr lang="en-US" sz="2000" dirty="0"/>
              <a:t>Why men are more likely to be color blind</a:t>
            </a:r>
          </a:p>
          <a:p>
            <a:pPr lvl="1"/>
            <a:endParaRPr lang="en-US" sz="2400" dirty="0"/>
          </a:p>
          <a:p>
            <a:r>
              <a:rPr lang="en-US" sz="2400" dirty="0"/>
              <a:t>“L” has high variation, so some women are </a:t>
            </a:r>
            <a:r>
              <a:rPr lang="en-US" sz="2400" dirty="0" err="1"/>
              <a:t>tetrachromatic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Some animals have 1 (night animals), 2 (e.g., dogs), 4 (fish, birds), 5 (pigeons, some reptiles/amphibians), or even 12 (mantis shrimp)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0354" name="Picture 2" descr="http://upload.wikimedia.org/wikipedia/commons/thumb/6/65/Cone-response.svg/300px-Cone-respo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30" y="32287"/>
            <a:ext cx="39914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8449" y="6509287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http://en.wikipedia.org/wiki/Color_vision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4B27B-218A-AF4F-9D2C-34E47DBB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3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don’t perceive a spectrum (or even RGB)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579962"/>
            <a:ext cx="8229600" cy="3200400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/>
              <a:t>We perceive </a:t>
            </a:r>
          </a:p>
          <a:p>
            <a:pPr lvl="1"/>
            <a:r>
              <a:rPr lang="en-US" sz="2400" dirty="0"/>
              <a:t>Hue: mean wavelength, color</a:t>
            </a:r>
          </a:p>
          <a:p>
            <a:pPr lvl="1"/>
            <a:r>
              <a:rPr lang="en-US" sz="2400" dirty="0"/>
              <a:t>Saturation: variance, vividness</a:t>
            </a:r>
          </a:p>
          <a:p>
            <a:pPr lvl="1"/>
            <a:r>
              <a:rPr lang="en-US" sz="2400" dirty="0"/>
              <a:t>Intensity: total amount of light</a:t>
            </a:r>
          </a:p>
          <a:p>
            <a:r>
              <a:rPr lang="en-US" sz="2800" dirty="0"/>
              <a:t>Same perceived color can be recreated with combinations of three primary colors (“</a:t>
            </a:r>
            <a:r>
              <a:rPr lang="en-US" sz="2800" dirty="0" err="1"/>
              <a:t>trichromacy</a:t>
            </a:r>
            <a:r>
              <a:rPr lang="en-US" sz="2800" dirty="0"/>
              <a:t>”)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920335" cy="30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1DA08-3FCB-5C4D-B15F-8AC0C3C1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6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4613-309B-5448-AAA4-A93D3C57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Announcement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0607-19A2-C744-B55A-1EE8A8285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Friday</a:t>
            </a:r>
            <a:r>
              <a:rPr lang="zh-CN" altLang="en-US" dirty="0"/>
              <a:t> </a:t>
            </a:r>
            <a:r>
              <a:rPr lang="en-US" altLang="zh-CN" dirty="0"/>
              <a:t>(9/17),</a:t>
            </a:r>
            <a:r>
              <a:rPr lang="zh-CN" altLang="en-US" dirty="0"/>
              <a:t> </a:t>
            </a:r>
            <a:r>
              <a:rPr lang="en-US" altLang="zh-CN" dirty="0"/>
              <a:t>11:59pm</a:t>
            </a:r>
          </a:p>
          <a:p>
            <a:pPr lvl="1"/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built-in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pyramids,</a:t>
            </a:r>
            <a:r>
              <a:rPr lang="zh-CN" altLang="en-US" dirty="0"/>
              <a:t> </a:t>
            </a:r>
            <a:r>
              <a:rPr lang="en-US" altLang="zh-CN" dirty="0"/>
              <a:t>contrast</a:t>
            </a:r>
            <a:r>
              <a:rPr lang="zh-CN" altLang="en-US" dirty="0"/>
              <a:t> </a:t>
            </a:r>
            <a:r>
              <a:rPr lang="en-US" altLang="zh-CN" dirty="0"/>
              <a:t>equalization,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</a:p>
          <a:p>
            <a:pPr lvl="1"/>
            <a:r>
              <a:rPr lang="en-US" altLang="zh-CN" dirty="0"/>
              <a:t>Ask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7992D-8C35-334A-8998-92633560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07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Trichromacy</a:t>
            </a:r>
            <a:r>
              <a:rPr lang="en-US" dirty="0"/>
              <a:t> and CIE-XYZ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769" y="4291821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Perceptual equivalents with RGB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552" y="4291821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Perceptual equivalents with CIE-XYZ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01" y="5234797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89" y="1752600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0" y="1752600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7CD4-4826-4748-8A46-54FEA383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CIE-XYZ</a:t>
            </a:r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02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6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1091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 portion is in triangle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9B4DD-8D89-284B-A10C-B801A58B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8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14600" y="1617664"/>
            <a:ext cx="80602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There is no simple functional description for the perceived</a:t>
            </a:r>
          </a:p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color of all lights under all viewing conditions, but …...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14600" y="2667001"/>
            <a:ext cx="7923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A helpful constraint:</a:t>
            </a:r>
          </a:p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  Consider only physical spectra with normal distributions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470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endParaRPr lang="ru-RU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5318126" y="4183063"/>
            <a:ext cx="2976563" cy="1314450"/>
            <a:chOff x="2390" y="2635"/>
            <a:chExt cx="1875" cy="828"/>
          </a:xfrm>
        </p:grpSpPr>
        <p:pic>
          <p:nvPicPr>
            <p:cNvPr id="2254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 Box 9"/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area</a:t>
              </a:r>
            </a:p>
          </p:txBody>
        </p:sp>
      </p:grp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6357939" y="3538538"/>
            <a:ext cx="947737" cy="1947862"/>
            <a:chOff x="3038" y="2229"/>
            <a:chExt cx="597" cy="1227"/>
          </a:xfrm>
        </p:grpSpPr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mean</a:t>
              </a:r>
            </a:p>
          </p:txBody>
        </p:sp>
      </p:grp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6411913" y="4616450"/>
            <a:ext cx="2209800" cy="457200"/>
            <a:chOff x="3072" y="2908"/>
            <a:chExt cx="1392" cy="288"/>
          </a:xfrm>
        </p:grpSpPr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1" name="Text Box 16"/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66FF"/>
                  </a:solidFill>
                  <a:latin typeface="Helvetica" charset="0"/>
                </a:rPr>
                <a:t>variance</a:t>
              </a:r>
            </a:p>
          </p:txBody>
        </p:sp>
      </p:grp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61C03F-CAD0-D846-8421-07CE8C55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4392-E49C-46D7-A5DE-0B6A247ED6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75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40289" y="1630364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Mean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97688" y="1630364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Hue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6061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3124200" y="2998789"/>
            <a:ext cx="6611938" cy="3317875"/>
            <a:chOff x="1008" y="1889"/>
            <a:chExt cx="4165" cy="2090"/>
          </a:xfrm>
        </p:grpSpPr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</p:grp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F0788F-815F-6348-AA67-5D5D4346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4392-E49C-46D7-A5DE-0B6A247ED6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05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191001" y="1630364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Variance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97688" y="1630364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Saturation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6061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3048000" y="2895601"/>
            <a:ext cx="7391400" cy="3421063"/>
            <a:chOff x="960" y="1824"/>
            <a:chExt cx="4656" cy="2155"/>
          </a:xfrm>
        </p:grpSpPr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458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</p:grp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217956-95D7-1841-9055-539410EA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4392-E49C-46D7-A5DE-0B6A247ED6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55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343400" y="1630364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Area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400801" y="1630364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Brightness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564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2819400" y="2693989"/>
            <a:ext cx="6858000" cy="3622675"/>
            <a:chOff x="816" y="1697"/>
            <a:chExt cx="4320" cy="2282"/>
          </a:xfrm>
        </p:grpSpPr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56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AE41F-055E-1C42-A88E-4B8DE588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4392-E49C-46D7-A5DE-0B6A247ED6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60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733800"/>
            <a:ext cx="2823882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7" y="1282701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60" y="9144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75707" y="64305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6BEC4-BC35-3244-ADDA-69A301F5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8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Bayer: RGB+W</a:t>
            </a:r>
          </a:p>
        </p:txBody>
      </p:sp>
      <p:pic>
        <p:nvPicPr>
          <p:cNvPr id="99330" name="Picture 2" descr="Three new Kodak RGBW filte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6270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1211" y="44958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Kodak 2007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D5D362-1A9A-2D40-93E5-92179C1F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4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light reflected from a surface?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Depends on</a:t>
            </a:r>
          </a:p>
          <a:p>
            <a:r>
              <a:rPr lang="en-US" sz="2800" dirty="0"/>
              <a:t>Illumination properties: wavelength, orientation, intensity</a:t>
            </a:r>
          </a:p>
          <a:p>
            <a:r>
              <a:rPr lang="en-US" sz="2800" dirty="0"/>
              <a:t>Surface properties: material, surface orientation, roughness, etc.</a:t>
            </a:r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24" name="Group 37"/>
          <p:cNvGrpSpPr>
            <a:grpSpLocks noChangeAspect="1"/>
          </p:cNvGrpSpPr>
          <p:nvPr/>
        </p:nvGrpSpPr>
        <p:grpSpPr>
          <a:xfrm>
            <a:off x="2438400" y="3048000"/>
            <a:ext cx="3810000" cy="3429000"/>
            <a:chOff x="6629400" y="2882264"/>
            <a:chExt cx="2438400" cy="219456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05718" y="3352800"/>
              <a:ext cx="192052" cy="23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λ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light source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10155-1B31-2049-A585-19FAB8FF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8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Lambertian</a:t>
            </a:r>
            <a:r>
              <a:rPr lang="en-US" dirty="0"/>
              <a:t> surface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light is absorbed (function of albedo)</a:t>
            </a:r>
          </a:p>
          <a:p>
            <a:r>
              <a:rPr lang="en-US" dirty="0"/>
              <a:t>Remaining light is reflected in all directions (diffuse reflection)</a:t>
            </a:r>
          </a:p>
          <a:p>
            <a:r>
              <a:rPr lang="en-US" dirty="0"/>
              <a:t>Examples: soft cloth, concrete, matte paints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05400" y="6202363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962899" y="386576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6355558" y="445086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55896" y="4222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5405" y="3487738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879305" y="5473107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581649" y="5770763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53199" y="57737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5967" y="6202363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653466" y="386576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2046125" y="445086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6463" y="4222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35972" y="3487738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9039" y="44307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absorption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4028" y="4372565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diffuse reflection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51A91-87FF-D043-BC01-9A8D8394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4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/>
              <a:t>How is incoming light measured by the eye or camera?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0723" y="497169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40723" y="521898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40723" y="5454769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apezoid 22"/>
          <p:cNvSpPr/>
          <p:nvPr/>
        </p:nvSpPr>
        <p:spPr>
          <a:xfrm rot="16200000">
            <a:off x="6284344" y="4764656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27188" y="602715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Sensors/Retina</a:t>
            </a:r>
          </a:p>
        </p:txBody>
      </p:sp>
      <p:sp>
        <p:nvSpPr>
          <p:cNvPr id="25" name="Oval 24"/>
          <p:cNvSpPr/>
          <p:nvPr/>
        </p:nvSpPr>
        <p:spPr>
          <a:xfrm>
            <a:off x="6016662" y="4826313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22334" y="55812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6775" y="44195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Incoming Light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6991E-49A6-E54D-8AFD-0B3F4DA8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9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83820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Intensity </a:t>
                </a:r>
                <a:r>
                  <a:rPr lang="en-US" i="1" dirty="0"/>
                  <a:t>does</a:t>
                </a:r>
                <a:r>
                  <a:rPr lang="en-US" dirty="0"/>
                  <a:t> depend on illumination angle because less light comes in at oblique angles.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directional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image intensity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8382000" cy="5135563"/>
              </a:xfrm>
              <a:blipFill>
                <a:blip r:embed="rId2"/>
                <a:stretch>
                  <a:fillRect l="-181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527344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73445"/>
                <a:ext cx="47244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6269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94129-0BCC-9549-9D09-2925B4C8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59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cranearts.com/wordpress/wp-content/uploads/2009/01/the_crane_building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5701792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4094" y="4050268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2667000" y="4234934"/>
            <a:ext cx="381000" cy="3370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4694" y="4876800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16200000" flipV="1">
            <a:off x="3236475" y="4612128"/>
            <a:ext cx="304800" cy="22454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09E6B-CD98-8A40-9346-6C2A58F9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00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upload.wikimedia.org/wikipedia/commons/thumb/8/8f/Lambert_Cosine_Law_2.svg/300px-Lambert_Cosine_Law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270"/>
            <a:ext cx="4341962" cy="3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8162" y="-2697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Diffuse reflection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162" y="96363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Perceived intensity does </a:t>
            </a:r>
            <a:r>
              <a:rPr lang="en-US" sz="2800" i="1" dirty="0"/>
              <a:t>not</a:t>
            </a:r>
            <a:r>
              <a:rPr lang="en-US" sz="2800" dirty="0"/>
              <a:t> depend on viewer angle.</a:t>
            </a:r>
          </a:p>
          <a:p>
            <a:pPr lvl="1"/>
            <a:r>
              <a:rPr lang="en-US" sz="2400" dirty="0"/>
              <a:t>Amount of reflected light proportional to </a:t>
            </a:r>
            <a:r>
              <a:rPr lang="en-US" sz="2400" dirty="0" err="1"/>
              <a:t>cos</a:t>
            </a:r>
            <a:r>
              <a:rPr lang="en-US" sz="2400" dirty="0"/>
              <a:t>(theta)</a:t>
            </a:r>
          </a:p>
          <a:p>
            <a:pPr lvl="1"/>
            <a:r>
              <a:rPr lang="en-US" sz="2400" dirty="0"/>
              <a:t>Visible solid angle also proportional to </a:t>
            </a:r>
            <a:r>
              <a:rPr lang="en-US" sz="2400" dirty="0" err="1"/>
              <a:t>cos</a:t>
            </a:r>
            <a:r>
              <a:rPr lang="en-US" sz="2400" dirty="0"/>
              <a:t>(theta)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60086" y="6453706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http://en.wikipedia.org/wiki/Lambert%27s_cosine_law</a:t>
            </a:r>
            <a:endParaRPr lang="en-US" dirty="0"/>
          </a:p>
        </p:txBody>
      </p:sp>
      <p:pic>
        <p:nvPicPr>
          <p:cNvPr id="105476" name="Picture 4" descr="http://upload.wikimedia.org/wikipedia/commons/thumb/2/25/Lambert_Cosine_Law_1.svg/300px-Lambert_Cosine_Law_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3" y="3127145"/>
            <a:ext cx="413766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E4D6F-58B9-D841-A766-587566D3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88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Reflection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47136" y="1013506"/>
            <a:ext cx="4398944" cy="5100336"/>
          </a:xfrm>
        </p:spPr>
        <p:txBody>
          <a:bodyPr>
            <a:normAutofit/>
          </a:bodyPr>
          <a:lstStyle/>
          <a:p>
            <a:r>
              <a:rPr lang="en-US" sz="2800" dirty="0"/>
              <a:t>Reflected direction depends on light orientation and surface normal</a:t>
            </a:r>
          </a:p>
          <a:p>
            <a:r>
              <a:rPr lang="en-US" sz="2800" dirty="0"/>
              <a:t>E.g., mirrors are fully specular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36081" y="638223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193580" y="404563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586239" y="463073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6577" y="4402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6086" y="366760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18060" y="5626480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9804" y="497990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specular reflection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8138536" y="809746"/>
            <a:ext cx="6812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200" dirty="0">
                <a:solidFill>
                  <a:schemeClr val="tx1"/>
                </a:solidFill>
                <a:cs typeface="Times" charset="0"/>
                <a:hlinkClick r:id="rId2"/>
              </a:rPr>
              <a:t>by Richard</a:t>
            </a:r>
            <a:endParaRPr lang="en-US" sz="1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12730947" y="8086634"/>
            <a:ext cx="2775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200" dirty="0">
                <a:solidFill>
                  <a:schemeClr val="tx1"/>
                </a:solidFill>
                <a:cs typeface="Times" charset="0"/>
              </a:rPr>
              <a:t>by Jeff Petersen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36580" y="596462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580" y="5964627"/>
                <a:ext cx="3994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11328" y="596462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28" y="5964627"/>
                <a:ext cx="3994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2900"/>
            <a:ext cx="3185536" cy="2124728"/>
          </a:xfrm>
          <a:prstGeom prst="rect">
            <a:avLst/>
          </a:prstGeom>
        </p:spPr>
      </p:pic>
      <p:pic>
        <p:nvPicPr>
          <p:cNvPr id="103426" name="Picture 2" descr="Image result for mirr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38" y="1015724"/>
            <a:ext cx="3146198" cy="23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848600" y="566323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7"/>
              </a:rPr>
              <a:t>by Jeff Petersen</a:t>
            </a:r>
            <a:endParaRPr lang="en-US" sz="11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282809-1D88-1D42-AA97-EBA041A6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45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Many surfaces have both specular and diffuse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848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Specularity</a:t>
            </a:r>
            <a:r>
              <a:rPr lang="en-US" dirty="0"/>
              <a:t> = spot where specular reflection dominates (typically reflects light source)</a:t>
            </a:r>
          </a:p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8" name="Picture 12" descr="http://northcountryhardwoodfloors.com/wp-content/uploads/slideshow-gallery-pro/Hard-Wood-54653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/>
          <a:stretch/>
        </p:blipFill>
        <p:spPr bwMode="auto">
          <a:xfrm>
            <a:off x="1143000" y="2255987"/>
            <a:ext cx="35245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4631" y="6539465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Photo: northcountryhardwoodfloors.com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29000"/>
            <a:ext cx="3185536" cy="212472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98B3D-D99B-3040-9CCB-0D233E3C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54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601200" cy="914400"/>
          </a:xfrm>
        </p:spPr>
        <p:txBody>
          <a:bodyPr>
            <a:normAutofit/>
          </a:bodyPr>
          <a:lstStyle/>
          <a:p>
            <a:r>
              <a:rPr lang="en-US" dirty="0"/>
              <a:t>BRDF: </a:t>
            </a:r>
            <a:r>
              <a:rPr lang="en-US" sz="3100" dirty="0"/>
              <a:t>Bidirectional Reflectance Distribution Function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55013408"/>
              </p:ext>
            </p:extLst>
          </p:nvPr>
        </p:nvGraphicFramePr>
        <p:xfrm>
          <a:off x="5366494" y="4121421"/>
          <a:ext cx="2868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9" name="Equation" r:id="rId3" imgW="1180800" imgH="228600" progId="Equation.3">
                  <p:embed/>
                </p:oleObj>
              </mc:Choice>
              <mc:Fallback>
                <p:oleObj name="Equation" r:id="rId3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494" y="4121421"/>
                        <a:ext cx="28686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84893" y="3329258"/>
            <a:ext cx="5029200" cy="3190875"/>
            <a:chOff x="192" y="2208"/>
            <a:chExt cx="2883" cy="192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92" y="2208"/>
            <a:ext cx="2883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0" name="Photo Editor Photo" r:id="rId5" imgW="6563641" imgH="4371429" progId="MSPhotoEd.3">
                    <p:embed/>
                  </p:oleObj>
                </mc:Choice>
                <mc:Fallback>
                  <p:oleObj name="Photo Editor Photo" r:id="rId5" imgW="6563641" imgH="437142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08"/>
                          <a:ext cx="2883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32" y="2235"/>
              <a:ext cx="68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cs typeface="Arial" charset="0"/>
                </a:rPr>
                <a:t>surface normal</a:t>
              </a:r>
            </a:p>
          </p:txBody>
        </p:sp>
      </p:grp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471950"/>
              </p:ext>
            </p:extLst>
          </p:nvPr>
        </p:nvGraphicFramePr>
        <p:xfrm>
          <a:off x="4909293" y="5072333"/>
          <a:ext cx="3962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1" name="Equation" r:id="rId7" imgW="1904760" imgH="431640" progId="Equation.3">
                  <p:embed/>
                </p:oleObj>
              </mc:Choice>
              <mc:Fallback>
                <p:oleObj name="Equation" r:id="rId7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9293" y="5072333"/>
                        <a:ext cx="3962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2498" y="6440956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credit: S. Savarese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599" y="1066800"/>
            <a:ext cx="8507743" cy="1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Model of local reflection that tells how bright a surface appears when viewed from one direction when light falls on it from another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B2B8E-287A-EF4A-946D-BDFD036F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68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effects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56713" y="5638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714212" y="330220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106871" y="388729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07209" y="3659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6718" y="292417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630619" y="5817394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713" y="292417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transparency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47591" y="563289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005090" y="329629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6397749" y="388139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98087" y="36534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87596" y="291826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779250" y="5742475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325095" y="5593895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2375" y="340321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refraction</a:t>
            </a:r>
          </a:p>
        </p:txBody>
      </p:sp>
      <p:pic>
        <p:nvPicPr>
          <p:cNvPr id="117762" name="Picture 2" descr="http://t0.gstatic.com/images?q=tbn:ANd9GcStfRcWs4Zd9-P14OXg9VBB2geITrlA6vOhh1LHGCrK-nL-FPg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68" y="979036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047E6-CEFB-224A-88C4-777FE633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6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1999" y="60675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79498" y="37309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72157" y="4316024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2495" y="40881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2004" y="33529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395904" y="53382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98248" y="56359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69811" y="56359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31598" y="48769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0598" y="376640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fluorescence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198383" y="611515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055882" y="377855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rot="5400000">
            <a:off x="6448541" y="436364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29904" y="413573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8388" y="340052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5929158" y="5420398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631502" y="5718054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78608" y="5718054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6583" y="500072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6078" y="366541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phosphorescence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File:Fluorescent minerals 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9" y="1293870"/>
            <a:ext cx="2755240" cy="17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static.ddmcdn.com/gif/willow/firefly-info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45" y="1169297"/>
            <a:ext cx="2527826" cy="18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5504A-A170-1547-89CB-5FAC0BC4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21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5501856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695699" y="3165256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088358" y="3750355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88696" y="35224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8205" y="2787231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526918" y="4868395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229262" y="5166051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85355" y="5166051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4027" y="3199279"/>
            <a:ext cx="176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subsurface scattering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181600" y="54864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39099" y="314980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6431758" y="373489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32096" y="3506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1605" y="277177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903746" y="4774397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05399" y="4676775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354846" y="4842834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5075927" y="5011049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02446" y="3080215"/>
            <a:ext cx="17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interreflection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C76DF9-DA11-6947-9858-9A725C33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Inter-reflection is a major source of light</a:t>
            </a:r>
          </a:p>
        </p:txBody>
      </p:sp>
      <p:pic>
        <p:nvPicPr>
          <p:cNvPr id="104450" name="Picture 2" descr="architecture wood house floor window home property living room room interior design design estate flooring daylighting window cove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4083872" cy="54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D1AD7-35BE-CB49-9C51-1D8CECC7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incoming light measured by the eye or camera?</a:t>
            </a:r>
          </a:p>
          <a:p>
            <a:r>
              <a:rPr lang="en-US" dirty="0"/>
              <a:t>How is light reflected from a surface?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0723" y="497169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40723" y="521898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40723" y="5454769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 rot="16200000">
            <a:off x="6284344" y="4764656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0623" y="267904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7188" y="602715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Sensors/Retina</a:t>
            </a:r>
          </a:p>
        </p:txBody>
      </p:sp>
      <p:sp>
        <p:nvSpPr>
          <p:cNvPr id="11" name="Oval 10"/>
          <p:cNvSpPr/>
          <p:nvPr/>
        </p:nvSpPr>
        <p:spPr>
          <a:xfrm>
            <a:off x="6016662" y="4826313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22334" y="55812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Lens</a:t>
            </a:r>
          </a:p>
        </p:txBody>
      </p:sp>
      <p:sp>
        <p:nvSpPr>
          <p:cNvPr id="3" name="Rectangle 2"/>
          <p:cNvSpPr/>
          <p:nvPr/>
        </p:nvSpPr>
        <p:spPr>
          <a:xfrm rot="20304132">
            <a:off x="2040112" y="3409591"/>
            <a:ext cx="132433" cy="3124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19381" y="2558915"/>
            <a:ext cx="540033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39284" y="497169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39284" y="521898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39284" y="5454769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8980111">
            <a:off x="3184915" y="3261541"/>
            <a:ext cx="1066800" cy="483078"/>
            <a:chOff x="2223475" y="3098322"/>
            <a:chExt cx="1066800" cy="48307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223475" y="309832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23475" y="334561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223475" y="3581400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106328" y="44585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Reflected Light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6775" y="44195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Incoming Light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0D90F0E-914D-AB45-A356-F806E5F6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24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Inter-reflection affects the apparent color of objects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16725" cy="51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01613" y="6324599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2A458-B1F7-944B-95F6-F0443CEB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71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The color of objects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40398"/>
            <a:ext cx="10972800" cy="5135563"/>
          </a:xfrm>
          <a:ln/>
        </p:spPr>
        <p:txBody>
          <a:bodyPr>
            <a:normAutofit/>
          </a:bodyPr>
          <a:lstStyle/>
          <a:p>
            <a:pPr marL="554737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400" dirty="0"/>
              <a:t>Colored light arriving at the camera involves two effects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light source (illumination + inter-reflections)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surface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11998"/>
            <a:ext cx="4934768" cy="37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4761" y="6557395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Slide: Forsyth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594" y="3456199"/>
            <a:ext cx="2799788" cy="20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19D96-1583-DA49-8440-AF6A7A28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9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constancy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Interpret surface in terms of albedo or “true color”, rather than observed intensity</a:t>
            </a:r>
          </a:p>
          <a:p>
            <a:pPr lvl="1"/>
            <a:r>
              <a:rPr lang="en-US" sz="2000" dirty="0"/>
              <a:t>Humans are good at it</a:t>
            </a:r>
          </a:p>
          <a:p>
            <a:pPr lvl="1"/>
            <a:r>
              <a:rPr lang="en-US" sz="2000" dirty="0"/>
              <a:t>Computers are not nearly as good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6102350" cy="414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757F4-6823-B848-98AB-D53640B2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94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27257" y="1060525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EAA3F0-7231-E049-BC0F-B3018CC8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5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008532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4D6B2-C584-6144-8FF7-0B149EA8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0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F008E9-D51C-4B4C-8D54-852FA9C4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3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0688" y="914400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38E3FF-4AEF-E94A-B564-6C1B36B9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914400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D4EC86-CE09-4040-B8E7-7F39405C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0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536" y="6454900"/>
            <a:ext cx="863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http://www.echalk.co.uk/amusements/OpticalIllusions/colourPerception/colourPerception.html</a:t>
            </a:r>
            <a:endParaRPr lang="en-US" sz="1600" dirty="0"/>
          </a:p>
        </p:txBody>
      </p:sp>
      <p:pic>
        <p:nvPicPr>
          <p:cNvPr id="5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5B7F0-F825-A349-937B-C0D16347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/>
              <a:t>Shadows cast by a point source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/>
              <a:t>A point that can’t see the source is in shadow</a:t>
            </a:r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For point sources, the geometry is simple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732734" cy="40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9982" y="6345734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EAFFF0-C391-7E47-9D3F-0E3ACE62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464844" cy="6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1304256" y="6423271"/>
            <a:ext cx="6116836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Photo by </a:t>
            </a:r>
            <a:r>
              <a:rPr lang="en-US" dirty="0" err="1">
                <a:solidFill>
                  <a:schemeClr val="tx1"/>
                </a:solidFill>
                <a:cs typeface="Times" charset="0"/>
              </a:rPr>
              <a:t>nickwheeleroz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, Flickr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69" y="172490"/>
            <a:ext cx="1080492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93" y="4395117"/>
            <a:ext cx="975568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9" y="163561"/>
            <a:ext cx="937617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4449" y="6423272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Slide: Forsyth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E390A-D752-EA4B-ADFB-9FADEB1C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29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12" y="1600200"/>
            <a:ext cx="3134320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0902" y="1219200"/>
            <a:ext cx="5791200" cy="5161359"/>
          </a:xfrm>
          <a:ln/>
        </p:spPr>
        <p:txBody>
          <a:bodyPr>
            <a:normAutofit/>
          </a:bodyPr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/>
              <a:t>Examples: diffuser boxes, white walls</a:t>
            </a:r>
          </a:p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endParaRPr lang="en-US" dirty="0"/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The energy received at a point due to an area source is obtained by adding up the contribution of small elements over the whole source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1516" y="64022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1E0179-6CD3-E149-85DD-E5C72030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4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1461493" y="-71437"/>
            <a:ext cx="5592217" cy="937617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 Shadows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534299" cy="44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40" y="2122886"/>
            <a:ext cx="2678906" cy="9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514" y="6011764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43C1A7-2AEC-1A4D-A2BF-055B098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31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64833" cy="47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708793" y="6332339"/>
            <a:ext cx="686507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cs typeface="Times" charset="0"/>
              </a:rPr>
              <a:t>Koenderink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 slides on image texture and the flow of light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05800" cy="9144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Shading and shadows are major cues to shape and 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9808" y="647075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8F0F2-0F49-B84C-92CD-FF31B691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1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762000" y="914400"/>
            <a:ext cx="7927220" cy="4456113"/>
            <a:chOff x="838200" y="954087"/>
            <a:chExt cx="4267200" cy="2398713"/>
          </a:xfrm>
        </p:grpSpPr>
        <p:pic>
          <p:nvPicPr>
            <p:cNvPr id="11" name="Picture 3" descr="C:\Users\Hoiem\Documents\Classes\Spring11 - Computer Vision\hw\hw1\blocks_4802611949_3e98f9612f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54087"/>
              <a:ext cx="4267200" cy="239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52800" y="2935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162300" y="2897187"/>
              <a:ext cx="2286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2667004" y="3116264"/>
              <a:ext cx="152396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9400" y="3040062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411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3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2095500" y="1830387"/>
              <a:ext cx="3048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20925" y="20970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4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2133600" y="2173288"/>
              <a:ext cx="187325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24200" y="1792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11064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6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081338" y="2173287"/>
              <a:ext cx="2286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392238" y="1335087"/>
              <a:ext cx="1524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030713" y="5504570"/>
            <a:ext cx="7956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Why is (2) brighter than (1)? Each points to the asphalt. </a:t>
            </a:r>
          </a:p>
          <a:p>
            <a:r>
              <a:rPr lang="en-US" dirty="0"/>
              <a:t>2. Why is (4) darker than (3)? 4 points to the marking. </a:t>
            </a:r>
          </a:p>
          <a:p>
            <a:r>
              <a:rPr lang="en-US" dirty="0"/>
              <a:t>3. Why is (5) brighter than (3)? Each points to the side of the wooden block. </a:t>
            </a:r>
          </a:p>
          <a:p>
            <a:r>
              <a:rPr lang="en-US" dirty="0"/>
              <a:t>4. Why isn’t (6) black, given that there is no direct path from it to the sun?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8B2C80-EFE2-3D44-BFD2-4BF8CC26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39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45284"/>
            <a:ext cx="5943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Light has a spectrum of wavelengths</a:t>
            </a:r>
          </a:p>
          <a:p>
            <a:pPr lvl="1"/>
            <a:r>
              <a:rPr lang="en-US" dirty="0"/>
              <a:t>Humans (and RGB cameras) have color sensors sensitive to three ranges</a:t>
            </a:r>
          </a:p>
          <a:p>
            <a:endParaRPr lang="en-US" dirty="0"/>
          </a:p>
          <a:p>
            <a:r>
              <a:rPr lang="en-US" dirty="0"/>
              <a:t>Observed light depends on: illumination intensities, surface orientation, material (albedo, specular component, diffuse component), etc.</a:t>
            </a:r>
          </a:p>
          <a:p>
            <a:endParaRPr lang="en-US" dirty="0"/>
          </a:p>
          <a:p>
            <a:r>
              <a:rPr lang="en-US" dirty="0"/>
              <a:t>Every object is an indirect light source for every other</a:t>
            </a:r>
          </a:p>
          <a:p>
            <a:endParaRPr lang="en-US" dirty="0"/>
          </a:p>
          <a:p>
            <a:r>
              <a:rPr lang="en-US" dirty="0"/>
              <a:t>Shading and shadows are informative about shape and position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98" y="5381461"/>
            <a:ext cx="1614649" cy="12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98" y="3973918"/>
            <a:ext cx="1614649" cy="12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97" y="2401533"/>
            <a:ext cx="1600200" cy="12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7111192" y="892885"/>
            <a:ext cx="1390167" cy="12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7A6D56-2F34-0A49-934A-DBC4B3AB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03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Take-home questions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62404" y="10668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65518" y="6248399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2CF2CF-8828-704A-806F-EEE8F526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Eye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2" y="4724400"/>
            <a:ext cx="7772400" cy="1524000"/>
          </a:xfrm>
        </p:spPr>
        <p:txBody>
          <a:bodyPr/>
          <a:lstStyle/>
          <a:p>
            <a:r>
              <a:rPr lang="en-US"/>
              <a:t>The human eye is a camera!</a:t>
            </a:r>
          </a:p>
          <a:p>
            <a:pPr lvl="1"/>
            <a:r>
              <a:rPr lang="en-US" b="1"/>
              <a:t>Iris</a:t>
            </a:r>
            <a:r>
              <a:rPr lang="en-US"/>
              <a:t> - </a:t>
            </a:r>
            <a:r>
              <a:rPr lang="en-US" sz="1800"/>
              <a:t>colored annulus with radial muscles</a:t>
            </a:r>
          </a:p>
          <a:p>
            <a:pPr lvl="1"/>
            <a:r>
              <a:rPr lang="en-US" b="1"/>
              <a:t>Pupil</a:t>
            </a:r>
            <a:r>
              <a:rPr lang="en-US"/>
              <a:t> - </a:t>
            </a:r>
            <a:r>
              <a:rPr lang="en-US" sz="1800"/>
              <a:t>the hole (aperture) whose size is controlled by the iris</a:t>
            </a:r>
          </a:p>
          <a:p>
            <a:pPr lvl="1"/>
            <a:r>
              <a:rPr lang="en-US" sz="1800"/>
              <a:t>What’s the “film”?</a:t>
            </a:r>
          </a:p>
        </p:txBody>
      </p:sp>
      <p:pic>
        <p:nvPicPr>
          <p:cNvPr id="11268" name="Picture 4" descr="humaney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1065212" y="61722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photoreceptor cells (rods and cones) in the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661177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credit: Fig. 1.1, Principles of Digital Image Synthesis, Volume 1.  Andrew </a:t>
            </a:r>
            <a:r>
              <a:rPr lang="en-US" sz="1000" dirty="0" err="1"/>
              <a:t>Glassner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91674B-F0FA-8F44-ADA9-FB203981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2594E-9AA2-48BA-A7A3-0047E16B6A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Retina up-close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066800" y="925158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33801" y="5039958"/>
            <a:ext cx="957263" cy="914400"/>
            <a:chOff x="2544" y="3264"/>
            <a:chExt cx="603" cy="576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00"/>
                  </a:solidFill>
                </a:rPr>
                <a:t>Light</a:t>
              </a:r>
            </a:p>
          </p:txBody>
        </p:sp>
        <p:sp>
          <p:nvSpPr>
            <p:cNvPr id="13318" name="Line 5"/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03426" name="Picture 2" descr="File:Fundus of eye 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08856"/>
            <a:ext cx="2819400" cy="2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9A458-2863-C04E-9475-90918A3D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28681-ED8D-4064-84B2-051BCF0C81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6483" y="1127759"/>
            <a:ext cx="31293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  <a:latin typeface="Helvetica" charset="0"/>
                <a:cs typeface="Arial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charset="0"/>
                <a:cs typeface="Arial" charset="0"/>
              </a:rPr>
              <a:t>on</a:t>
            </a:r>
            <a:r>
              <a:rPr lang="en-US" altLang="en-US" sz="2400" b="1">
                <a:solidFill>
                  <a:srgbClr val="0000FF"/>
                </a:solidFill>
                <a:latin typeface="Helvetica" charset="0"/>
                <a:cs typeface="Arial" charset="0"/>
              </a:rPr>
              <a:t>es</a:t>
            </a:r>
            <a:endParaRPr lang="en-US" altLang="en-US" sz="2400">
              <a:solidFill>
                <a:srgbClr val="0000FF"/>
              </a:solidFill>
              <a:latin typeface="Helvetica" charset="0"/>
              <a:cs typeface="Arial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cone-shaped 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less sensitive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operate in high light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color vision</a:t>
            </a:r>
            <a:endParaRPr lang="en-US" altLang="en-US" sz="2400" b="1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57400" y="182564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</a:rPr>
              <a:t>Two types of light-sensitive receptors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83" y="1127759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42682" y="3337559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Helvetica" charset="0"/>
              </a:rPr>
              <a:t>Rods</a:t>
            </a:r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rod-shaped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highly sensitive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operate at night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gray-scale vision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slower to respond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9510" y="653498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02459-F8C1-C146-B968-AEDAEE08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3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Rod / Cone sensitivity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91290-0096-F24C-84A0-4C613A24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7440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19668</TotalTime>
  <Words>1576</Words>
  <Application>Microsoft Macintosh PowerPoint</Application>
  <PresentationFormat>Widescreen</PresentationFormat>
  <Paragraphs>348</Paragraphs>
  <Slides>55</Slides>
  <Notes>13</Notes>
  <HiddenSlides>4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3" baseType="lpstr">
      <vt:lpstr>EngraversGothic BT Regular</vt:lpstr>
      <vt:lpstr>宋体</vt:lpstr>
      <vt:lpstr>ヒラギノ明朝 ProN W3</vt:lpstr>
      <vt:lpstr>Arial</vt:lpstr>
      <vt:lpstr>Arial Narrow</vt:lpstr>
      <vt:lpstr>Calibri</vt:lpstr>
      <vt:lpstr>Cambria Math</vt:lpstr>
      <vt:lpstr>Helvetica</vt:lpstr>
      <vt:lpstr>Symbol</vt:lpstr>
      <vt:lpstr>Times</vt:lpstr>
      <vt:lpstr>Times New Roman</vt:lpstr>
      <vt:lpstr>Lecture1 - Introduction - CP Fall 2010</vt:lpstr>
      <vt:lpstr>Custom Design</vt:lpstr>
      <vt:lpstr>Blank Presentation</vt:lpstr>
      <vt:lpstr>1_Blank Presentation</vt:lpstr>
      <vt:lpstr>2_Blank Presentation</vt:lpstr>
      <vt:lpstr>Equation</vt:lpstr>
      <vt:lpstr>Photo Editor Photo</vt:lpstr>
      <vt:lpstr>Light and Color</vt:lpstr>
      <vt:lpstr>Announcement</vt:lpstr>
      <vt:lpstr>Today’s class</vt:lpstr>
      <vt:lpstr>Today’s class</vt:lpstr>
      <vt:lpstr>PowerPoint Presentation</vt:lpstr>
      <vt:lpstr>The Eye</vt:lpstr>
      <vt:lpstr>Retina up-close</vt:lpstr>
      <vt:lpstr>PowerPoint Presentation</vt:lpstr>
      <vt:lpstr>Rod / Cone sensitivity</vt:lpstr>
      <vt:lpstr>PowerPoint Presentation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More Spectra</vt:lpstr>
      <vt:lpstr>PowerPoint Presentation</vt:lpstr>
      <vt:lpstr>3 is better than 2…</vt:lpstr>
      <vt:lpstr>We don’t perceive a spectrum (or even RGB)</vt:lpstr>
      <vt:lpstr>Trichromacy and CIE-XYZ</vt:lpstr>
      <vt:lpstr>CIE-XYZ</vt:lpstr>
      <vt:lpstr>PowerPoint Presentation</vt:lpstr>
      <vt:lpstr>PowerPoint Presentation</vt:lpstr>
      <vt:lpstr>PowerPoint Presentation</vt:lpstr>
      <vt:lpstr>PowerPoint Presentation</vt:lpstr>
      <vt:lpstr>Color Sensing: Bayer Grid</vt:lpstr>
      <vt:lpstr>Alternative to Bayer: RGB+W</vt:lpstr>
      <vt:lpstr>How is light reflected from a surface?</vt:lpstr>
      <vt:lpstr>Lambertian surface</vt:lpstr>
      <vt:lpstr>Diffuse reflection</vt:lpstr>
      <vt:lpstr>PowerPoint Presentation</vt:lpstr>
      <vt:lpstr>PowerPoint Presentation</vt:lpstr>
      <vt:lpstr>Specular Reflection</vt:lpstr>
      <vt:lpstr>Many surfaces have both specular and diffuse components</vt:lpstr>
      <vt:lpstr>BRDF: Bidirectional Reflectance Distribution Function</vt:lpstr>
      <vt:lpstr>More complicated effects</vt:lpstr>
      <vt:lpstr>PowerPoint Presentation</vt:lpstr>
      <vt:lpstr>PowerPoint Presentation</vt:lpstr>
      <vt:lpstr>Inter-reflection is a major source of light</vt:lpstr>
      <vt:lpstr>Inter-reflection affects the apparent color of objects</vt:lpstr>
      <vt:lpstr>The color of objects</vt:lpstr>
      <vt:lpstr>Color constancy</vt:lpstr>
      <vt:lpstr>Color illusions</vt:lpstr>
      <vt:lpstr>Color illusions</vt:lpstr>
      <vt:lpstr>Color illusions</vt:lpstr>
      <vt:lpstr>Color illusions</vt:lpstr>
      <vt:lpstr>Color illusions</vt:lpstr>
      <vt:lpstr>Color illusions</vt:lpstr>
      <vt:lpstr>Shadows cast by a point source</vt:lpstr>
      <vt:lpstr>Area sources</vt:lpstr>
      <vt:lpstr>Area Source Shadows</vt:lpstr>
      <vt:lpstr>Shading and shadows are major cues to shape and position</vt:lpstr>
      <vt:lpstr>Recap</vt:lpstr>
      <vt:lpstr>Things to remember</vt:lpstr>
      <vt:lpstr>Take-home questions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Microsoft Office User</cp:lastModifiedBy>
  <cp:revision>68</cp:revision>
  <dcterms:created xsi:type="dcterms:W3CDTF">2010-08-30T03:58:01Z</dcterms:created>
  <dcterms:modified xsi:type="dcterms:W3CDTF">2021-09-08T02:22:54Z</dcterms:modified>
</cp:coreProperties>
</file>