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  <p:sldMasterId id="2147483673" r:id="rId2"/>
  </p:sldMasterIdLst>
  <p:notesMasterIdLst>
    <p:notesMasterId r:id="rId59"/>
  </p:notesMasterIdLst>
  <p:sldIdLst>
    <p:sldId id="256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320" r:id="rId29"/>
    <p:sldId id="319" r:id="rId30"/>
    <p:sldId id="283" r:id="rId31"/>
    <p:sldId id="284" r:id="rId32"/>
    <p:sldId id="285" r:id="rId33"/>
    <p:sldId id="286" r:id="rId34"/>
    <p:sldId id="287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Questrial" panose="02000000000000000000" pitchFamily="2" charset="0"/>
      <p:regular r:id="rId64"/>
    </p:embeddedFont>
    <p:embeddedFont>
      <p:font typeface="Tahoma" panose="020B0604030504040204" pitchFamily="34" charset="0"/>
      <p:regular r:id="rId65"/>
      <p:bold r:id="rId6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423" autoAdjust="0"/>
  </p:normalViewPr>
  <p:slideViewPr>
    <p:cSldViewPr snapToGrid="0">
      <p:cViewPr varScale="1">
        <p:scale>
          <a:sx n="82" d="100"/>
          <a:sy n="82" d="100"/>
        </p:scale>
        <p:origin x="10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4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font" Target="fonts/font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674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75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8304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2401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5136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669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1478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6763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[STOP] Ask interactive questions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Repeatability (different images, same points)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Distinctive (unique and not confused with similar/neighbors)</a:t>
            </a:r>
            <a:endParaRPr dirty="0"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9167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342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Localization: confusion with neighbor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Description: whether a pair of deformed points can still be matched</a:t>
            </a:r>
            <a:endParaRPr dirty="0"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4814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2931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5016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099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Corners!</a:t>
            </a:r>
          </a:p>
        </p:txBody>
      </p:sp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41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Blobs!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462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09942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80114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7719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051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602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382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eigenvalues is (1) small-small (2) small-large (3) large-large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Eigenvalue computation is expensive, so we use some hacks to approximate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uses this; if this value is high, then they are both high.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79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8641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/>
              <a:t>Ordfilt</a:t>
            </a:r>
            <a:r>
              <a:rPr lang="en-US" dirty="0"/>
              <a:t>: sort local 7x7 neighborhood, and return the 49</a:t>
            </a:r>
            <a:r>
              <a:rPr lang="en-US" baseline="30000" dirty="0"/>
              <a:t>th</a:t>
            </a:r>
            <a:r>
              <a:rPr lang="en-US" dirty="0"/>
              <a:t> / 48</a:t>
            </a:r>
            <a:r>
              <a:rPr lang="en-US" baseline="30000" dirty="0"/>
              <a:t>th</a:t>
            </a:r>
            <a:r>
              <a:rPr lang="en-US" dirty="0"/>
              <a:t> item.</a:t>
            </a:r>
            <a:endParaRPr dirty="0"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146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735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34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950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12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15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81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6502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3763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04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460054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8358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Compare to computing the pyramid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61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blur to the original image is a geometric sequence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maxima is defined over both space and scale.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0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4598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7" name="Shape 10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23773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4" name="Shape 10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10435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68779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Compare to patch matching</a:t>
            </a:r>
            <a:endParaRPr dirty="0"/>
          </a:p>
        </p:txBody>
      </p:sp>
      <p:sp>
        <p:nvSpPr>
          <p:cNvPr id="1108" name="Shape 1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65118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Shape 1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427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9" name="Shape 1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x, y, scale, orientation covered next slides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1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0726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8" name="Shape 1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56235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[STOP] Ask interactive questions</a:t>
            </a:r>
            <a:endParaRPr dirty="0"/>
          </a:p>
        </p:txBody>
      </p:sp>
      <p:sp>
        <p:nvSpPr>
          <p:cNvPr id="1146" name="Shape 1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49625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7" name="Shape 1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72157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3" name="Shape 1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84135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1" name="Shape 1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91355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0" name="Shape 1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452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680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7588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13804" y="4343703"/>
            <a:ext cx="5030391" cy="4115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94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579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4403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914400" y="1600200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1" y="3355975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505199" y="-1828800"/>
            <a:ext cx="5181600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4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Shape 1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Shape 1217"/>
          <p:cNvSpPr txBox="1">
            <a:spLocks noGrp="1"/>
          </p:cNvSpPr>
          <p:nvPr>
            <p:ph type="ctrTitle"/>
          </p:nvPr>
        </p:nvSpPr>
        <p:spPr>
          <a:xfrm>
            <a:off x="203200" y="5334001"/>
            <a:ext cx="11684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8" name="Shape 1218"/>
          <p:cNvSpPr txBox="1">
            <a:spLocks noGrp="1"/>
          </p:cNvSpPr>
          <p:nvPr>
            <p:ph type="subTitle" idx="1"/>
          </p:nvPr>
        </p:nvSpPr>
        <p:spPr>
          <a:xfrm>
            <a:off x="914400" y="6096001"/>
            <a:ext cx="109728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4" name="Shape 1224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228" name="Shape 1228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2" name="Shape 123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233" name="Shape 123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34" name="Shape 123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4000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241" name="Shape 124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4" name="Shape 1244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5" name="Shape 1245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 rot="5400000">
            <a:off x="3695699" y="-1485900"/>
            <a:ext cx="4800600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title"/>
          </p:nvPr>
        </p:nvSpPr>
        <p:spPr>
          <a:xfrm rot="5400000">
            <a:off x="7147720" y="1966118"/>
            <a:ext cx="6126161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1" name="Shape 1251"/>
          <p:cNvSpPr txBox="1">
            <a:spLocks noGrp="1"/>
          </p:cNvSpPr>
          <p:nvPr>
            <p:ph type="body" idx="1"/>
          </p:nvPr>
        </p:nvSpPr>
        <p:spPr>
          <a:xfrm rot="5400000">
            <a:off x="1559720" y="-675481"/>
            <a:ext cx="6126161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09600" y="381001"/>
            <a:ext cx="9753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09601" y="1219200"/>
            <a:ext cx="5689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502401" y="1219200"/>
            <a:ext cx="56895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6502401" y="3543300"/>
            <a:ext cx="56895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Shape 12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Shape 1213"/>
          <p:cNvSpPr txBox="1">
            <a:spLocks noGrp="1"/>
          </p:cNvSpPr>
          <p:nvPr>
            <p:ph type="title"/>
          </p:nvPr>
        </p:nvSpPr>
        <p:spPr>
          <a:xfrm>
            <a:off x="609601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37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4" name="Shape 12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32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8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 sz="2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–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»"/>
              <a:defRPr sz="2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39.w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6.wmf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png"/><Relationship Id="rId11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11" Type="http://schemas.openxmlformats.org/officeDocument/2006/relationships/image" Target="../media/image66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11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11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11" Type="http://schemas.openxmlformats.org/officeDocument/2006/relationships/image" Target="../media/image72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png"/><Relationship Id="rId11" Type="http://schemas.openxmlformats.org/officeDocument/2006/relationships/image" Target="../media/image74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bridgeincolour.com/tutorials/depth-of-field.htm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763000" cy="11430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Interest Points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752599" y="5181600"/>
            <a:ext cx="5500607" cy="1447800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</a:rPr>
              <a:t>Computational Photography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altLang="zh-CN" dirty="0">
                <a:solidFill>
                  <a:schemeClr val="dk1"/>
                </a:solidFill>
              </a:rPr>
              <a:t>Yuxiong</a:t>
            </a:r>
            <a:r>
              <a:rPr lang="zh-CN" altLang="en-US" dirty="0">
                <a:solidFill>
                  <a:schemeClr val="dk1"/>
                </a:solidFill>
              </a:rPr>
              <a:t> </a:t>
            </a:r>
            <a:r>
              <a:rPr lang="en-US" altLang="zh-CN" dirty="0">
                <a:solidFill>
                  <a:schemeClr val="dk1"/>
                </a:solidFill>
              </a:rPr>
              <a:t>Wang</a:t>
            </a:r>
            <a:r>
              <a:rPr lang="en-US" dirty="0">
                <a:solidFill>
                  <a:schemeClr val="dk1"/>
                </a:solidFill>
              </a:rPr>
              <a:t>, University of Illinois</a:t>
            </a:r>
          </a:p>
          <a:p>
            <a:endParaRPr dirty="0">
              <a:solidFill>
                <a:schemeClr val="dk1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1" y="990601"/>
            <a:ext cx="3200399" cy="472383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172200" y="4419601"/>
            <a:ext cx="20574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Galatea of the Spheres</a:t>
            </a:r>
          </a:p>
          <a:p>
            <a:pPr>
              <a:buSzPct val="25000"/>
            </a:pPr>
            <a:r>
              <a:rPr lang="en-US">
                <a:solidFill>
                  <a:schemeClr val="dk1"/>
                </a:solidFill>
              </a:rPr>
              <a:t>Salvador Dali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29548-4AFF-6C4F-B53B-23D7E10D1426}"/>
              </a:ext>
            </a:extLst>
          </p:cNvPr>
          <p:cNvSpPr txBox="1"/>
          <p:nvPr/>
        </p:nvSpPr>
        <p:spPr>
          <a:xfrm>
            <a:off x="8204819" y="6172200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Slides</a:t>
            </a:r>
            <a:r>
              <a:rPr lang="zh-CN" altLang="en-US" sz="1400" dirty="0"/>
              <a:t> </a:t>
            </a:r>
            <a:r>
              <a:rPr lang="en-US" altLang="zh-CN" sz="1400" dirty="0"/>
              <a:t>adopted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Derek</a:t>
            </a:r>
            <a:r>
              <a:rPr lang="zh-CN" altLang="en-US" sz="1400" dirty="0"/>
              <a:t> </a:t>
            </a:r>
            <a:r>
              <a:rPr lang="en-US" altLang="zh-CN" sz="1400" dirty="0" err="1"/>
              <a:t>Hoiem</a:t>
            </a: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12FB18-4340-BC4A-AFBA-CC6E683A31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19700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ideas for Image-based Lighting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9700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Relighting: environment map acts as light source, substituting for distant scene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206" y="2209801"/>
            <a:ext cx="4883977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626BDB-BD39-334F-8B78-F5C4DC8F4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25743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9700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Next section of topics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9700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100740"/>
            </a:pPr>
            <a:r>
              <a:rPr lang="en-US" sz="2720"/>
              <a:t>Correspondence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find matching patches in two images?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can we automatically align two images of the same scene?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find images with similar content?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do we tell if two pictures are of the same person’s face?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How can we detect objects from a particular category?</a:t>
            </a:r>
          </a:p>
          <a:p>
            <a:pPr indent="-170180">
              <a:lnSpc>
                <a:spcPct val="80000"/>
              </a:lnSpc>
              <a:spcBef>
                <a:spcPts val="544"/>
              </a:spcBef>
              <a:buNone/>
            </a:pPr>
            <a:endParaRPr sz="2720"/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Applications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Photo stitching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Object recognition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3D Reconstruction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Tracking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26501-6FB4-8F42-B5AE-F47C0B43D6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0779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How can we align two pictures?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10779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Case of global transformation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95" y="3124200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2595" y="3124200"/>
            <a:ext cx="3254374" cy="24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0BB86-E791-AF42-A7F5-1CC8796AB0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97006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How can we align two pictures?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97006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Global matching?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But what if</a:t>
            </a:r>
          </a:p>
          <a:p>
            <a:pPr lvl="2" indent="-228600">
              <a:spcBef>
                <a:spcPts val="480"/>
              </a:spcBef>
              <a:buSzPct val="100000"/>
            </a:pPr>
            <a:r>
              <a:rPr lang="en-US"/>
              <a:t>Not just translation change, but rotation and scale?</a:t>
            </a:r>
          </a:p>
          <a:p>
            <a:pPr lvl="2" indent="-228600">
              <a:spcBef>
                <a:spcPts val="480"/>
              </a:spcBef>
              <a:buSzPct val="100000"/>
            </a:pPr>
            <a:r>
              <a:rPr lang="en-US"/>
              <a:t>Only small pieces of the pictures match?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245317" y="3492795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2406" y="3657601"/>
            <a:ext cx="214153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E3195-0082-294B-9652-C17903050A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96644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Today: Keypoint Matching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2295" y="4573588"/>
            <a:ext cx="863599" cy="8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06" y="4573587"/>
            <a:ext cx="933450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/>
          <p:nvPr/>
        </p:nvSpPr>
        <p:spPr>
          <a:xfrm>
            <a:off x="2760470" y="4860925"/>
            <a:ext cx="612775" cy="252412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363" name="Shape 363"/>
          <p:cNvGrpSpPr/>
          <p:nvPr/>
        </p:nvGrpSpPr>
        <p:grpSpPr>
          <a:xfrm>
            <a:off x="1607945" y="4213225"/>
            <a:ext cx="828675" cy="1020763"/>
            <a:chOff x="2771775" y="4797425"/>
            <a:chExt cx="828675" cy="1020657"/>
          </a:xfrm>
        </p:grpSpPr>
        <p:grpSp>
          <p:nvGrpSpPr>
            <p:cNvPr id="364" name="Shape 364"/>
            <p:cNvGrpSpPr/>
            <p:nvPr/>
          </p:nvGrpSpPr>
          <p:grpSpPr>
            <a:xfrm>
              <a:off x="2771775" y="5265735"/>
              <a:ext cx="828675" cy="552347"/>
              <a:chOff x="1859" y="3338"/>
              <a:chExt cx="362" cy="301"/>
            </a:xfrm>
          </p:grpSpPr>
          <p:cxnSp>
            <p:nvCxnSpPr>
              <p:cNvPr id="365" name="Shape 365"/>
              <p:cNvCxnSpPr/>
              <p:nvPr/>
            </p:nvCxnSpPr>
            <p:spPr>
              <a:xfrm>
                <a:off x="1859" y="3361"/>
                <a:ext cx="0" cy="272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66" name="Shape 366"/>
              <p:cNvCxnSpPr/>
              <p:nvPr/>
            </p:nvCxnSpPr>
            <p:spPr>
              <a:xfrm>
                <a:off x="1859" y="3640"/>
                <a:ext cx="362" cy="0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67" name="Shape 367"/>
              <p:cNvSpPr/>
              <p:nvPr/>
            </p:nvSpPr>
            <p:spPr>
              <a:xfrm>
                <a:off x="188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1904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192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1950" y="3429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1971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1995" y="3384"/>
                <a:ext cx="22" cy="248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2018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2039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2062" y="3338"/>
                <a:ext cx="22" cy="29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2086" y="3361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2107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2130" y="3497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379" name="Shape 37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51163" y="4797425"/>
              <a:ext cx="349250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0" name="Shape 380"/>
          <p:cNvGrpSpPr/>
          <p:nvPr/>
        </p:nvGrpSpPr>
        <p:grpSpPr>
          <a:xfrm>
            <a:off x="3797107" y="4249738"/>
            <a:ext cx="757236" cy="982661"/>
            <a:chOff x="4967288" y="4833937"/>
            <a:chExt cx="757236" cy="982687"/>
          </a:xfrm>
        </p:grpSpPr>
        <p:grpSp>
          <p:nvGrpSpPr>
            <p:cNvPr id="381" name="Shape 381"/>
            <p:cNvGrpSpPr/>
            <p:nvPr/>
          </p:nvGrpSpPr>
          <p:grpSpPr>
            <a:xfrm>
              <a:off x="4967288" y="5300664"/>
              <a:ext cx="757236" cy="515960"/>
              <a:chOff x="3515" y="3497"/>
              <a:chExt cx="362" cy="277"/>
            </a:xfrm>
          </p:grpSpPr>
          <p:cxnSp>
            <p:nvCxnSpPr>
              <p:cNvPr id="382" name="Shape 382"/>
              <p:cNvCxnSpPr/>
              <p:nvPr/>
            </p:nvCxnSpPr>
            <p:spPr>
              <a:xfrm>
                <a:off x="3515" y="3497"/>
                <a:ext cx="0" cy="272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  <p:cxnSp>
            <p:nvCxnSpPr>
              <p:cNvPr id="383" name="Shape 383"/>
              <p:cNvCxnSpPr/>
              <p:nvPr/>
            </p:nvCxnSpPr>
            <p:spPr>
              <a:xfrm>
                <a:off x="3515" y="3775"/>
                <a:ext cx="362" cy="0"/>
              </a:xfrm>
              <a:prstGeom prst="straightConnector1">
                <a:avLst/>
              </a:pr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84" name="Shape 384"/>
              <p:cNvSpPr/>
              <p:nvPr/>
            </p:nvSpPr>
            <p:spPr>
              <a:xfrm>
                <a:off x="353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3559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358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606" y="3565"/>
                <a:ext cx="22" cy="204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627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3650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3674" y="3497"/>
                <a:ext cx="22" cy="272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3695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3718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3741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763" y="3634"/>
                <a:ext cx="22" cy="13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3786" y="3543"/>
                <a:ext cx="22" cy="226"/>
              </a:xfrm>
              <a:prstGeom prst="rect">
                <a:avLst/>
              </a:prstGeom>
              <a:solidFill>
                <a:schemeClr val="lt2"/>
              </a:solidFill>
              <a:ln w="12700" cap="sq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396" name="Shape 39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11750" y="4833937"/>
              <a:ext cx="349250" cy="3952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7" name="Shape 3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19039">
            <a:off x="3284344" y="1530349"/>
            <a:ext cx="2376488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/>
          <p:nvPr/>
        </p:nvSpPr>
        <p:spPr>
          <a:xfrm rot="-6419039">
            <a:off x="4517038" y="3150394"/>
            <a:ext cx="519113" cy="492125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399" name="Shape 399"/>
          <p:cNvGrpSpPr/>
          <p:nvPr/>
        </p:nvGrpSpPr>
        <p:grpSpPr>
          <a:xfrm rot="-1019039">
            <a:off x="3644706" y="2078038"/>
            <a:ext cx="1560512" cy="1771649"/>
            <a:chOff x="5087937" y="2849562"/>
            <a:chExt cx="1333500" cy="1511677"/>
          </a:xfrm>
        </p:grpSpPr>
        <p:grpSp>
          <p:nvGrpSpPr>
            <p:cNvPr id="400" name="Shape 400"/>
            <p:cNvGrpSpPr/>
            <p:nvPr/>
          </p:nvGrpSpPr>
          <p:grpSpPr>
            <a:xfrm rot="-5400000">
              <a:off x="6348412" y="3101974"/>
              <a:ext cx="73025" cy="73024"/>
              <a:chOff x="1292" y="2204"/>
              <a:chExt cx="46" cy="45"/>
            </a:xfrm>
          </p:grpSpPr>
          <p:cxnSp>
            <p:nvCxnSpPr>
              <p:cNvPr id="401" name="Shape 40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Shape 40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3" name="Shape 403"/>
            <p:cNvGrpSpPr/>
            <p:nvPr/>
          </p:nvGrpSpPr>
          <p:grpSpPr>
            <a:xfrm>
              <a:off x="5087937" y="2849562"/>
              <a:ext cx="1320665" cy="1511677"/>
              <a:chOff x="5087937" y="2849562"/>
              <a:chExt cx="1320665" cy="1511677"/>
            </a:xfrm>
          </p:grpSpPr>
          <p:grpSp>
            <p:nvGrpSpPr>
              <p:cNvPr id="404" name="Shape 404"/>
              <p:cNvGrpSpPr/>
              <p:nvPr/>
            </p:nvGrpSpPr>
            <p:grpSpPr>
              <a:xfrm rot="-5400000">
                <a:off x="5124449" y="4000499"/>
                <a:ext cx="73025" cy="73024"/>
                <a:chOff x="1292" y="2204"/>
                <a:chExt cx="46" cy="45"/>
              </a:xfrm>
            </p:grpSpPr>
            <p:cxnSp>
              <p:nvCxnSpPr>
                <p:cNvPr id="405" name="Shape 405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Shape 406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07" name="Shape 407"/>
              <p:cNvGrpSpPr/>
              <p:nvPr/>
            </p:nvGrpSpPr>
            <p:grpSpPr>
              <a:xfrm rot="-5400000">
                <a:off x="5411787" y="3713162"/>
                <a:ext cx="73025" cy="73024"/>
                <a:chOff x="1292" y="2204"/>
                <a:chExt cx="46" cy="45"/>
              </a:xfrm>
            </p:grpSpPr>
            <p:cxnSp>
              <p:nvCxnSpPr>
                <p:cNvPr id="408" name="Shape 408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Shape 409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0" name="Shape 410"/>
              <p:cNvGrpSpPr/>
              <p:nvPr/>
            </p:nvGrpSpPr>
            <p:grpSpPr>
              <a:xfrm rot="-5400000">
                <a:off x="5986462" y="2849562"/>
                <a:ext cx="73025" cy="73024"/>
                <a:chOff x="1292" y="2204"/>
                <a:chExt cx="46" cy="45"/>
              </a:xfrm>
            </p:grpSpPr>
            <p:cxnSp>
              <p:nvCxnSpPr>
                <p:cNvPr id="411" name="Shape 411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Shape 412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3" name="Shape 413"/>
              <p:cNvGrpSpPr/>
              <p:nvPr/>
            </p:nvGrpSpPr>
            <p:grpSpPr>
              <a:xfrm rot="-5400000">
                <a:off x="5087937" y="2957512"/>
                <a:ext cx="73025" cy="73024"/>
                <a:chOff x="1292" y="2204"/>
                <a:chExt cx="46" cy="45"/>
              </a:xfrm>
            </p:grpSpPr>
            <p:cxnSp>
              <p:nvCxnSpPr>
                <p:cNvPr id="414" name="Shape 414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" name="Shape 415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6" name="Shape 416"/>
              <p:cNvGrpSpPr/>
              <p:nvPr/>
            </p:nvGrpSpPr>
            <p:grpSpPr>
              <a:xfrm rot="-5400000">
                <a:off x="5916612" y="4005262"/>
                <a:ext cx="73025" cy="73024"/>
                <a:chOff x="1292" y="2204"/>
                <a:chExt cx="46" cy="45"/>
              </a:xfrm>
            </p:grpSpPr>
            <p:cxnSp>
              <p:nvCxnSpPr>
                <p:cNvPr id="417" name="Shape 417"/>
                <p:cNvCxnSpPr/>
                <p:nvPr/>
              </p:nvCxnSpPr>
              <p:spPr>
                <a:xfrm>
                  <a:off x="1292" y="2204"/>
                  <a:ext cx="45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Shape 418"/>
                <p:cNvCxnSpPr/>
                <p:nvPr/>
              </p:nvCxnSpPr>
              <p:spPr>
                <a:xfrm flipH="1">
                  <a:off x="1293" y="2204"/>
                  <a:ext cx="44" cy="45"/>
                </a:xfrm>
                <a:prstGeom prst="straightConnector1">
                  <a:avLst/>
                </a:prstGeom>
                <a:noFill/>
                <a:ln w="25400" cap="sq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19" name="Shape 419"/>
              <p:cNvSpPr/>
              <p:nvPr/>
            </p:nvSpPr>
            <p:spPr>
              <a:xfrm>
                <a:off x="5219833" y="4046157"/>
                <a:ext cx="361680" cy="315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6011996" y="4009646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6046921" y="2857122"/>
                <a:ext cx="361680" cy="315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800">
                    <a:solidFill>
                      <a:srgbClr val="FFFF00"/>
                    </a:solidFill>
                  </a:rPr>
                  <a:t>B</a:t>
                </a:r>
                <a:r>
                  <a:rPr lang="en-US" sz="1800" baseline="-25000">
                    <a:solidFill>
                      <a:srgbClr val="FFFF00"/>
                    </a:solidFill>
                  </a:rPr>
                  <a:t>3</a:t>
                </a:r>
              </a:p>
            </p:txBody>
          </p:sp>
        </p:grpSp>
      </p:grpSp>
      <p:pic>
        <p:nvPicPr>
          <p:cNvPr id="422" name="Shape 4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5419" y="1824039"/>
            <a:ext cx="214153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709419" y="2722564"/>
            <a:ext cx="442912" cy="420687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424" name="Shape 424"/>
          <p:cNvGrpSpPr/>
          <p:nvPr/>
        </p:nvGrpSpPr>
        <p:grpSpPr>
          <a:xfrm>
            <a:off x="887218" y="2016125"/>
            <a:ext cx="1612900" cy="1406524"/>
            <a:chOff x="2051050" y="2600325"/>
            <a:chExt cx="1612552" cy="1406524"/>
          </a:xfrm>
        </p:grpSpPr>
        <p:grpSp>
          <p:nvGrpSpPr>
            <p:cNvPr id="425" name="Shape 425"/>
            <p:cNvGrpSpPr/>
            <p:nvPr/>
          </p:nvGrpSpPr>
          <p:grpSpPr>
            <a:xfrm>
              <a:off x="2051050" y="3500437"/>
              <a:ext cx="73025" cy="73024"/>
              <a:chOff x="1292" y="2204"/>
              <a:chExt cx="46" cy="45"/>
            </a:xfrm>
          </p:grpSpPr>
          <p:cxnSp>
            <p:nvCxnSpPr>
              <p:cNvPr id="426" name="Shape 426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Shape 427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8" name="Shape 428"/>
            <p:cNvGrpSpPr/>
            <p:nvPr/>
          </p:nvGrpSpPr>
          <p:grpSpPr>
            <a:xfrm>
              <a:off x="2087563" y="2708274"/>
              <a:ext cx="73025" cy="73024"/>
              <a:chOff x="1292" y="2204"/>
              <a:chExt cx="46" cy="45"/>
            </a:xfrm>
          </p:grpSpPr>
          <p:cxnSp>
            <p:nvCxnSpPr>
              <p:cNvPr id="429" name="Shape 429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Shape 430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1" name="Shape 431"/>
            <p:cNvGrpSpPr/>
            <p:nvPr/>
          </p:nvGrpSpPr>
          <p:grpSpPr>
            <a:xfrm>
              <a:off x="2374900" y="2995612"/>
              <a:ext cx="73025" cy="73024"/>
              <a:chOff x="1292" y="2204"/>
              <a:chExt cx="46" cy="45"/>
            </a:xfrm>
          </p:grpSpPr>
          <p:cxnSp>
            <p:nvCxnSpPr>
              <p:cNvPr id="432" name="Shape 432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Shape 433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4" name="Shape 434"/>
            <p:cNvGrpSpPr/>
            <p:nvPr/>
          </p:nvGrpSpPr>
          <p:grpSpPr>
            <a:xfrm>
              <a:off x="3238500" y="3571874"/>
              <a:ext cx="73025" cy="73024"/>
              <a:chOff x="1292" y="2204"/>
              <a:chExt cx="46" cy="45"/>
            </a:xfrm>
          </p:grpSpPr>
          <p:cxnSp>
            <p:nvCxnSpPr>
              <p:cNvPr id="435" name="Shape 435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Shape 436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7" name="Shape 437"/>
            <p:cNvGrpSpPr/>
            <p:nvPr/>
          </p:nvGrpSpPr>
          <p:grpSpPr>
            <a:xfrm>
              <a:off x="2986088" y="3933824"/>
              <a:ext cx="73025" cy="73024"/>
              <a:chOff x="1292" y="2204"/>
              <a:chExt cx="46" cy="45"/>
            </a:xfrm>
          </p:grpSpPr>
          <p:cxnSp>
            <p:nvCxnSpPr>
              <p:cNvPr id="438" name="Shape 438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Shape 439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0" name="Shape 440"/>
            <p:cNvGrpSpPr/>
            <p:nvPr/>
          </p:nvGrpSpPr>
          <p:grpSpPr>
            <a:xfrm>
              <a:off x="3130550" y="2673349"/>
              <a:ext cx="73025" cy="73024"/>
              <a:chOff x="1292" y="2204"/>
              <a:chExt cx="46" cy="45"/>
            </a:xfrm>
          </p:grpSpPr>
          <p:cxnSp>
            <p:nvCxnSpPr>
              <p:cNvPr id="441" name="Shape 441"/>
              <p:cNvCxnSpPr/>
              <p:nvPr/>
            </p:nvCxnSpPr>
            <p:spPr>
              <a:xfrm>
                <a:off x="1292" y="2204"/>
                <a:ext cx="45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Shape 442"/>
              <p:cNvCxnSpPr/>
              <p:nvPr/>
            </p:nvCxnSpPr>
            <p:spPr>
              <a:xfrm flipH="1">
                <a:off x="1293" y="2204"/>
                <a:ext cx="44" cy="45"/>
              </a:xfrm>
              <a:prstGeom prst="straightConnector1">
                <a:avLst/>
              </a:prstGeom>
              <a:noFill/>
              <a:ln w="25400" cap="sq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43" name="Shape 443"/>
            <p:cNvSpPr/>
            <p:nvPr/>
          </p:nvSpPr>
          <p:spPr>
            <a:xfrm>
              <a:off x="2124075" y="2600325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2051050" y="3429000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3240088" y="3500437"/>
              <a:ext cx="4235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>
                  <a:solidFill>
                    <a:srgbClr val="FFFF00"/>
                  </a:solidFill>
                </a:rPr>
                <a:t>A</a:t>
              </a:r>
              <a:r>
                <a:rPr lang="en-US" sz="1800" baseline="-25000">
                  <a:solidFill>
                    <a:srgbClr val="FFFF00"/>
                  </a:solidFill>
                </a:rPr>
                <a:t>3</a:t>
              </a:r>
            </a:p>
          </p:txBody>
        </p:sp>
      </p:grpSp>
      <p:pic>
        <p:nvPicPr>
          <p:cNvPr id="446" name="Shape 4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7882" y="5508625"/>
            <a:ext cx="1449386" cy="36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Shape 447"/>
          <p:cNvCxnSpPr/>
          <p:nvPr/>
        </p:nvCxnSpPr>
        <p:spPr>
          <a:xfrm>
            <a:off x="1144395" y="2954338"/>
            <a:ext cx="3395663" cy="511174"/>
          </a:xfrm>
          <a:prstGeom prst="straightConnector1">
            <a:avLst/>
          </a:prstGeom>
          <a:noFill/>
          <a:ln w="1905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Shape 448"/>
          <p:cNvCxnSpPr/>
          <p:nvPr/>
        </p:nvCxnSpPr>
        <p:spPr>
          <a:xfrm>
            <a:off x="923731" y="3205163"/>
            <a:ext cx="36512" cy="1260474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49" name="Shape 449"/>
          <p:cNvCxnSpPr/>
          <p:nvPr/>
        </p:nvCxnSpPr>
        <p:spPr>
          <a:xfrm>
            <a:off x="4905182" y="3684588"/>
            <a:ext cx="182561" cy="895349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50" name="Shape 450"/>
          <p:cNvSpPr txBox="1"/>
          <p:nvPr/>
        </p:nvSpPr>
        <p:spPr>
          <a:xfrm>
            <a:off x="5927531" y="1019175"/>
            <a:ext cx="3505200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1. Find a set of  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distinctive key-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points 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5927531" y="3387725"/>
            <a:ext cx="2782886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3. Extract and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normalize the   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region content  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5927531" y="2182813"/>
            <a:ext cx="3111500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2. Define a region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around each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keypoint   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5927532" y="4560887"/>
            <a:ext cx="3001961" cy="10636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4. Compute a local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descriptor from the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normalized region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5927532" y="5791201"/>
            <a:ext cx="3001961" cy="7413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5. Match local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 descriptors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09A8B-76EE-D543-8D73-D8A799FB7A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319668" y="18957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Main challenges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319668" y="118017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Change in position, scale, and rotation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Change in viewpoint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Occlusion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Articulation, change in appearance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78807-51DE-0649-920F-709294C837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133814" y="1003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Question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133814" y="109096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Why not just take every patch in the original image and find best match in second image?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258139" y="3311872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9214" y="3605560"/>
            <a:ext cx="214153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237D1-219F-C54D-8A62-9B5A670C9C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185853" y="100361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Goals for Keypoints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185853" y="1090962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25000"/>
              <a:buNone/>
            </a:pPr>
            <a:r>
              <a:rPr lang="en-US"/>
              <a:t>Detect points that are </a:t>
            </a:r>
            <a:r>
              <a:rPr lang="en-US" i="1"/>
              <a:t>repeatable</a:t>
            </a:r>
            <a:r>
              <a:rPr lang="en-US"/>
              <a:t> and </a:t>
            </a:r>
            <a:r>
              <a:rPr lang="en-US" i="1"/>
              <a:t>distinctive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4081578" y="1787874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2653" y="2081562"/>
            <a:ext cx="2141538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E487CC-AF55-0443-8CF0-91D9F40A6F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97005" y="1428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trade-offs</a:t>
            </a:r>
          </a:p>
        </p:txBody>
      </p:sp>
      <p:sp>
        <p:nvSpPr>
          <p:cNvPr id="482" name="Shape 482"/>
          <p:cNvSpPr/>
          <p:nvPr/>
        </p:nvSpPr>
        <p:spPr>
          <a:xfrm>
            <a:off x="349406" y="2909889"/>
            <a:ext cx="7848599" cy="609599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</a:gra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197006" y="3551239"/>
            <a:ext cx="19049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More Points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5653243" y="3549651"/>
            <a:ext cx="27431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More Repeatable</a:t>
            </a: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6727980" y="471487"/>
            <a:ext cx="1774825" cy="1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 rot="-6419039">
            <a:off x="7648729" y="1681163"/>
            <a:ext cx="387350" cy="368299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cxnSp>
        <p:nvCxnSpPr>
          <p:cNvPr id="487" name="Shape 487"/>
          <p:cNvCxnSpPr/>
          <p:nvPr/>
        </p:nvCxnSpPr>
        <p:spPr>
          <a:xfrm rot="-6419039">
            <a:off x="7955912" y="958058"/>
            <a:ext cx="63499" cy="65087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Shape 488"/>
          <p:cNvCxnSpPr/>
          <p:nvPr/>
        </p:nvCxnSpPr>
        <p:spPr>
          <a:xfrm rot="-6419039" flipH="1">
            <a:off x="7955912" y="958057"/>
            <a:ext cx="61912" cy="63499"/>
          </a:xfrm>
          <a:prstGeom prst="straightConnector1">
            <a:avLst/>
          </a:prstGeom>
          <a:noFill/>
          <a:ln w="2540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89" name="Shape 489"/>
          <p:cNvGrpSpPr/>
          <p:nvPr/>
        </p:nvGrpSpPr>
        <p:grpSpPr>
          <a:xfrm rot="-6419039">
            <a:off x="7162162" y="2021682"/>
            <a:ext cx="63500" cy="65087"/>
            <a:chOff x="1292" y="2204"/>
            <a:chExt cx="46" cy="45"/>
          </a:xfrm>
        </p:grpSpPr>
        <p:cxnSp>
          <p:nvCxnSpPr>
            <p:cNvPr id="490" name="Shape 49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Shape 49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2" name="Shape 492"/>
          <p:cNvGrpSpPr/>
          <p:nvPr/>
        </p:nvGrpSpPr>
        <p:grpSpPr>
          <a:xfrm rot="-6419039">
            <a:off x="7328848" y="1708945"/>
            <a:ext cx="63500" cy="65087"/>
            <a:chOff x="1292" y="2204"/>
            <a:chExt cx="46" cy="45"/>
          </a:xfrm>
        </p:grpSpPr>
        <p:cxnSp>
          <p:nvCxnSpPr>
            <p:cNvPr id="493" name="Shape 49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Shape 49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5" name="Shape 495"/>
          <p:cNvGrpSpPr/>
          <p:nvPr/>
        </p:nvGrpSpPr>
        <p:grpSpPr>
          <a:xfrm rot="-6419039">
            <a:off x="7588404" y="839789"/>
            <a:ext cx="63500" cy="63499"/>
            <a:chOff x="1292" y="2204"/>
            <a:chExt cx="46" cy="45"/>
          </a:xfrm>
        </p:grpSpPr>
        <p:cxnSp>
          <p:nvCxnSpPr>
            <p:cNvPr id="496" name="Shape 49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Shape 49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98" name="Shape 498"/>
          <p:cNvGrpSpPr/>
          <p:nvPr/>
        </p:nvGrpSpPr>
        <p:grpSpPr>
          <a:xfrm rot="-6419039">
            <a:off x="6863711" y="1159670"/>
            <a:ext cx="65087" cy="63499"/>
            <a:chOff x="1292" y="2204"/>
            <a:chExt cx="46" cy="45"/>
          </a:xfrm>
        </p:grpSpPr>
        <p:cxnSp>
          <p:nvCxnSpPr>
            <p:cNvPr id="499" name="Shape 49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Shape 50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1" name="Shape 501"/>
          <p:cNvGrpSpPr/>
          <p:nvPr/>
        </p:nvGrpSpPr>
        <p:grpSpPr>
          <a:xfrm rot="-6419039">
            <a:off x="7824942" y="1824038"/>
            <a:ext cx="65088" cy="65087"/>
            <a:chOff x="1292" y="2204"/>
            <a:chExt cx="46" cy="45"/>
          </a:xfrm>
        </p:grpSpPr>
        <p:cxnSp>
          <p:nvCxnSpPr>
            <p:cNvPr id="502" name="Shape 50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Shape 50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4" name="Shape 504"/>
          <p:cNvSpPr/>
          <p:nvPr/>
        </p:nvSpPr>
        <p:spPr>
          <a:xfrm rot="-1019039">
            <a:off x="7278843" y="1995489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5" name="Shape 505"/>
          <p:cNvSpPr/>
          <p:nvPr/>
        </p:nvSpPr>
        <p:spPr>
          <a:xfrm rot="-1019039">
            <a:off x="7931305" y="1762127"/>
            <a:ext cx="315912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06" name="Shape 506"/>
          <p:cNvSpPr/>
          <p:nvPr/>
        </p:nvSpPr>
        <p:spPr>
          <a:xfrm rot="-1019039">
            <a:off x="7666193" y="788988"/>
            <a:ext cx="315911" cy="27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B</a:t>
            </a:r>
            <a:r>
              <a:rPr lang="en-US" sz="1800" baseline="-2500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507" name="Shape 5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6606" y="690563"/>
            <a:ext cx="1598613" cy="1514474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08" name="Shape 508"/>
          <p:cNvSpPr/>
          <p:nvPr/>
        </p:nvSpPr>
        <p:spPr>
          <a:xfrm>
            <a:off x="4805517" y="1362075"/>
            <a:ext cx="331786" cy="314324"/>
          </a:xfrm>
          <a:prstGeom prst="rect">
            <a:avLst/>
          </a:prstGeom>
          <a:noFill/>
          <a:ln w="25400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rgbClr val="FFFF00"/>
              </a:solidFill>
            </a:endParaRPr>
          </a:p>
        </p:txBody>
      </p:sp>
      <p:grpSp>
        <p:nvGrpSpPr>
          <p:cNvPr id="509" name="Shape 509"/>
          <p:cNvGrpSpPr/>
          <p:nvPr/>
        </p:nvGrpSpPr>
        <p:grpSpPr>
          <a:xfrm>
            <a:off x="4938868" y="1506537"/>
            <a:ext cx="53975" cy="53974"/>
            <a:chOff x="1292" y="2204"/>
            <a:chExt cx="46" cy="45"/>
          </a:xfrm>
        </p:grpSpPr>
        <p:cxnSp>
          <p:nvCxnSpPr>
            <p:cNvPr id="510" name="Shape 510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Shape 511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2" name="Shape 512"/>
          <p:cNvGrpSpPr/>
          <p:nvPr/>
        </p:nvGrpSpPr>
        <p:grpSpPr>
          <a:xfrm>
            <a:off x="4965855" y="914401"/>
            <a:ext cx="55563" cy="55561"/>
            <a:chOff x="1292" y="2204"/>
            <a:chExt cx="46" cy="45"/>
          </a:xfrm>
        </p:grpSpPr>
        <p:cxnSp>
          <p:nvCxnSpPr>
            <p:cNvPr id="513" name="Shape 513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Shape 514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5" name="Shape 515"/>
          <p:cNvGrpSpPr/>
          <p:nvPr/>
        </p:nvGrpSpPr>
        <p:grpSpPr>
          <a:xfrm>
            <a:off x="5180168" y="1128714"/>
            <a:ext cx="55562" cy="55563"/>
            <a:chOff x="1292" y="2204"/>
            <a:chExt cx="46" cy="45"/>
          </a:xfrm>
        </p:grpSpPr>
        <p:cxnSp>
          <p:nvCxnSpPr>
            <p:cNvPr id="516" name="Shape 516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Shape 517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8" name="Shape 518"/>
          <p:cNvGrpSpPr/>
          <p:nvPr/>
        </p:nvGrpSpPr>
        <p:grpSpPr>
          <a:xfrm>
            <a:off x="5824693" y="1558926"/>
            <a:ext cx="55562" cy="55561"/>
            <a:chOff x="1292" y="2204"/>
            <a:chExt cx="46" cy="45"/>
          </a:xfrm>
        </p:grpSpPr>
        <p:cxnSp>
          <p:nvCxnSpPr>
            <p:cNvPr id="519" name="Shape 519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Shape 520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1" name="Shape 521"/>
          <p:cNvGrpSpPr/>
          <p:nvPr/>
        </p:nvGrpSpPr>
        <p:grpSpPr>
          <a:xfrm>
            <a:off x="5637368" y="1830387"/>
            <a:ext cx="53975" cy="53974"/>
            <a:chOff x="1292" y="2204"/>
            <a:chExt cx="46" cy="45"/>
          </a:xfrm>
        </p:grpSpPr>
        <p:cxnSp>
          <p:nvCxnSpPr>
            <p:cNvPr id="522" name="Shape 522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Shape 523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24" name="Shape 524"/>
          <p:cNvGrpSpPr/>
          <p:nvPr/>
        </p:nvGrpSpPr>
        <p:grpSpPr>
          <a:xfrm>
            <a:off x="5745318" y="889000"/>
            <a:ext cx="53975" cy="53974"/>
            <a:chOff x="1292" y="2204"/>
            <a:chExt cx="46" cy="45"/>
          </a:xfrm>
        </p:grpSpPr>
        <p:cxnSp>
          <p:nvCxnSpPr>
            <p:cNvPr id="525" name="Shape 525"/>
            <p:cNvCxnSpPr/>
            <p:nvPr/>
          </p:nvCxnSpPr>
          <p:spPr>
            <a:xfrm>
              <a:off x="1292" y="2204"/>
              <a:ext cx="45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Shape 526"/>
            <p:cNvCxnSpPr/>
            <p:nvPr/>
          </p:nvCxnSpPr>
          <p:spPr>
            <a:xfrm flipH="1">
              <a:off x="1293" y="2204"/>
              <a:ext cx="44" cy="45"/>
            </a:xfrm>
            <a:prstGeom prst="straightConnector1">
              <a:avLst/>
            </a:prstGeom>
            <a:noFill/>
            <a:ln w="25400" cap="sq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7" name="Shape 527"/>
          <p:cNvSpPr/>
          <p:nvPr/>
        </p:nvSpPr>
        <p:spPr>
          <a:xfrm>
            <a:off x="4992842" y="833438"/>
            <a:ext cx="3175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28" name="Shape 528"/>
          <p:cNvSpPr/>
          <p:nvPr/>
        </p:nvSpPr>
        <p:spPr>
          <a:xfrm>
            <a:off x="4938867" y="1452563"/>
            <a:ext cx="315912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29" name="Shape 529"/>
          <p:cNvSpPr/>
          <p:nvPr/>
        </p:nvSpPr>
        <p:spPr>
          <a:xfrm>
            <a:off x="5826280" y="1506539"/>
            <a:ext cx="315912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rgbClr val="FFFF00"/>
                </a:solidFill>
              </a:rPr>
              <a:t>A</a:t>
            </a:r>
            <a:r>
              <a:rPr lang="en-US" sz="1800" baseline="-2500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530" name="Shape 530"/>
          <p:cNvCxnSpPr/>
          <p:nvPr/>
        </p:nvCxnSpPr>
        <p:spPr>
          <a:xfrm>
            <a:off x="5130955" y="1535113"/>
            <a:ext cx="2535238" cy="381000"/>
          </a:xfrm>
          <a:prstGeom prst="straightConnector1">
            <a:avLst/>
          </a:prstGeom>
          <a:noFill/>
          <a:ln w="19050" cap="sq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Shape 531"/>
          <p:cNvSpPr txBox="1"/>
          <p:nvPr/>
        </p:nvSpPr>
        <p:spPr>
          <a:xfrm>
            <a:off x="273206" y="2300288"/>
            <a:ext cx="23494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>
                <a:solidFill>
                  <a:schemeClr val="dk1"/>
                </a:solidFill>
              </a:rPr>
              <a:t>Localization</a:t>
            </a:r>
          </a:p>
        </p:txBody>
      </p:sp>
      <p:grpSp>
        <p:nvGrpSpPr>
          <p:cNvPr id="532" name="Shape 532"/>
          <p:cNvGrpSpPr/>
          <p:nvPr/>
        </p:nvGrpSpPr>
        <p:grpSpPr>
          <a:xfrm>
            <a:off x="106518" y="4662488"/>
            <a:ext cx="8321674" cy="1649413"/>
            <a:chOff x="366010" y="4648198"/>
            <a:chExt cx="8322039" cy="1649179"/>
          </a:xfrm>
        </p:grpSpPr>
        <p:sp>
          <p:nvSpPr>
            <p:cNvPr id="533" name="Shape 533"/>
            <p:cNvSpPr/>
            <p:nvPr/>
          </p:nvSpPr>
          <p:spPr>
            <a:xfrm>
              <a:off x="608908" y="5265648"/>
              <a:ext cx="7848943" cy="609513"/>
            </a:xfrm>
            <a:prstGeom prst="left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</a:gradFill>
            <a:ln w="25400" cap="flat" cmpd="sng">
              <a:solidFill>
                <a:srgbClr val="395E8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534" name="Shape 534"/>
            <p:cNvSpPr txBox="1"/>
            <p:nvPr/>
          </p:nvSpPr>
          <p:spPr>
            <a:xfrm>
              <a:off x="366010" y="5897380"/>
              <a:ext cx="21335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2000">
                  <a:solidFill>
                    <a:schemeClr val="dk1"/>
                  </a:solidFill>
                </a:rPr>
                <a:t>More Robust</a:t>
              </a: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6249650" y="5892092"/>
              <a:ext cx="2438399" cy="3999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2000">
                  <a:solidFill>
                    <a:schemeClr val="dk1"/>
                  </a:solidFill>
                </a:rPr>
                <a:t>More Selective</a:t>
              </a:r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533400" y="4648198"/>
              <a:ext cx="2235005" cy="5846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3200">
                  <a:solidFill>
                    <a:schemeClr val="dk1"/>
                  </a:solidFill>
                </a:rPr>
                <a:t>Description</a:t>
              </a:r>
            </a:p>
          </p:txBody>
        </p:sp>
      </p:grpSp>
      <p:sp>
        <p:nvSpPr>
          <p:cNvPr id="537" name="Shape 537"/>
          <p:cNvSpPr txBox="1"/>
          <p:nvPr/>
        </p:nvSpPr>
        <p:spPr>
          <a:xfrm>
            <a:off x="425606" y="3900488"/>
            <a:ext cx="229234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Robust to occlusion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Works with less texture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5988205" y="3900488"/>
            <a:ext cx="3048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Robust detection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Precise localization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393856" y="6273800"/>
            <a:ext cx="285114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Deal with expected variations</a:t>
            </a:r>
          </a:p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Maximize correct matches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6289831" y="6262689"/>
            <a:ext cx="2593975" cy="338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Minimize wrong matches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AFD3C-0F15-C945-8102-21372B414A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141250" y="1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Keypoint localization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141249" y="990601"/>
            <a:ext cx="4343400" cy="55730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Suppose you have to click on some point,  go away and come back after I deform the image, and click on the same points again.  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Which points would you choose?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112" y="1223446"/>
            <a:ext cx="3191578" cy="2485308"/>
          </a:xfrm>
          <a:prstGeom prst="rect">
            <a:avLst/>
          </a:prstGeom>
          <a:noFill/>
          <a:ln w="12700" cap="sq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774223">
            <a:off x="4873324" y="3888101"/>
            <a:ext cx="3546166" cy="2463560"/>
          </a:xfrm>
          <a:prstGeom prst="rect">
            <a:avLst/>
          </a:prstGeom>
          <a:noFill/>
          <a:ln w="12700" cap="sq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49" name="Shape 549"/>
          <p:cNvSpPr txBox="1"/>
          <p:nvPr/>
        </p:nvSpPr>
        <p:spPr>
          <a:xfrm>
            <a:off x="6161050" y="838201"/>
            <a:ext cx="92845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original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7371139" y="6194347"/>
            <a:ext cx="11592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deformed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3C9A34-DC17-DF4A-B6CD-623FB29D5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0565" y="2965447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ct val="100000"/>
            </a:pPr>
            <a:r>
              <a:rPr lang="en-US" sz="3600" dirty="0"/>
              <a:t>Review of </a:t>
            </a:r>
            <a:br>
              <a:rPr lang="en-US" sz="3600" dirty="0"/>
            </a:br>
            <a:r>
              <a:rPr lang="en-US" sz="3600" dirty="0"/>
              <a:t>“Modeling the Physical World”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16ECA-24AD-8A4F-B52B-C4825A67AB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720287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141249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Keypoint localization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141249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54940">
              <a:lnSpc>
                <a:spcPct val="80000"/>
              </a:lnSpc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592"/>
              </a:spcBef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98666"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Goals: 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Repeatable detection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Precise localization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>
                <a:latin typeface="Arial"/>
                <a:ea typeface="Arial"/>
                <a:cs typeface="Arial"/>
                <a:sym typeface="Arial"/>
              </a:rPr>
              <a:t>Interesting content</a:t>
            </a:r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2500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8799" y="1185863"/>
            <a:ext cx="4171950" cy="313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8B29B-C337-9341-9ADD-614696FF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204439" y="780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Choosing interest points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204439" y="1419923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/>
              <a:t>Where would you tell your friend to meet you?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2840" y="2735133"/>
            <a:ext cx="5053581" cy="37901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212B2-7462-5D4D-9774-51656AFB6D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30458" y="11151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382858" y="1330713"/>
            <a:ext cx="3657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/>
              <a:t>Where would you tell your friend to meet you?</a:t>
            </a:r>
          </a:p>
        </p:txBody>
      </p:sp>
      <p:pic>
        <p:nvPicPr>
          <p:cNvPr id="573" name="Shape 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177" y="2168913"/>
            <a:ext cx="4870712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1EE3BF-BC25-BE48-B976-D20D798BF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19700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19700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Corners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Peaks/Valleys </a:t>
            </a: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805" y="1600201"/>
            <a:ext cx="2919982" cy="218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1724" y="4114801"/>
            <a:ext cx="2435356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4031446" y="3048000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4564846" y="4876800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7B0CD-6065-C243-8C0C-49D0F84DC6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Choosing interest points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If you wanted to meet a friend would you say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on campus.”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on Green street.”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at Green and Wright.”</a:t>
            </a:r>
          </a:p>
          <a:p>
            <a:pPr marL="971550" lvl="1" indent="-336550">
              <a:spcBef>
                <a:spcPts val="560"/>
              </a:spcBef>
              <a:buNone/>
            </a:pPr>
            <a:endParaRPr/>
          </a:p>
          <a:p>
            <a:pPr marL="571500" indent="-520700">
              <a:spcBef>
                <a:spcPts val="640"/>
              </a:spcBef>
              <a:buSzPct val="100000"/>
            </a:pPr>
            <a:r>
              <a:rPr lang="en-US"/>
              <a:t>Or if you were in a secluded area: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in the Plains of Akbar.”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on the side of Mt. Doom.”</a:t>
            </a:r>
          </a:p>
          <a:p>
            <a:pPr marL="971550" lvl="1" indent="-514350">
              <a:spcBef>
                <a:spcPts val="560"/>
              </a:spcBef>
              <a:buSzPct val="100000"/>
              <a:buFont typeface="Calibri"/>
              <a:buAutoNum type="alphaLcParenR"/>
            </a:pPr>
            <a:r>
              <a:rPr lang="en-US"/>
              <a:t>“Let’s meet on top of Mt. Doom.”</a:t>
            </a:r>
          </a:p>
          <a:p>
            <a:pPr marL="971550" lvl="1" indent="-336550">
              <a:spcBef>
                <a:spcPts val="560"/>
              </a:spcBef>
              <a:buNone/>
            </a:pPr>
            <a:endParaRPr/>
          </a:p>
          <a:p>
            <a:pPr marL="571500" indent="-317500">
              <a:spcBef>
                <a:spcPts val="640"/>
              </a:spcBef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50A4E7-5AD9-EC4C-9BCB-5C26F2766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189572" y="231873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Which patches are easier to match?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341971" y="1113264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19039">
            <a:off x="6066682" y="3844058"/>
            <a:ext cx="2376488" cy="2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72" y="1722863"/>
            <a:ext cx="5105399" cy="483669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Shape 593"/>
          <p:cNvSpPr/>
          <p:nvPr/>
        </p:nvSpPr>
        <p:spPr>
          <a:xfrm>
            <a:off x="1408771" y="5228064"/>
            <a:ext cx="762000" cy="609599"/>
          </a:xfrm>
          <a:prstGeom prst="rect">
            <a:avLst/>
          </a:prstGeom>
          <a:noFill/>
          <a:ln w="762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2551771" y="2180064"/>
            <a:ext cx="381000" cy="533399"/>
          </a:xfrm>
          <a:prstGeom prst="rect">
            <a:avLst/>
          </a:prstGeom>
          <a:noFill/>
          <a:ln w="76200" cap="flat" cmpd="sng">
            <a:solidFill>
              <a:srgbClr val="538CD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2246971" y="3399264"/>
            <a:ext cx="762000" cy="609599"/>
          </a:xfrm>
          <a:prstGeom prst="rect">
            <a:avLst/>
          </a:prstGeom>
          <a:noFill/>
          <a:ln w="76200" cap="flat" cmpd="sng">
            <a:solidFill>
              <a:srgbClr val="92C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4">
            <a:alphaModFix/>
          </a:blip>
          <a:srcRect l="23880" t="70896" r="59701" b="16501"/>
          <a:stretch/>
        </p:blipFill>
        <p:spPr>
          <a:xfrm>
            <a:off x="5523572" y="1418063"/>
            <a:ext cx="990599" cy="720436"/>
          </a:xfrm>
          <a:prstGeom prst="rect">
            <a:avLst/>
          </a:prstGeom>
          <a:noFill/>
          <a:ln w="7620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7" name="Shape 597"/>
          <p:cNvPicPr preferRelativeResize="0"/>
          <p:nvPr/>
        </p:nvPicPr>
        <p:blipFill rotWithShape="1">
          <a:blip r:embed="rId4">
            <a:alphaModFix/>
          </a:blip>
          <a:srcRect l="40299" t="36235" r="44775" b="54312"/>
          <a:stretch/>
        </p:blipFill>
        <p:spPr>
          <a:xfrm>
            <a:off x="6742771" y="1418063"/>
            <a:ext cx="1270000" cy="762000"/>
          </a:xfrm>
          <a:prstGeom prst="rect">
            <a:avLst/>
          </a:prstGeom>
          <a:noFill/>
          <a:ln w="76200" cap="flat" cmpd="sng">
            <a:solidFill>
              <a:srgbClr val="92CCD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4">
            <a:alphaModFix/>
          </a:blip>
          <a:srcRect l="47761" t="9453" r="44775" b="79519"/>
          <a:stretch/>
        </p:blipFill>
        <p:spPr>
          <a:xfrm>
            <a:off x="8266772" y="1341864"/>
            <a:ext cx="685799" cy="960119"/>
          </a:xfrm>
          <a:prstGeom prst="rect">
            <a:avLst/>
          </a:prstGeom>
          <a:noFill/>
          <a:ln w="76200" cap="flat" cmpd="sng">
            <a:solidFill>
              <a:srgbClr val="93B3D7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99" name="Shape 599"/>
          <p:cNvSpPr txBox="1"/>
          <p:nvPr/>
        </p:nvSpPr>
        <p:spPr>
          <a:xfrm>
            <a:off x="7504771" y="2789664"/>
            <a:ext cx="38504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</a:rPr>
              <a:t>?</a:t>
            </a:r>
          </a:p>
        </p:txBody>
      </p:sp>
      <p:sp>
        <p:nvSpPr>
          <p:cNvPr id="600" name="Shape 600"/>
          <p:cNvSpPr/>
          <p:nvPr/>
        </p:nvSpPr>
        <p:spPr>
          <a:xfrm>
            <a:off x="7047571" y="2484863"/>
            <a:ext cx="3810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87038-E38F-C241-8704-E80DB57A2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title"/>
          </p:nvPr>
        </p:nvSpPr>
        <p:spPr>
          <a:xfrm>
            <a:off x="163551" y="13652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Many Existing Detectors Available</a:t>
            </a:r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163551" y="1355724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sz="2400">
              <a:solidFill>
                <a:srgbClr val="000099"/>
              </a:solidFill>
            </a:endParaRPr>
          </a:p>
          <a:p>
            <a:pPr marL="0" indent="0">
              <a:buClr>
                <a:srgbClr val="000099"/>
              </a:buClr>
              <a:buSzPct val="25000"/>
              <a:buNone/>
            </a:pPr>
            <a:r>
              <a:rPr lang="en-US" sz="2400">
                <a:solidFill>
                  <a:srgbClr val="000099"/>
                </a:solidFill>
              </a:rPr>
              <a:t>Hessian &amp; Harris		</a:t>
            </a:r>
            <a:r>
              <a:rPr lang="en-US" sz="2800">
                <a:solidFill>
                  <a:srgbClr val="000000"/>
                </a:solidFill>
              </a:rPr>
              <a:t>[Beaudet ‘78], [Harris ‘88]</a:t>
            </a:r>
          </a:p>
          <a:p>
            <a:pPr marL="0" indent="0">
              <a:buClr>
                <a:srgbClr val="000099"/>
              </a:buClr>
              <a:buSzPct val="25000"/>
              <a:buNone/>
            </a:pPr>
            <a:r>
              <a:rPr lang="en-US" sz="2400">
                <a:solidFill>
                  <a:srgbClr val="000099"/>
                </a:solidFill>
              </a:rPr>
              <a:t>Laplacian, DoG 		</a:t>
            </a:r>
            <a:r>
              <a:rPr lang="en-US" sz="2800">
                <a:solidFill>
                  <a:srgbClr val="000000"/>
                </a:solidFill>
              </a:rPr>
              <a:t>[Lindeberg ‘98], [Lowe 1999]</a:t>
            </a:r>
          </a:p>
          <a:p>
            <a:pPr marL="0" indent="0">
              <a:buSzPct val="25000"/>
              <a:buNone/>
            </a:pPr>
            <a:r>
              <a:rPr lang="en-US" sz="2400"/>
              <a:t>Harris-/Hessian-Laplace       </a:t>
            </a: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800">
                <a:solidFill>
                  <a:srgbClr val="000000"/>
                </a:solidFill>
              </a:rPr>
              <a:t>[Mikolajczyk &amp; Schmid ‘01]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Harris-/Hessian-Affine	</a:t>
            </a:r>
            <a:r>
              <a:rPr lang="en-US" sz="2800">
                <a:solidFill>
                  <a:srgbClr val="000000"/>
                </a:solidFill>
              </a:rPr>
              <a:t>[Mikolajczyk &amp; Schmid ‘04]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EBR and IBR	 		</a:t>
            </a:r>
            <a:r>
              <a:rPr lang="en-US" sz="2800">
                <a:solidFill>
                  <a:srgbClr val="000000"/>
                </a:solidFill>
              </a:rPr>
              <a:t>[Tuytelaars &amp; Van Gool ‘04]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marL="0" indent="0">
              <a:buSzPct val="25000"/>
              <a:buNone/>
            </a:pPr>
            <a:r>
              <a:rPr lang="en-US" sz="2400"/>
              <a:t>MSER</a:t>
            </a:r>
            <a:r>
              <a:rPr lang="en-US" sz="2400">
                <a:solidFill>
                  <a:srgbClr val="000000"/>
                </a:solidFill>
              </a:rPr>
              <a:t>				</a:t>
            </a:r>
            <a:r>
              <a:rPr lang="en-US" sz="2800">
                <a:solidFill>
                  <a:srgbClr val="000000"/>
                </a:solidFill>
              </a:rPr>
              <a:t>[Matas ‘02]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Salient Regions		</a:t>
            </a:r>
            <a:r>
              <a:rPr lang="en-US" sz="2800">
                <a:solidFill>
                  <a:srgbClr val="000000"/>
                </a:solidFill>
              </a:rPr>
              <a:t>[Kadir &amp; Brady ‘01] </a:t>
            </a:r>
          </a:p>
          <a:p>
            <a:pPr marL="0" indent="0">
              <a:buClr>
                <a:srgbClr val="000000"/>
              </a:buClr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Others…</a:t>
            </a:r>
          </a:p>
          <a:p>
            <a:pPr marL="0" indent="0"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B6F9E-1643-4541-9B81-8181967595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Harris Detector </a:t>
            </a:r>
            <a:r>
              <a:rPr lang="pl-PL" sz="2000">
                <a:latin typeface="Arial" charset="0"/>
              </a:rPr>
              <a:t>[</a:t>
            </a:r>
            <a:r>
              <a:rPr lang="pl-PL" sz="2000"/>
              <a:t>Harris88</a:t>
            </a:r>
            <a:r>
              <a:rPr lang="pl-PL" sz="2000">
                <a:latin typeface="Arial" charset="0"/>
              </a:rPr>
              <a:t>]</a:t>
            </a:r>
            <a:endParaRPr lang="de-CH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pl-PL" dirty="0"/>
              <a:t>Second moment matrix</a:t>
            </a:r>
            <a:br>
              <a:rPr lang="pl-PL" dirty="0"/>
            </a:br>
            <a:endParaRPr lang="de-CH" dirty="0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868" y="1905001"/>
            <a:ext cx="3752850" cy="292289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628757"/>
              </p:ext>
            </p:extLst>
          </p:nvPr>
        </p:nvGraphicFramePr>
        <p:xfrm>
          <a:off x="700669" y="2667000"/>
          <a:ext cx="42830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2654280" imgH="507960" progId="Equation.3">
                  <p:embed/>
                </p:oleObj>
              </mc:Choice>
              <mc:Fallback>
                <p:oleObj name="Equation" r:id="rId5" imgW="2654280" imgH="50796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69" y="2667000"/>
                        <a:ext cx="42830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26"/>
          <p:cNvSpPr txBox="1">
            <a:spLocks noChangeArrowheads="1"/>
          </p:cNvSpPr>
          <p:nvPr/>
        </p:nvSpPr>
        <p:spPr bwMode="auto">
          <a:xfrm>
            <a:off x="1310268" y="5181601"/>
            <a:ext cx="7237412" cy="7408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i="1" dirty="0"/>
              <a:t>Intuition:</a:t>
            </a:r>
            <a:r>
              <a:rPr lang="en-US" sz="2100" dirty="0"/>
              <a:t> Search for local neighborhoods where the image gradient has two main directions (eigenvectors).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85428-090D-8648-822D-42D99FD6AD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684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610" y="187174"/>
            <a:ext cx="7315200" cy="609600"/>
          </a:xfrm>
        </p:spPr>
        <p:txBody>
          <a:bodyPr/>
          <a:lstStyle/>
          <a:p>
            <a:r>
              <a:rPr lang="en-US" sz="4000" dirty="0">
                <a:latin typeface="Arial" charset="0"/>
              </a:rPr>
              <a:t>Harris Detector </a:t>
            </a:r>
            <a:r>
              <a:rPr lang="pl-PL" sz="2000" dirty="0">
                <a:latin typeface="Arial" charset="0"/>
              </a:rPr>
              <a:t>[</a:t>
            </a:r>
            <a:r>
              <a:rPr lang="pl-PL" sz="2000" dirty="0"/>
              <a:t>Harris88</a:t>
            </a:r>
            <a:r>
              <a:rPr lang="pl-PL" sz="2000" dirty="0">
                <a:latin typeface="Arial" charset="0"/>
              </a:rPr>
              <a:t>]</a:t>
            </a:r>
            <a:endParaRPr lang="en-US" sz="2400" dirty="0">
              <a:latin typeface="Arial" charset="0"/>
            </a:endParaRP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610" y="1219200"/>
            <a:ext cx="5689599" cy="449580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Second moment matrix</a:t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27418"/>
              </p:ext>
            </p:extLst>
          </p:nvPr>
        </p:nvGraphicFramePr>
        <p:xfrm>
          <a:off x="513074" y="1893502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2654280" imgH="507960" progId="Equation.3">
                  <p:embed/>
                </p:oleObj>
              </mc:Choice>
              <mc:Fallback>
                <p:oleObj name="Equation" r:id="rId4" imgW="2654280" imgH="50796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74" y="1893502"/>
                        <a:ext cx="37607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98D9460-D11B-4D16-941B-9917FF301C7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9485" y="1121977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491349" y="2203064"/>
            <a:ext cx="18002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1. Image derivatives</a:t>
            </a:r>
            <a:endParaRPr lang="en-US" sz="1600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375335" y="2995227"/>
            <a:ext cx="19431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2. Square of derivatives</a:t>
            </a:r>
            <a:endParaRPr lang="en-US" sz="1600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338824" y="3858827"/>
            <a:ext cx="19446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3. Gaussian </a:t>
            </a:r>
            <a:br>
              <a:rPr lang="pl-PL" sz="1600"/>
            </a:br>
            <a:r>
              <a:rPr lang="pl-PL" sz="1600"/>
              <a:t>    filter </a:t>
            </a:r>
            <a:r>
              <a:rPr lang="pl-PL" sz="1600" i="1"/>
              <a:t>g(</a:t>
            </a:r>
            <a:r>
              <a:rPr lang="pl-PL" sz="1600" i="1">
                <a:latin typeface="Symbol" pitchFamily="18" charset="2"/>
              </a:rPr>
              <a:t>s</a:t>
            </a:r>
            <a:r>
              <a:rPr lang="pl-PL" sz="1600" i="1" baseline="-25000"/>
              <a:t>I</a:t>
            </a:r>
            <a:r>
              <a:rPr lang="pl-PL" sz="1600" i="1"/>
              <a:t>)</a:t>
            </a:r>
            <a:endParaRPr lang="en-US" sz="1600" i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47111" y="2022088"/>
            <a:ext cx="2519363" cy="865188"/>
            <a:chOff x="3356" y="1638"/>
            <a:chExt cx="2041" cy="756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8224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8225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x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26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y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7290111" y="2914264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5836" y="2922201"/>
            <a:ext cx="1196975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7735" y="2922201"/>
            <a:ext cx="1195388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643874" y="2876164"/>
            <a:ext cx="466725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6867836" y="2850764"/>
            <a:ext cx="466725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020361" y="2850764"/>
            <a:ext cx="53816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endParaRPr lang="en-US" i="1" baseline="-25000">
              <a:solidFill>
                <a:schemeClr val="bg1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0124" y="3822314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53449" y="3822314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9635" y="3822313"/>
            <a:ext cx="1182688" cy="814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340660" y="3850889"/>
            <a:ext cx="922338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559861" y="3850889"/>
            <a:ext cx="92551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7737786" y="3774689"/>
            <a:ext cx="92551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39161" y="4757352"/>
            <a:ext cx="2447925" cy="189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763771"/>
              </p:ext>
            </p:extLst>
          </p:nvPr>
        </p:nvGraphicFramePr>
        <p:xfrm>
          <a:off x="363848" y="5582851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16" imgW="2679480" imgH="253800" progId="Equation.3">
                  <p:embed/>
                </p:oleObj>
              </mc:Choice>
              <mc:Fallback>
                <p:oleObj name="Equation" r:id="rId16" imgW="2679480" imgH="2538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48" y="5582851"/>
                        <a:ext cx="51292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199529"/>
              </p:ext>
            </p:extLst>
          </p:nvPr>
        </p:nvGraphicFramePr>
        <p:xfrm>
          <a:off x="389248" y="5079613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48" y="5079613"/>
                        <a:ext cx="52879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241610" y="4689089"/>
            <a:ext cx="56388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4. Cornerness function </a:t>
            </a:r>
            <a:r>
              <a:rPr lang="en-US"/>
              <a:t>– </a:t>
            </a:r>
            <a:r>
              <a:rPr lang="pl-PL"/>
              <a:t>both eigenvalues are strong</a:t>
            </a:r>
            <a:endParaRPr lang="en-US" i="1"/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7920348" y="6289289"/>
            <a:ext cx="92551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har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241610" y="6230552"/>
            <a:ext cx="467995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5. Non-maxima suppression</a:t>
            </a:r>
            <a:endParaRPr lang="en-US" i="1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15748"/>
              </p:ext>
            </p:extLst>
          </p:nvPr>
        </p:nvGraphicFramePr>
        <p:xfrm>
          <a:off x="359086" y="3393689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20" imgW="1066680" imgH="457200" progId="Equation.DSMT4">
                  <p:embed/>
                </p:oleObj>
              </mc:Choice>
              <mc:Fallback>
                <p:oleObj name="Equation" r:id="rId20" imgW="1066680" imgH="45720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86" y="3393689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1361707" y="3502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98D9460-D11B-4D16-941B-9917FF301C73}" type="slidenum">
              <a:rPr lang="de-DE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1981200" y="152401"/>
            <a:ext cx="73152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Harris Detector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1981201" y="1219200"/>
            <a:ext cx="4267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dirty="0"/>
              <a:t>Second moment matrix</a:t>
            </a:r>
            <a:br>
              <a:rPr lang="en-US" dirty="0"/>
            </a:br>
            <a:endParaRPr lang="en-US" dirty="0"/>
          </a:p>
        </p:txBody>
      </p:sp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5213" y="2005013"/>
            <a:ext cx="3760787" cy="71913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>
            <a:spLocks noGrp="1"/>
          </p:cNvSpPr>
          <p:nvPr>
            <p:ph type="sldNum" idx="12"/>
          </p:nvPr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Shape 6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626" y="1233488"/>
            <a:ext cx="1079499" cy="839787"/>
          </a:xfrm>
          <a:prstGeom prst="rect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33" name="Shape 633"/>
          <p:cNvSpPr txBox="1"/>
          <p:nvPr/>
        </p:nvSpPr>
        <p:spPr>
          <a:xfrm>
            <a:off x="6313488" y="2314575"/>
            <a:ext cx="1800225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1. Image derivatives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5197475" y="3106738"/>
            <a:ext cx="1943100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2. Square of derivatives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5160963" y="3970337"/>
            <a:ext cx="1944687" cy="5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600">
                <a:solidFill>
                  <a:schemeClr val="dk1"/>
                </a:solidFill>
              </a:rPr>
              <a:t>3. Gaussian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    filter </a:t>
            </a:r>
            <a:r>
              <a:rPr lang="en-US" sz="1600" i="1">
                <a:solidFill>
                  <a:schemeClr val="dk1"/>
                </a:solidFill>
              </a:rPr>
              <a:t>g(</a:t>
            </a:r>
            <a:r>
              <a:rPr lang="en-US" sz="1600" i="1">
                <a:solidFill>
                  <a:schemeClr val="dk1"/>
                </a:solidFill>
                <a:latin typeface="Noto Symbol"/>
                <a:ea typeface="Noto Symbol"/>
                <a:cs typeface="Noto Symbol"/>
                <a:sym typeface="Noto Symbol"/>
              </a:rPr>
              <a:t>σ</a:t>
            </a:r>
            <a:r>
              <a:rPr lang="en-US" sz="1600" i="1" baseline="-25000">
                <a:solidFill>
                  <a:schemeClr val="dk1"/>
                </a:solidFill>
              </a:rPr>
              <a:t>I</a:t>
            </a:r>
            <a:r>
              <a:rPr lang="en-US" sz="1600" i="1">
                <a:solidFill>
                  <a:schemeClr val="dk1"/>
                </a:solidFill>
              </a:rPr>
              <a:t>)</a:t>
            </a:r>
          </a:p>
        </p:txBody>
      </p:sp>
      <p:grpSp>
        <p:nvGrpSpPr>
          <p:cNvPr id="636" name="Shape 636"/>
          <p:cNvGrpSpPr/>
          <p:nvPr/>
        </p:nvGrpSpPr>
        <p:grpSpPr>
          <a:xfrm>
            <a:off x="7969250" y="2133599"/>
            <a:ext cx="2519362" cy="865188"/>
            <a:chOff x="3356" y="1637"/>
            <a:chExt cx="2040" cy="756"/>
          </a:xfrm>
        </p:grpSpPr>
        <p:pic>
          <p:nvPicPr>
            <p:cNvPr id="637" name="Shape 6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6" y="1684"/>
              <a:ext cx="906" cy="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Shape 63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20" y="1684"/>
              <a:ext cx="918" cy="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Shape 639"/>
            <p:cNvSpPr txBox="1"/>
            <p:nvPr/>
          </p:nvSpPr>
          <p:spPr>
            <a:xfrm>
              <a:off x="4059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 i="1">
                  <a:solidFill>
                    <a:schemeClr val="lt1"/>
                  </a:solidFill>
                </a:rPr>
                <a:t>I</a:t>
              </a:r>
              <a:r>
                <a:rPr lang="en-US" sz="1800" i="1" baseline="-25000">
                  <a:solidFill>
                    <a:schemeClr val="lt1"/>
                  </a:solidFill>
                </a:rPr>
                <a:t>x</a:t>
              </a:r>
            </a:p>
          </p:txBody>
        </p:sp>
        <p:sp>
          <p:nvSpPr>
            <p:cNvPr id="640" name="Shape 640"/>
            <p:cNvSpPr txBox="1"/>
            <p:nvPr/>
          </p:nvSpPr>
          <p:spPr>
            <a:xfrm>
              <a:off x="5034" y="1637"/>
              <a:ext cx="362" cy="3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800" i="1">
                  <a:solidFill>
                    <a:schemeClr val="lt1"/>
                  </a:solidFill>
                </a:rPr>
                <a:t>I</a:t>
              </a:r>
              <a:r>
                <a:rPr lang="en-US" sz="1800" i="1" baseline="-25000">
                  <a:solidFill>
                    <a:schemeClr val="lt1"/>
                  </a:solidFill>
                </a:rPr>
                <a:t>y</a:t>
              </a:r>
            </a:p>
          </p:txBody>
        </p:sp>
      </p:grpSp>
      <p:pic>
        <p:nvPicPr>
          <p:cNvPr id="641" name="Shape 6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9112251" y="3025775"/>
            <a:ext cx="1196975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57976" y="3033713"/>
            <a:ext cx="1196975" cy="8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89876" y="3033714"/>
            <a:ext cx="1195387" cy="83026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7466013" y="29876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8689976" y="2962275"/>
            <a:ext cx="466725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x="9842501" y="2962275"/>
            <a:ext cx="53816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</a:p>
        </p:txBody>
      </p:sp>
      <p:pic>
        <p:nvPicPr>
          <p:cNvPr id="647" name="Shape 6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72262" y="3933826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75587" y="3933826"/>
            <a:ext cx="1182686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21776" y="3933825"/>
            <a:ext cx="1182687" cy="8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7162800" y="3962400"/>
            <a:ext cx="922338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8382001" y="39624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 baseline="30000">
                <a:solidFill>
                  <a:schemeClr val="lt1"/>
                </a:solidFill>
              </a:rPr>
              <a:t>2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x="9559926" y="3886200"/>
            <a:ext cx="925513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g(I</a:t>
            </a:r>
            <a:r>
              <a:rPr lang="en-US" sz="1800" i="1" baseline="-25000">
                <a:solidFill>
                  <a:schemeClr val="lt1"/>
                </a:solidFill>
              </a:rPr>
              <a:t>x</a:t>
            </a:r>
            <a:r>
              <a:rPr lang="en-US" sz="1800" i="1">
                <a:solidFill>
                  <a:schemeClr val="lt1"/>
                </a:solidFill>
              </a:rPr>
              <a:t>I</a:t>
            </a:r>
            <a:r>
              <a:rPr lang="en-US" sz="1800" i="1" baseline="-25000">
                <a:solidFill>
                  <a:schemeClr val="lt1"/>
                </a:solidFill>
              </a:rPr>
              <a:t>y</a:t>
            </a:r>
            <a:r>
              <a:rPr lang="en-US" sz="1800" i="1">
                <a:solidFill>
                  <a:schemeClr val="lt1"/>
                </a:solidFill>
              </a:rPr>
              <a:t>)</a:t>
            </a:r>
          </a:p>
        </p:txBody>
      </p:sp>
      <p:pic>
        <p:nvPicPr>
          <p:cNvPr id="653" name="Shape 65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61301" y="4868862"/>
            <a:ext cx="2447925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85988" y="5694363"/>
            <a:ext cx="5129211" cy="4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11388" y="5191126"/>
            <a:ext cx="5287961" cy="43179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 txBox="1"/>
          <p:nvPr/>
        </p:nvSpPr>
        <p:spPr>
          <a:xfrm>
            <a:off x="2063750" y="4800600"/>
            <a:ext cx="5638800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4. Cornerness function – both eigenvalues are strong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9742489" y="6400800"/>
            <a:ext cx="925511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i="1">
                <a:solidFill>
                  <a:schemeClr val="lt1"/>
                </a:solidFill>
              </a:rPr>
              <a:t>har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2063750" y="6342062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5. Non-maxima suppression</a:t>
            </a:r>
          </a:p>
        </p:txBody>
      </p:sp>
      <p:pic>
        <p:nvPicPr>
          <p:cNvPr id="660" name="Shape 66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81226" y="3505201"/>
            <a:ext cx="1476375" cy="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41249" y="8921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600"/>
              <a:t>Pinhole camera model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41249" y="107981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 dirty="0"/>
              <a:t>Linear projection from 3D to 2D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 dirty="0"/>
              <a:t>Be familiar with projection matrix (focal length, principal point, etc.)</a:t>
            </a:r>
          </a:p>
          <a:p>
            <a:pPr lvl="1">
              <a:spcBef>
                <a:spcPts val="480"/>
              </a:spcBef>
              <a:buNone/>
            </a:pPr>
            <a:endParaRPr sz="2400" dirty="0"/>
          </a:p>
          <a:p>
            <a:pPr lvl="1">
              <a:spcBef>
                <a:spcPts val="480"/>
              </a:spcBef>
              <a:buNone/>
            </a:pPr>
            <a:endParaRPr sz="2400" dirty="0"/>
          </a:p>
          <a:p>
            <a:pPr lvl="1">
              <a:spcBef>
                <a:spcPts val="480"/>
              </a:spcBef>
              <a:buNone/>
            </a:pPr>
            <a:endParaRPr sz="2400" dirty="0"/>
          </a:p>
          <a:p>
            <a:pPr>
              <a:spcBef>
                <a:spcPts val="560"/>
              </a:spcBef>
              <a:buNone/>
            </a:pPr>
            <a:endParaRPr sz="2800" dirty="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1338" y="2595338"/>
            <a:ext cx="2362200" cy="54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 3"/>
          <p:cNvGrpSpPr/>
          <p:nvPr/>
        </p:nvGrpSpPr>
        <p:grpSpPr>
          <a:xfrm>
            <a:off x="267629" y="2713431"/>
            <a:ext cx="7186550" cy="3926775"/>
            <a:chOff x="0" y="1038100"/>
            <a:chExt cx="7186550" cy="3926775"/>
          </a:xfrm>
        </p:grpSpPr>
        <p:sp>
          <p:nvSpPr>
            <p:cNvPr id="45" name="Rectangle 44"/>
            <p:cNvSpPr/>
            <p:nvPr/>
          </p:nvSpPr>
          <p:spPr>
            <a:xfrm>
              <a:off x="0" y="1564575"/>
              <a:ext cx="3581400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46" name="Group 23"/>
            <p:cNvGrpSpPr>
              <a:grpSpLocks noChangeAspect="1"/>
            </p:cNvGrpSpPr>
            <p:nvPr/>
          </p:nvGrpSpPr>
          <p:grpSpPr>
            <a:xfrm rot="10800000">
              <a:off x="1447800" y="2362200"/>
              <a:ext cx="318038" cy="1567316"/>
              <a:chOff x="5029200" y="2090284"/>
              <a:chExt cx="457200" cy="2253116"/>
            </a:xfrm>
            <a:scene3d>
              <a:camera prst="isometricOffAxis2Right"/>
              <a:lightRig rig="threePt" dir="t"/>
            </a:scene3d>
          </p:grpSpPr>
          <p:sp>
            <p:nvSpPr>
              <p:cNvPr id="79" name="Rectangle 78"/>
              <p:cNvSpPr/>
              <p:nvPr/>
            </p:nvSpPr>
            <p:spPr>
              <a:xfrm>
                <a:off x="5029200" y="2819400"/>
                <a:ext cx="457200" cy="152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21339833">
                <a:off x="5130616" y="209028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>
                <a:stCxn id="79" idx="0"/>
                <a:endCxn id="80" idx="2"/>
              </p:cNvCxnSpPr>
              <p:nvPr/>
            </p:nvCxnSpPr>
            <p:spPr>
              <a:xfrm rot="5400000" flipH="1" flipV="1">
                <a:off x="5236615" y="2780833"/>
                <a:ext cx="59753" cy="173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10800000" flipV="1">
              <a:off x="1600200" y="2819400"/>
              <a:ext cx="2057400" cy="10586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24"/>
            <p:cNvGrpSpPr/>
            <p:nvPr/>
          </p:nvGrpSpPr>
          <p:grpSpPr>
            <a:xfrm>
              <a:off x="5562600" y="1752600"/>
              <a:ext cx="464125" cy="2336241"/>
              <a:chOff x="7162800" y="1914134"/>
              <a:chExt cx="464125" cy="2336241"/>
            </a:xfrm>
          </p:grpSpPr>
          <p:grpSp>
            <p:nvGrpSpPr>
              <p:cNvPr id="72" name="Group 18"/>
              <p:cNvGrpSpPr/>
              <p:nvPr/>
            </p:nvGrpSpPr>
            <p:grpSpPr>
              <a:xfrm>
                <a:off x="7162800" y="2474025"/>
                <a:ext cx="464125" cy="1776350"/>
                <a:chOff x="6324600" y="2971800"/>
                <a:chExt cx="464125" cy="177635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6324600" y="451955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324600" y="3124200"/>
                  <a:ext cx="457200" cy="15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324600" y="2971800"/>
                  <a:ext cx="457200" cy="22860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 rot="10800000" flipV="1">
                  <a:off x="6324600" y="3086100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 flipV="1">
                  <a:off x="6788725" y="3112325"/>
                  <a:ext cx="0" cy="1562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Freeform 72"/>
              <p:cNvSpPr/>
              <p:nvPr/>
            </p:nvSpPr>
            <p:spPr>
              <a:xfrm rot="21339833">
                <a:off x="7250048" y="1914134"/>
                <a:ext cx="267284" cy="677167"/>
              </a:xfrm>
              <a:custGeom>
                <a:avLst/>
                <a:gdLst>
                  <a:gd name="connsiteX0" fmla="*/ 186047 w 364177"/>
                  <a:gd name="connsiteY0" fmla="*/ 3958 h 744186"/>
                  <a:gd name="connsiteX1" fmla="*/ 7917 w 364177"/>
                  <a:gd name="connsiteY1" fmla="*/ 324592 h 744186"/>
                  <a:gd name="connsiteX2" fmla="*/ 138546 w 364177"/>
                  <a:gd name="connsiteY2" fmla="*/ 740228 h 744186"/>
                  <a:gd name="connsiteX3" fmla="*/ 352302 w 364177"/>
                  <a:gd name="connsiteY3" fmla="*/ 348343 h 744186"/>
                  <a:gd name="connsiteX4" fmla="*/ 186047 w 364177"/>
                  <a:gd name="connsiteY4" fmla="*/ 3958 h 744186"/>
                  <a:gd name="connsiteX0" fmla="*/ 267082 w 445212"/>
                  <a:gd name="connsiteY0" fmla="*/ 1697 h 739664"/>
                  <a:gd name="connsiteX1" fmla="*/ 7916 w 445212"/>
                  <a:gd name="connsiteY1" fmla="*/ 356267 h 739664"/>
                  <a:gd name="connsiteX2" fmla="*/ 219581 w 445212"/>
                  <a:gd name="connsiteY2" fmla="*/ 737967 h 739664"/>
                  <a:gd name="connsiteX3" fmla="*/ 433337 w 445212"/>
                  <a:gd name="connsiteY3" fmla="*/ 346082 h 739664"/>
                  <a:gd name="connsiteX4" fmla="*/ 267082 w 445212"/>
                  <a:gd name="connsiteY4" fmla="*/ 1697 h 739664"/>
                  <a:gd name="connsiteX0" fmla="*/ 267084 w 514677"/>
                  <a:gd name="connsiteY0" fmla="*/ 16504 h 769278"/>
                  <a:gd name="connsiteX1" fmla="*/ 7918 w 514677"/>
                  <a:gd name="connsiteY1" fmla="*/ 371074 h 769278"/>
                  <a:gd name="connsiteX2" fmla="*/ 219583 w 514677"/>
                  <a:gd name="connsiteY2" fmla="*/ 752774 h 769278"/>
                  <a:gd name="connsiteX3" fmla="*/ 502803 w 514677"/>
                  <a:gd name="connsiteY3" fmla="*/ 470100 h 769278"/>
                  <a:gd name="connsiteX4" fmla="*/ 267084 w 514677"/>
                  <a:gd name="connsiteY4" fmla="*/ 16504 h 769278"/>
                  <a:gd name="connsiteX0" fmla="*/ 286213 w 533808"/>
                  <a:gd name="connsiteY0" fmla="*/ 8823 h 753916"/>
                  <a:gd name="connsiteX1" fmla="*/ 7917 w 533808"/>
                  <a:gd name="connsiteY1" fmla="*/ 515356 h 753916"/>
                  <a:gd name="connsiteX2" fmla="*/ 238712 w 533808"/>
                  <a:gd name="connsiteY2" fmla="*/ 745093 h 753916"/>
                  <a:gd name="connsiteX3" fmla="*/ 521932 w 533808"/>
                  <a:gd name="connsiteY3" fmla="*/ 462419 h 753916"/>
                  <a:gd name="connsiteX4" fmla="*/ 286213 w 533808"/>
                  <a:gd name="connsiteY4" fmla="*/ 8823 h 75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808" h="753916">
                    <a:moveTo>
                      <a:pt x="286213" y="8823"/>
                    </a:moveTo>
                    <a:cubicBezTo>
                      <a:pt x="200544" y="17646"/>
                      <a:pt x="15834" y="392644"/>
                      <a:pt x="7917" y="515356"/>
                    </a:cubicBezTo>
                    <a:cubicBezTo>
                      <a:pt x="0" y="638068"/>
                      <a:pt x="153043" y="753916"/>
                      <a:pt x="238712" y="745093"/>
                    </a:cubicBezTo>
                    <a:cubicBezTo>
                      <a:pt x="324381" y="736270"/>
                      <a:pt x="510057" y="585131"/>
                      <a:pt x="521932" y="462419"/>
                    </a:cubicBezTo>
                    <a:cubicBezTo>
                      <a:pt x="533807" y="339707"/>
                      <a:pt x="371882" y="0"/>
                      <a:pt x="286213" y="88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981203" y="3268275"/>
              <a:ext cx="12942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Camera Center </a:t>
              </a:r>
            </a:p>
            <a:p>
              <a:pPr algn="ctr"/>
              <a:r>
                <a:rPr lang="en-US" dirty="0"/>
                <a:t>(</a:t>
              </a:r>
              <a:r>
                <a:rPr lang="en-US" dirty="0" err="1"/>
                <a:t>X</a:t>
              </a:r>
              <a:r>
                <a:rPr lang="en-US" baseline="-25000" dirty="0" err="1"/>
                <a:t>c</a:t>
              </a:r>
              <a:r>
                <a:rPr lang="en-US" dirty="0"/>
                <a:t>, </a:t>
              </a:r>
              <a:r>
                <a:rPr lang="en-US" dirty="0" err="1"/>
                <a:t>Y</a:t>
              </a:r>
              <a:r>
                <a:rPr lang="en-US" baseline="-25000" dirty="0" err="1"/>
                <a:t>c</a:t>
              </a:r>
              <a:r>
                <a:rPr lang="en-US" dirty="0"/>
                <a:t>, </a:t>
              </a:r>
              <a:r>
                <a:rPr lang="en-US" dirty="0" err="1"/>
                <a:t>Z</a:t>
              </a:r>
              <a:r>
                <a:rPr lang="en-US" baseline="-25000" dirty="0" err="1"/>
                <a:t>c</a:t>
              </a:r>
              <a:r>
                <a:rPr lang="en-US" dirty="0"/>
                <a:t>)</a:t>
              </a: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/>
          </p:nvGraphicFramePr>
          <p:xfrm>
            <a:off x="6119750" y="1099950"/>
            <a:ext cx="1066800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Equation" r:id="rId5" imgW="558720" imgH="698400" progId="Equation.3">
                    <p:embed/>
                  </p:oleObj>
                </mc:Choice>
                <mc:Fallback>
                  <p:oleObj name="Equation" r:id="rId5" imgW="558720" imgH="698400" progId="Equation.3">
                    <p:embed/>
                    <p:pic>
                      <p:nvPicPr>
                        <p:cNvPr id="5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750" y="1099950"/>
                          <a:ext cx="1066800" cy="133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5586350" y="1038100"/>
              <a:ext cx="397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FFC000"/>
                  </a:solidFill>
                </a:rPr>
                <a:t>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30975" y="3164775"/>
              <a:ext cx="397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</a:rPr>
                <a:t>.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10800000">
              <a:off x="1905000" y="2819400"/>
              <a:ext cx="1752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728850" y="2097975"/>
              <a:ext cx="397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.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3476895" y="2314700"/>
              <a:ext cx="304800" cy="990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3200" y="2474025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f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84025" y="2312225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733800" y="2819400"/>
              <a:ext cx="20574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648200" y="247402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Z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31825" y="25146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</a:p>
          </p:txBody>
        </p:sp>
        <p:graphicFrame>
          <p:nvGraphicFramePr>
            <p:cNvPr id="61" name="Object 3"/>
            <p:cNvGraphicFramePr>
              <a:graphicFrameLocks noChangeAspect="1"/>
            </p:cNvGraphicFramePr>
            <p:nvPr/>
          </p:nvGraphicFramePr>
          <p:xfrm>
            <a:off x="1495300" y="4067938"/>
            <a:ext cx="946150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7" imgW="495000" imgH="469800" progId="Equation.3">
                    <p:embed/>
                  </p:oleObj>
                </mc:Choice>
                <mc:Fallback>
                  <p:oleObj name="Equation" r:id="rId7" imgW="495000" imgH="469800" progId="Equation.3">
                    <p:embed/>
                    <p:pic>
                      <p:nvPicPr>
                        <p:cNvPr id="6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5300" y="4067938"/>
                          <a:ext cx="946150" cy="896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Box 5"/>
            <p:cNvSpPr txBox="1"/>
            <p:nvPr/>
          </p:nvSpPr>
          <p:spPr>
            <a:xfrm>
              <a:off x="3471945" y="2108537"/>
              <a:ext cx="397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41066" y="1733724"/>
              <a:ext cx="1314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Principal Point (</a:t>
              </a:r>
              <a:r>
                <a:rPr lang="en-US" i="1" dirty="0"/>
                <a:t>u</a:t>
              </a:r>
              <a:r>
                <a:rPr lang="en-US" i="1" baseline="-25000" dirty="0"/>
                <a:t>0</a:t>
              </a:r>
              <a:r>
                <a:rPr lang="en-US" dirty="0"/>
                <a:t>, </a:t>
              </a:r>
              <a:r>
                <a:rPr lang="en-US" i="1" dirty="0"/>
                <a:t>v</a:t>
              </a:r>
              <a:r>
                <a:rPr lang="en-US" i="1" baseline="-25000" dirty="0"/>
                <a:t>0</a:t>
              </a:r>
              <a:r>
                <a:rPr lang="en-US" dirty="0"/>
                <a:t>)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1904206" y="2277024"/>
              <a:ext cx="793" cy="4669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0800000">
              <a:off x="5814950" y="174765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1372394" y="41902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1676400" y="3886200"/>
              <a:ext cx="2286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1371600" y="3352800"/>
              <a:ext cx="1066800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828800" y="31242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v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2075" y="376229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u</a:t>
              </a:r>
            </a:p>
          </p:txBody>
        </p:sp>
        <p:cxnSp>
          <p:nvCxnSpPr>
            <p:cNvPr id="71" name="Straight Connector 70"/>
            <p:cNvCxnSpPr>
              <a:stCxn id="73" idx="0"/>
            </p:cNvCxnSpPr>
            <p:nvPr/>
          </p:nvCxnSpPr>
          <p:spPr>
            <a:xfrm flipH="1">
              <a:off x="3657600" y="1760740"/>
              <a:ext cx="2110530" cy="11061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0EC041-D221-6C44-A122-0405C82F1F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33305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130098" y="11151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Matlab code for Harris Detector</a:t>
            </a:r>
          </a:p>
        </p:txBody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130098" y="1102113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function [ptx, pty] = detectKeypoints(im, alpha, N)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None/>
            </a:pPr>
            <a:endParaRPr sz="155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% get harris function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gfil = fspecial('gaussian', [7 7], 1); % smoothing filter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imblur = imfilter(im, gfil); % smooth image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[Ix, Iy] = gradient(imblur); % compute gradient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Ixx = imfilter(Ix.*Ix, gfil); % compute smoothed x-gradient sq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Iyy = imfilter(Iy.*Iy, gfil); % compute smoothed y-gradient sq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Ixy = imfilter(Ix.*Iy, gfil); 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har = Ixx.*Iyy - Ixy.*Ixy - alpha*(Ixx+Iyy).^2; % cornerness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None/>
            </a:pPr>
            <a:endParaRPr sz="155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% get local maxima within 7x7 window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maxv = ordfilt2(har, 49, ones(7)); % sorts values in each window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maxv2 = ordfilt2(har, 48, ones(7));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ind = find(maxv==har &amp; maxv~=maxv2); 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None/>
            </a:pPr>
            <a:endParaRPr sz="155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% get top N points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[sv, sind] = sort(har(ind), 'descend');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sind = ind(sind);</a:t>
            </a:r>
          </a:p>
          <a:p>
            <a:pPr marL="0" indent="0">
              <a:lnSpc>
                <a:spcPct val="80000"/>
              </a:lnSpc>
              <a:spcBef>
                <a:spcPts val="310"/>
              </a:spcBef>
              <a:buSzPct val="25000"/>
              <a:buNone/>
            </a:pPr>
            <a:r>
              <a:rPr lang="en-US" sz="1550">
                <a:latin typeface="Courier New"/>
                <a:ea typeface="Courier New"/>
                <a:cs typeface="Courier New"/>
                <a:sym typeface="Courier New"/>
              </a:rPr>
              <a:t>[pty, ptx] = ind2sub(size(im), sind(1:min(N, numel(sind))));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5B6E91-651D-A945-A895-E1677F9119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163551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72" name="Shape 672"/>
          <p:cNvPicPr preferRelativeResize="0"/>
          <p:nvPr/>
        </p:nvPicPr>
        <p:blipFill rotWithShape="1">
          <a:blip r:embed="rId3">
            <a:alphaModFix/>
          </a:blip>
          <a:srcRect l="12728" t="7023" r="9060" b="10834"/>
          <a:stretch/>
        </p:blipFill>
        <p:spPr>
          <a:xfrm>
            <a:off x="225463" y="1019176"/>
            <a:ext cx="4273550" cy="337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Shape 673"/>
          <p:cNvPicPr preferRelativeResize="0"/>
          <p:nvPr/>
        </p:nvPicPr>
        <p:blipFill rotWithShape="1">
          <a:blip r:embed="rId4">
            <a:alphaModFix/>
          </a:blip>
          <a:srcRect l="13136" t="6996" r="9131" b="10835"/>
          <a:stretch/>
        </p:blipFill>
        <p:spPr>
          <a:xfrm>
            <a:off x="3767176" y="3484563"/>
            <a:ext cx="5083174" cy="33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/>
        </p:nvSpPr>
        <p:spPr>
          <a:xfrm>
            <a:off x="204827" y="4633913"/>
            <a:ext cx="3744913" cy="7413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 i="1">
                <a:solidFill>
                  <a:schemeClr val="dk1"/>
                </a:solidFill>
              </a:rPr>
              <a:t>Effect:</a:t>
            </a:r>
            <a:r>
              <a:rPr lang="en-US" sz="2100" b="1">
                <a:solidFill>
                  <a:schemeClr val="dk1"/>
                </a:solidFill>
              </a:rPr>
              <a:t> A very precise corner detector.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DBF6F9-E2E0-DC41-AA84-4004A4FCAE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85493" y="780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Harris Detector – Responses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000"/>
              <a:t>Harris88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]</a:t>
            </a:r>
          </a:p>
        </p:txBody>
      </p:sp>
      <p:pic>
        <p:nvPicPr>
          <p:cNvPr id="680" name="Shape 6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028" t="6926" r="9504" b="10373"/>
          <a:stretch/>
        </p:blipFill>
        <p:spPr>
          <a:xfrm>
            <a:off x="1034818" y="1279797"/>
            <a:ext cx="6561138" cy="5265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B7836-EC97-A442-82F2-F812D948D8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152400" y="780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So far: can localize in x-y, but not scale</a:t>
            </a:r>
          </a:p>
        </p:txBody>
      </p:sp>
      <p:pic>
        <p:nvPicPr>
          <p:cNvPr id="686" name="Shape 6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3028" t="6926" r="9504" b="10373"/>
          <a:stretch/>
        </p:blipFill>
        <p:spPr>
          <a:xfrm>
            <a:off x="914400" y="1373459"/>
            <a:ext cx="6553200" cy="5259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B45214-5A05-9041-917F-B07FD3AB57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Scale Selection</a:t>
            </a:r>
            <a:endParaRPr lang="de-CH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5456" y="1216839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8207" y="1253351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1734131" y="1829613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5513969" y="1505764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683832" y="1658164"/>
            <a:ext cx="73025" cy="73025"/>
            <a:chOff x="1292" y="2205"/>
            <a:chExt cx="46" cy="46"/>
          </a:xfrm>
        </p:grpSpPr>
        <p:sp>
          <p:nvSpPr>
            <p:cNvPr id="10256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05569" y="1901051"/>
            <a:ext cx="73025" cy="73025"/>
            <a:chOff x="1292" y="2205"/>
            <a:chExt cx="46" cy="46"/>
          </a:xfrm>
        </p:grpSpPr>
        <p:sp>
          <p:nvSpPr>
            <p:cNvPr id="10254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1842081" y="2080438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flipH="1">
            <a:off x="5479044" y="1937564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23616"/>
              </p:ext>
            </p:extLst>
          </p:nvPr>
        </p:nvGraphicFramePr>
        <p:xfrm>
          <a:off x="2870781" y="4210863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2120760" imgH="241200" progId="Equation.3">
                  <p:embed/>
                </p:oleObj>
              </mc:Choice>
              <mc:Fallback>
                <p:oleObj name="Equation" r:id="rId6" imgW="2120760" imgH="241200" progId="Equation.3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781" y="4210863"/>
                        <a:ext cx="34988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402219" y="4901426"/>
            <a:ext cx="8137525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br>
              <a:rPr lang="pl-PL" sz="2400"/>
            </a:br>
            <a:r>
              <a:rPr lang="pl-PL" sz="2400"/>
              <a:t>How to find corresponding patch sizes?</a:t>
            </a: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56D73-8BBE-BD43-B08F-86021B2F1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789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Scale Selection</a:t>
            </a:r>
            <a:endParaRPr lang="de-CH"/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0" y="1127124"/>
            <a:ext cx="10972800" cy="5135563"/>
          </a:xfrm>
        </p:spPr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344756"/>
              </p:ext>
            </p:extLst>
          </p:nvPr>
        </p:nvGraphicFramePr>
        <p:xfrm>
          <a:off x="1748226" y="6343650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226" y="6343650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238" y="4848224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300" y="1904999"/>
            <a:ext cx="331311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0051" y="1941513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1560900" y="2554288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475676" y="2346325"/>
            <a:ext cx="73025" cy="73025"/>
            <a:chOff x="1292" y="2205"/>
            <a:chExt cx="46" cy="46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97413" y="2589213"/>
            <a:ext cx="73025" cy="73025"/>
            <a:chOff x="1292" y="2205"/>
            <a:chExt cx="46" cy="46"/>
          </a:xfrm>
        </p:grpSpPr>
        <p:sp>
          <p:nvSpPr>
            <p:cNvPr id="11285" name="Line 1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7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1963" y="4821237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1278" name="Rectangle 20"/>
          <p:cNvSpPr>
            <a:spLocks noChangeArrowheads="1"/>
          </p:cNvSpPr>
          <p:nvPr/>
        </p:nvSpPr>
        <p:spPr bwMode="auto">
          <a:xfrm>
            <a:off x="5126425" y="4894262"/>
            <a:ext cx="2303462" cy="1116012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67375"/>
              </p:ext>
            </p:extLst>
          </p:nvPr>
        </p:nvGraphicFramePr>
        <p:xfrm>
          <a:off x="5607437" y="6289675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437" y="6289675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Rectangle 22"/>
          <p:cNvSpPr>
            <a:spLocks noChangeArrowheads="1"/>
          </p:cNvSpPr>
          <p:nvPr/>
        </p:nvSpPr>
        <p:spPr bwMode="auto">
          <a:xfrm>
            <a:off x="1165612" y="4903788"/>
            <a:ext cx="2305050" cy="1150937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1238637" y="2768599"/>
            <a:ext cx="395288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Rectangle 24"/>
          <p:cNvSpPr>
            <a:spLocks noChangeArrowheads="1"/>
          </p:cNvSpPr>
          <p:nvPr/>
        </p:nvSpPr>
        <p:spPr bwMode="auto">
          <a:xfrm>
            <a:off x="5440750" y="2311400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1282" name="Line 25"/>
          <p:cNvSpPr>
            <a:spLocks noChangeShapeType="1"/>
          </p:cNvSpPr>
          <p:nvPr/>
        </p:nvSpPr>
        <p:spPr bwMode="auto">
          <a:xfrm flipH="1">
            <a:off x="5197863" y="2481263"/>
            <a:ext cx="360363" cy="32400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Oval 26"/>
          <p:cNvSpPr>
            <a:spLocks noChangeArrowheads="1"/>
          </p:cNvSpPr>
          <p:nvPr/>
        </p:nvSpPr>
        <p:spPr bwMode="auto">
          <a:xfrm>
            <a:off x="1165613" y="525303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1284" name="Oval 27"/>
          <p:cNvSpPr>
            <a:spLocks noChangeArrowheads="1"/>
          </p:cNvSpPr>
          <p:nvPr/>
        </p:nvSpPr>
        <p:spPr bwMode="auto">
          <a:xfrm>
            <a:off x="5197863" y="579437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74222-6C2C-6442-8248-F379F2EC2D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365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Scale Selection</a:t>
            </a:r>
            <a:endParaRPr lang="de-CH"/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24076"/>
              </p:ext>
            </p:extLst>
          </p:nvPr>
        </p:nvGraphicFramePr>
        <p:xfrm>
          <a:off x="2045592" y="6162521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592" y="6162521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6604" y="4665508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4666" y="1722284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7417" y="1758796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1823341" y="2342996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73042" y="2163609"/>
            <a:ext cx="73025" cy="73025"/>
            <a:chOff x="1292" y="2205"/>
            <a:chExt cx="46" cy="46"/>
          </a:xfrm>
        </p:grpSpPr>
        <p:sp>
          <p:nvSpPr>
            <p:cNvPr id="12313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4779" y="2406496"/>
            <a:ext cx="73025" cy="73025"/>
            <a:chOff x="1292" y="2205"/>
            <a:chExt cx="46" cy="46"/>
          </a:xfrm>
        </p:grpSpPr>
        <p:sp>
          <p:nvSpPr>
            <p:cNvPr id="12311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9329" y="4638520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5423791" y="4711546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7598"/>
              </p:ext>
            </p:extLst>
          </p:nvPr>
        </p:nvGraphicFramePr>
        <p:xfrm>
          <a:off x="5904803" y="6108546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2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4803" y="6108546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1462978" y="4721070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 flipH="1">
            <a:off x="1570929" y="2585884"/>
            <a:ext cx="360363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5703191" y="2100109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 flipH="1">
            <a:off x="5639691" y="2298545"/>
            <a:ext cx="215900" cy="2916238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Oval 22"/>
          <p:cNvSpPr>
            <a:spLocks noChangeArrowheads="1"/>
          </p:cNvSpPr>
          <p:nvPr/>
        </p:nvSpPr>
        <p:spPr bwMode="auto">
          <a:xfrm>
            <a:off x="1462979" y="5070321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08" name="Oval 23"/>
          <p:cNvSpPr>
            <a:spLocks noChangeArrowheads="1"/>
          </p:cNvSpPr>
          <p:nvPr/>
        </p:nvSpPr>
        <p:spPr bwMode="auto">
          <a:xfrm>
            <a:off x="5485704" y="560213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09" name="Oval 24"/>
          <p:cNvSpPr>
            <a:spLocks noChangeArrowheads="1"/>
          </p:cNvSpPr>
          <p:nvPr/>
        </p:nvSpPr>
        <p:spPr bwMode="auto">
          <a:xfrm>
            <a:off x="1570929" y="478298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2310" name="Oval 25"/>
          <p:cNvSpPr>
            <a:spLocks noChangeArrowheads="1"/>
          </p:cNvSpPr>
          <p:nvPr/>
        </p:nvSpPr>
        <p:spPr bwMode="auto">
          <a:xfrm>
            <a:off x="5603179" y="532273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41CA3-B970-BC4D-8A87-F31FC04DA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289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Scale Selection</a:t>
            </a:r>
            <a:endParaRPr lang="de-CH"/>
          </a:p>
        </p:txBody>
      </p:sp>
      <p:sp>
        <p:nvSpPr>
          <p:cNvPr id="133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58883"/>
              </p:ext>
            </p:extLst>
          </p:nvPr>
        </p:nvGraphicFramePr>
        <p:xfrm>
          <a:off x="1811416" y="6140218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416" y="6140218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2428" y="4643205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490" y="1699981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3241" y="1736493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1560590" y="2282593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38866" y="2141306"/>
            <a:ext cx="73025" cy="73025"/>
            <a:chOff x="1292" y="2205"/>
            <a:chExt cx="46" cy="46"/>
          </a:xfrm>
        </p:grpSpPr>
        <p:sp>
          <p:nvSpPr>
            <p:cNvPr id="13339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660603" y="2384193"/>
            <a:ext cx="73025" cy="73025"/>
            <a:chOff x="1292" y="2205"/>
            <a:chExt cx="46" cy="46"/>
          </a:xfrm>
        </p:grpSpPr>
        <p:sp>
          <p:nvSpPr>
            <p:cNvPr id="13337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5153" y="4616217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5189615" y="4689243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88290"/>
              </p:ext>
            </p:extLst>
          </p:nvPr>
        </p:nvGraphicFramePr>
        <p:xfrm>
          <a:off x="5670627" y="6086243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33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627" y="6086243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1228802" y="4698767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H="1">
            <a:off x="1481215" y="2563581"/>
            <a:ext cx="215900" cy="20526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Rectangle 20"/>
          <p:cNvSpPr>
            <a:spLocks noChangeArrowheads="1"/>
          </p:cNvSpPr>
          <p:nvPr/>
        </p:nvSpPr>
        <p:spPr bwMode="auto">
          <a:xfrm>
            <a:off x="5440440" y="2039706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0" name="Line 21"/>
          <p:cNvSpPr>
            <a:spLocks noChangeShapeType="1"/>
          </p:cNvSpPr>
          <p:nvPr/>
        </p:nvSpPr>
        <p:spPr bwMode="auto">
          <a:xfrm flipH="1">
            <a:off x="5513465" y="2276243"/>
            <a:ext cx="107950" cy="26638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Oval 22"/>
          <p:cNvSpPr>
            <a:spLocks noChangeArrowheads="1"/>
          </p:cNvSpPr>
          <p:nvPr/>
        </p:nvSpPr>
        <p:spPr bwMode="auto">
          <a:xfrm>
            <a:off x="1228803" y="50480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2" name="Oval 23"/>
          <p:cNvSpPr>
            <a:spLocks noChangeArrowheads="1"/>
          </p:cNvSpPr>
          <p:nvPr/>
        </p:nvSpPr>
        <p:spPr bwMode="auto">
          <a:xfrm>
            <a:off x="5251528" y="557983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3" name="Oval 24"/>
          <p:cNvSpPr>
            <a:spLocks noChangeArrowheads="1"/>
          </p:cNvSpPr>
          <p:nvPr/>
        </p:nvSpPr>
        <p:spPr bwMode="auto">
          <a:xfrm>
            <a:off x="1336753" y="476068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4" name="Oval 25"/>
          <p:cNvSpPr>
            <a:spLocks noChangeArrowheads="1"/>
          </p:cNvSpPr>
          <p:nvPr/>
        </p:nvSpPr>
        <p:spPr bwMode="auto">
          <a:xfrm>
            <a:off x="5369003" y="530043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5" name="Oval 26"/>
          <p:cNvSpPr>
            <a:spLocks noChangeArrowheads="1"/>
          </p:cNvSpPr>
          <p:nvPr/>
        </p:nvSpPr>
        <p:spPr bwMode="auto">
          <a:xfrm>
            <a:off x="1444703" y="467813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3336" name="Oval 27"/>
          <p:cNvSpPr>
            <a:spLocks noChangeArrowheads="1"/>
          </p:cNvSpPr>
          <p:nvPr/>
        </p:nvSpPr>
        <p:spPr bwMode="auto">
          <a:xfrm>
            <a:off x="5513465" y="5048018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0CC0B-C751-7140-9FD9-7663B2D5C0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15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Scale Selection</a:t>
            </a:r>
            <a:endParaRPr lang="de-CH"/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65231"/>
              </p:ext>
            </p:extLst>
          </p:nvPr>
        </p:nvGraphicFramePr>
        <p:xfrm>
          <a:off x="1947158" y="6184548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158" y="6184548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8170" y="4687535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232" y="1744311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8983" y="1780823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658233" y="2288822"/>
            <a:ext cx="325437" cy="344488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74608" y="2185636"/>
            <a:ext cx="73025" cy="73025"/>
            <a:chOff x="1292" y="2205"/>
            <a:chExt cx="46" cy="46"/>
          </a:xfrm>
        </p:grpSpPr>
        <p:sp>
          <p:nvSpPr>
            <p:cNvPr id="14365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96345" y="2428523"/>
            <a:ext cx="73025" cy="73025"/>
            <a:chOff x="1292" y="2205"/>
            <a:chExt cx="46" cy="46"/>
          </a:xfrm>
        </p:grpSpPr>
        <p:sp>
          <p:nvSpPr>
            <p:cNvPr id="14363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9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0895" y="4660547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4350" name="Rectangle 15"/>
          <p:cNvSpPr>
            <a:spLocks noChangeArrowheads="1"/>
          </p:cNvSpPr>
          <p:nvPr/>
        </p:nvSpPr>
        <p:spPr bwMode="auto">
          <a:xfrm>
            <a:off x="5325357" y="4733573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39153"/>
              </p:ext>
            </p:extLst>
          </p:nvPr>
        </p:nvGraphicFramePr>
        <p:xfrm>
          <a:off x="5806369" y="6130573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43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369" y="6130573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1364544" y="4743097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2" name="Line 19"/>
          <p:cNvSpPr>
            <a:spLocks noChangeShapeType="1"/>
          </p:cNvSpPr>
          <p:nvPr/>
        </p:nvSpPr>
        <p:spPr bwMode="auto">
          <a:xfrm flipH="1">
            <a:off x="1761419" y="2607911"/>
            <a:ext cx="71438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Rectangle 20"/>
          <p:cNvSpPr>
            <a:spLocks noChangeArrowheads="1"/>
          </p:cNvSpPr>
          <p:nvPr/>
        </p:nvSpPr>
        <p:spPr bwMode="auto">
          <a:xfrm>
            <a:off x="5538083" y="2045936"/>
            <a:ext cx="325437" cy="3444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>
            <a:off x="5757158" y="2320572"/>
            <a:ext cx="73025" cy="25209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Oval 22"/>
          <p:cNvSpPr>
            <a:spLocks noChangeArrowheads="1"/>
          </p:cNvSpPr>
          <p:nvPr/>
        </p:nvSpPr>
        <p:spPr bwMode="auto">
          <a:xfrm>
            <a:off x="1364545" y="509234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6" name="Oval 23"/>
          <p:cNvSpPr>
            <a:spLocks noChangeArrowheads="1"/>
          </p:cNvSpPr>
          <p:nvPr/>
        </p:nvSpPr>
        <p:spPr bwMode="auto">
          <a:xfrm>
            <a:off x="5387270" y="562416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7" name="Oval 24"/>
          <p:cNvSpPr>
            <a:spLocks noChangeArrowheads="1"/>
          </p:cNvSpPr>
          <p:nvPr/>
        </p:nvSpPr>
        <p:spPr bwMode="auto">
          <a:xfrm>
            <a:off x="1437570" y="487644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8" name="Oval 25"/>
          <p:cNvSpPr>
            <a:spLocks noChangeArrowheads="1"/>
          </p:cNvSpPr>
          <p:nvPr/>
        </p:nvSpPr>
        <p:spPr bwMode="auto">
          <a:xfrm>
            <a:off x="5504745" y="534476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59" name="Oval 26"/>
          <p:cNvSpPr>
            <a:spLocks noChangeArrowheads="1"/>
          </p:cNvSpPr>
          <p:nvPr/>
        </p:nvSpPr>
        <p:spPr bwMode="auto">
          <a:xfrm>
            <a:off x="1580445" y="472246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60" name="Oval 27"/>
          <p:cNvSpPr>
            <a:spLocks noChangeArrowheads="1"/>
          </p:cNvSpPr>
          <p:nvPr/>
        </p:nvSpPr>
        <p:spPr bwMode="auto">
          <a:xfrm>
            <a:off x="5649207" y="5092348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61" name="Oval 28"/>
          <p:cNvSpPr>
            <a:spLocks noChangeArrowheads="1"/>
          </p:cNvSpPr>
          <p:nvPr/>
        </p:nvSpPr>
        <p:spPr bwMode="auto">
          <a:xfrm>
            <a:off x="5828595" y="4912960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4362" name="Oval 29"/>
          <p:cNvSpPr>
            <a:spLocks noChangeArrowheads="1"/>
          </p:cNvSpPr>
          <p:nvPr/>
        </p:nvSpPr>
        <p:spPr bwMode="auto">
          <a:xfrm>
            <a:off x="1759832" y="482406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9E0F3-1BFE-EC42-84D2-C77C527C36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113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Scale Selection</a:t>
            </a:r>
            <a:endParaRPr lang="de-CH"/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23561"/>
              </p:ext>
            </p:extLst>
          </p:nvPr>
        </p:nvGraphicFramePr>
        <p:xfrm>
          <a:off x="1903414" y="621841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4" y="621841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426" y="4721402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488" y="177817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5239" y="181469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1290638" y="2043289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30864" y="2219503"/>
            <a:ext cx="73025" cy="73025"/>
            <a:chOff x="1292" y="2205"/>
            <a:chExt cx="46" cy="46"/>
          </a:xfrm>
        </p:grpSpPr>
        <p:sp>
          <p:nvSpPr>
            <p:cNvPr id="15408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2601" y="2462390"/>
            <a:ext cx="73025" cy="73025"/>
            <a:chOff x="1292" y="2205"/>
            <a:chExt cx="46" cy="46"/>
          </a:xfrm>
        </p:grpSpPr>
        <p:sp>
          <p:nvSpPr>
            <p:cNvPr id="15406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73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7151" y="4694414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5281613" y="476744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827014"/>
              </p:ext>
            </p:extLst>
          </p:nvPr>
        </p:nvGraphicFramePr>
        <p:xfrm>
          <a:off x="5762625" y="616444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0" imgW="939600" imgH="241200" progId="Equation.3">
                  <p:embed/>
                </p:oleObj>
              </mc:Choice>
              <mc:Fallback>
                <p:oleObj name="Equation" r:id="rId10" imgW="939600" imgH="241200" progId="Equation.3">
                  <p:embed/>
                  <p:pic>
                    <p:nvPicPr>
                      <p:cNvPr id="153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616444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1320800" y="4776964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76" name="Line 19"/>
          <p:cNvSpPr>
            <a:spLocks noChangeShapeType="1"/>
          </p:cNvSpPr>
          <p:nvPr/>
        </p:nvSpPr>
        <p:spPr bwMode="auto">
          <a:xfrm>
            <a:off x="1789114" y="2641778"/>
            <a:ext cx="1692275" cy="31337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Rectangle 20"/>
          <p:cNvSpPr>
            <a:spLocks noChangeArrowheads="1"/>
          </p:cNvSpPr>
          <p:nvPr/>
        </p:nvSpPr>
        <p:spPr bwMode="auto">
          <a:xfrm>
            <a:off x="5170488" y="1800402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>
            <a:off x="5713414" y="2354439"/>
            <a:ext cx="1692275" cy="26289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Oval 22"/>
          <p:cNvSpPr>
            <a:spLocks noChangeArrowheads="1"/>
          </p:cNvSpPr>
          <p:nvPr/>
        </p:nvSpPr>
        <p:spPr bwMode="auto">
          <a:xfrm>
            <a:off x="1320801" y="512621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0" name="Oval 23"/>
          <p:cNvSpPr>
            <a:spLocks noChangeArrowheads="1"/>
          </p:cNvSpPr>
          <p:nvPr/>
        </p:nvSpPr>
        <p:spPr bwMode="auto">
          <a:xfrm>
            <a:off x="5343526" y="56580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1" name="Oval 24"/>
          <p:cNvSpPr>
            <a:spLocks noChangeArrowheads="1"/>
          </p:cNvSpPr>
          <p:nvPr/>
        </p:nvSpPr>
        <p:spPr bwMode="auto">
          <a:xfrm>
            <a:off x="1393826" y="491031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2" name="Oval 25"/>
          <p:cNvSpPr>
            <a:spLocks noChangeArrowheads="1"/>
          </p:cNvSpPr>
          <p:nvPr/>
        </p:nvSpPr>
        <p:spPr bwMode="auto">
          <a:xfrm>
            <a:off x="5461001" y="53786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3" name="Oval 26"/>
          <p:cNvSpPr>
            <a:spLocks noChangeArrowheads="1"/>
          </p:cNvSpPr>
          <p:nvPr/>
        </p:nvSpPr>
        <p:spPr bwMode="auto">
          <a:xfrm>
            <a:off x="1536701" y="47563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4" name="Oval 27"/>
          <p:cNvSpPr>
            <a:spLocks noChangeArrowheads="1"/>
          </p:cNvSpPr>
          <p:nvPr/>
        </p:nvSpPr>
        <p:spPr bwMode="auto">
          <a:xfrm>
            <a:off x="5605463" y="512621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5" name="Oval 28"/>
          <p:cNvSpPr>
            <a:spLocks noChangeArrowheads="1"/>
          </p:cNvSpPr>
          <p:nvPr/>
        </p:nvSpPr>
        <p:spPr bwMode="auto">
          <a:xfrm>
            <a:off x="5784851" y="49468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6" name="Oval 29"/>
          <p:cNvSpPr>
            <a:spLocks noChangeArrowheads="1"/>
          </p:cNvSpPr>
          <p:nvPr/>
        </p:nvSpPr>
        <p:spPr bwMode="auto">
          <a:xfrm>
            <a:off x="1716088" y="4857927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7" name="Oval 30"/>
          <p:cNvSpPr>
            <a:spLocks noChangeArrowheads="1"/>
          </p:cNvSpPr>
          <p:nvPr/>
        </p:nvSpPr>
        <p:spPr bwMode="auto">
          <a:xfrm>
            <a:off x="1860551" y="503731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8" name="Oval 31"/>
          <p:cNvSpPr>
            <a:spLocks noChangeArrowheads="1"/>
          </p:cNvSpPr>
          <p:nvPr/>
        </p:nvSpPr>
        <p:spPr bwMode="auto">
          <a:xfrm>
            <a:off x="2039938" y="523416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89" name="Oval 32"/>
          <p:cNvSpPr>
            <a:spLocks noChangeArrowheads="1"/>
          </p:cNvSpPr>
          <p:nvPr/>
        </p:nvSpPr>
        <p:spPr bwMode="auto">
          <a:xfrm>
            <a:off x="2219326" y="537862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0" name="Oval 33"/>
          <p:cNvSpPr>
            <a:spLocks noChangeArrowheads="1"/>
          </p:cNvSpPr>
          <p:nvPr/>
        </p:nvSpPr>
        <p:spPr bwMode="auto">
          <a:xfrm>
            <a:off x="2400301" y="5486577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1" name="Oval 34"/>
          <p:cNvSpPr>
            <a:spLocks noChangeArrowheads="1"/>
          </p:cNvSpPr>
          <p:nvPr/>
        </p:nvSpPr>
        <p:spPr bwMode="auto">
          <a:xfrm>
            <a:off x="2579688" y="5559602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2" name="Oval 35"/>
          <p:cNvSpPr>
            <a:spLocks noChangeArrowheads="1"/>
          </p:cNvSpPr>
          <p:nvPr/>
        </p:nvSpPr>
        <p:spPr bwMode="auto">
          <a:xfrm>
            <a:off x="2759076" y="561199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3" name="Oval 36"/>
          <p:cNvSpPr>
            <a:spLocks noChangeArrowheads="1"/>
          </p:cNvSpPr>
          <p:nvPr/>
        </p:nvSpPr>
        <p:spPr bwMode="auto">
          <a:xfrm>
            <a:off x="2938463" y="5667552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4" name="Oval 37"/>
          <p:cNvSpPr>
            <a:spLocks noChangeArrowheads="1"/>
          </p:cNvSpPr>
          <p:nvPr/>
        </p:nvSpPr>
        <p:spPr bwMode="auto">
          <a:xfrm>
            <a:off x="3117851" y="571994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5" name="Oval 38"/>
          <p:cNvSpPr>
            <a:spLocks noChangeArrowheads="1"/>
          </p:cNvSpPr>
          <p:nvPr/>
        </p:nvSpPr>
        <p:spPr bwMode="auto">
          <a:xfrm>
            <a:off x="3297238" y="5775502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6" name="Oval 39"/>
          <p:cNvSpPr>
            <a:spLocks noChangeArrowheads="1"/>
          </p:cNvSpPr>
          <p:nvPr/>
        </p:nvSpPr>
        <p:spPr bwMode="auto">
          <a:xfrm>
            <a:off x="3476626" y="584694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7" name="Oval 40"/>
          <p:cNvSpPr>
            <a:spLocks noChangeArrowheads="1"/>
          </p:cNvSpPr>
          <p:nvPr/>
        </p:nvSpPr>
        <p:spPr bwMode="auto">
          <a:xfrm>
            <a:off x="5964238" y="481189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8" name="Oval 41"/>
          <p:cNvSpPr>
            <a:spLocks noChangeArrowheads="1"/>
          </p:cNvSpPr>
          <p:nvPr/>
        </p:nvSpPr>
        <p:spPr bwMode="auto">
          <a:xfrm>
            <a:off x="6143626" y="474839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399" name="Oval 42"/>
          <p:cNvSpPr>
            <a:spLocks noChangeArrowheads="1"/>
          </p:cNvSpPr>
          <p:nvPr/>
        </p:nvSpPr>
        <p:spPr bwMode="auto">
          <a:xfrm>
            <a:off x="6323013" y="4730927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0" name="Oval 43"/>
          <p:cNvSpPr>
            <a:spLocks noChangeArrowheads="1"/>
          </p:cNvSpPr>
          <p:nvPr/>
        </p:nvSpPr>
        <p:spPr bwMode="auto">
          <a:xfrm>
            <a:off x="6502401" y="476744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1" name="Oval 44"/>
          <p:cNvSpPr>
            <a:spLocks noChangeArrowheads="1"/>
          </p:cNvSpPr>
          <p:nvPr/>
        </p:nvSpPr>
        <p:spPr bwMode="auto">
          <a:xfrm>
            <a:off x="6681788" y="481189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2" name="Oval 45"/>
          <p:cNvSpPr>
            <a:spLocks noChangeArrowheads="1"/>
          </p:cNvSpPr>
          <p:nvPr/>
        </p:nvSpPr>
        <p:spPr bwMode="auto">
          <a:xfrm>
            <a:off x="6861176" y="487539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3" name="Oval 46"/>
          <p:cNvSpPr>
            <a:spLocks noChangeArrowheads="1"/>
          </p:cNvSpPr>
          <p:nvPr/>
        </p:nvSpPr>
        <p:spPr bwMode="auto">
          <a:xfrm>
            <a:off x="7040563" y="4946827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4" name="Oval 47"/>
          <p:cNvSpPr>
            <a:spLocks noChangeArrowheads="1"/>
          </p:cNvSpPr>
          <p:nvPr/>
        </p:nvSpPr>
        <p:spPr bwMode="auto">
          <a:xfrm>
            <a:off x="7219951" y="500874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5405" name="Oval 48"/>
          <p:cNvSpPr>
            <a:spLocks noChangeArrowheads="1"/>
          </p:cNvSpPr>
          <p:nvPr/>
        </p:nvSpPr>
        <p:spPr bwMode="auto">
          <a:xfrm>
            <a:off x="7399338" y="5064302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FAB4-05E6-BC4E-8CCA-F8C8347613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03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Vanishing points and metrology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52400" y="11430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lines in 3D intersect at a vanishing point in the image</a:t>
            </a: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measure relative object heights using vanishing point tricks</a:t>
            </a:r>
          </a:p>
          <a:p>
            <a:pPr marL="342900" indent="-165100">
              <a:spcBef>
                <a:spcPts val="560"/>
              </a:spcBef>
              <a:buClr>
                <a:schemeClr val="dk1"/>
              </a:buClr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1718396" y="1592706"/>
            <a:ext cx="4864884" cy="2362200"/>
            <a:chOff x="-28575" y="1676400"/>
            <a:chExt cx="9296400" cy="4754564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43074" y="2590800"/>
              <a:ext cx="4962525" cy="37210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6" name="Shape 156"/>
            <p:cNvCxnSpPr/>
            <p:nvPr/>
          </p:nvCxnSpPr>
          <p:spPr>
            <a:xfrm flipH="1">
              <a:off x="76200" y="3200400"/>
              <a:ext cx="5029199" cy="12954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Shape 157"/>
            <p:cNvCxnSpPr/>
            <p:nvPr/>
          </p:nvCxnSpPr>
          <p:spPr>
            <a:xfrm rot="10800000">
              <a:off x="76200" y="4495800"/>
              <a:ext cx="3962399" cy="990599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Shape 158"/>
            <p:cNvCxnSpPr/>
            <p:nvPr/>
          </p:nvCxnSpPr>
          <p:spPr>
            <a:xfrm flipH="1">
              <a:off x="76200" y="4114800"/>
              <a:ext cx="4038599" cy="3810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76200" y="4495800"/>
              <a:ext cx="4419599" cy="304799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 rot="10800000" flipH="1">
              <a:off x="76200" y="4267199"/>
              <a:ext cx="4419599" cy="228600"/>
            </a:xfrm>
            <a:prstGeom prst="straightConnector1">
              <a:avLst/>
            </a:prstGeom>
            <a:noFill/>
            <a:ln w="28575" cap="flat" cmpd="sng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Shape 161"/>
            <p:cNvCxnSpPr/>
            <p:nvPr/>
          </p:nvCxnSpPr>
          <p:spPr>
            <a:xfrm rot="10800000" flipH="1">
              <a:off x="4800600" y="4648200"/>
              <a:ext cx="4267199" cy="685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4800600" y="3581400"/>
              <a:ext cx="4267199" cy="685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Shape 163"/>
            <p:cNvCxnSpPr/>
            <p:nvPr/>
          </p:nvCxnSpPr>
          <p:spPr>
            <a:xfrm>
              <a:off x="4800600" y="4343400"/>
              <a:ext cx="4267199" cy="761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rot="10800000" flipH="1">
              <a:off x="4800600" y="4572000"/>
              <a:ext cx="4267199" cy="5333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4800600" y="4038600"/>
              <a:ext cx="4267199" cy="304799"/>
            </a:xfrm>
            <a:prstGeom prst="straightConnector1">
              <a:avLst/>
            </a:prstGeom>
            <a:noFill/>
            <a:ln w="28575" cap="flat" cmpd="sng">
              <a:solidFill>
                <a:srgbClr val="CC99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6" name="Shape 166"/>
            <p:cNvGrpSpPr/>
            <p:nvPr/>
          </p:nvGrpSpPr>
          <p:grpSpPr>
            <a:xfrm>
              <a:off x="7058028" y="4953002"/>
              <a:ext cx="1857376" cy="1477963"/>
              <a:chOff x="4445" y="3120"/>
              <a:chExt cx="1170" cy="931"/>
            </a:xfrm>
          </p:grpSpPr>
          <p:sp>
            <p:nvSpPr>
              <p:cNvPr id="167" name="Shape 167"/>
              <p:cNvSpPr txBox="1"/>
              <p:nvPr/>
            </p:nvSpPr>
            <p:spPr>
              <a:xfrm>
                <a:off x="4445" y="3408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68" name="Shape 168"/>
              <p:cNvCxnSpPr/>
              <p:nvPr/>
            </p:nvCxnSpPr>
            <p:spPr>
              <a:xfrm rot="10800000" flipH="1">
                <a:off x="4847" y="3120"/>
                <a:ext cx="767" cy="28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cxnSp>
          <p:nvCxnSpPr>
            <p:cNvPr id="169" name="Shape 169"/>
            <p:cNvCxnSpPr/>
            <p:nvPr/>
          </p:nvCxnSpPr>
          <p:spPr>
            <a:xfrm>
              <a:off x="0" y="4495800"/>
              <a:ext cx="9144000" cy="0"/>
            </a:xfrm>
            <a:prstGeom prst="straightConnector1">
              <a:avLst/>
            </a:prstGeom>
            <a:noFill/>
            <a:ln w="5715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0" name="Shape 170"/>
            <p:cNvGrpSpPr/>
            <p:nvPr/>
          </p:nvGrpSpPr>
          <p:grpSpPr>
            <a:xfrm>
              <a:off x="0" y="2743201"/>
              <a:ext cx="1828800" cy="1600200"/>
              <a:chOff x="0" y="1728"/>
              <a:chExt cx="1152" cy="1007"/>
            </a:xfrm>
          </p:grpSpPr>
          <p:sp>
            <p:nvSpPr>
              <p:cNvPr id="171" name="Shape 171"/>
              <p:cNvSpPr txBox="1"/>
              <p:nvPr/>
            </p:nvSpPr>
            <p:spPr>
              <a:xfrm>
                <a:off x="0" y="1728"/>
                <a:ext cx="1152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333399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1000" b="1">
                    <a:solidFill>
                      <a:schemeClr val="hlink"/>
                    </a:solidFill>
                    <a:latin typeface="Tahoma"/>
                    <a:ea typeface="Tahoma"/>
                    <a:cs typeface="Tahoma"/>
                    <a:sym typeface="Tahoma"/>
                  </a:rPr>
                  <a:t>line</a:t>
                </a:r>
              </a:p>
            </p:txBody>
          </p:sp>
          <p:cxnSp>
            <p:nvCxnSpPr>
              <p:cNvPr id="172" name="Shape 172"/>
              <p:cNvCxnSpPr/>
              <p:nvPr/>
            </p:nvCxnSpPr>
            <p:spPr>
              <a:xfrm>
                <a:off x="528" y="2207"/>
                <a:ext cx="191" cy="528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grpSp>
          <p:nvGrpSpPr>
            <p:cNvPr id="173" name="Shape 173"/>
            <p:cNvGrpSpPr/>
            <p:nvPr/>
          </p:nvGrpSpPr>
          <p:grpSpPr>
            <a:xfrm>
              <a:off x="-28575" y="4451373"/>
              <a:ext cx="1843097" cy="1843097"/>
              <a:chOff x="-18" y="2804"/>
              <a:chExt cx="1161" cy="1161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28" y="2804"/>
                <a:ext cx="62" cy="6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000">
                  <a:solidFill>
                    <a:schemeClr val="dk1"/>
                  </a:solidFill>
                </a:endParaRPr>
              </a:p>
            </p:txBody>
          </p:sp>
          <p:sp>
            <p:nvSpPr>
              <p:cNvPr id="175" name="Shape 175"/>
              <p:cNvSpPr txBox="1"/>
              <p:nvPr/>
            </p:nvSpPr>
            <p:spPr>
              <a:xfrm>
                <a:off x="-18" y="3322"/>
                <a:ext cx="1161" cy="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</p:txBody>
          </p:sp>
          <p:cxnSp>
            <p:nvCxnSpPr>
              <p:cNvPr id="176" name="Shape 176"/>
              <p:cNvCxnSpPr/>
              <p:nvPr/>
            </p:nvCxnSpPr>
            <p:spPr>
              <a:xfrm rot="10800000">
                <a:off x="95" y="2927"/>
                <a:ext cx="239" cy="43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  <p:cxnSp>
          <p:nvCxnSpPr>
            <p:cNvPr id="177" name="Shape 177"/>
            <p:cNvCxnSpPr/>
            <p:nvPr/>
          </p:nvCxnSpPr>
          <p:spPr>
            <a:xfrm rot="10800000">
              <a:off x="2438400" y="1981200"/>
              <a:ext cx="0" cy="31241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Shape 178"/>
            <p:cNvCxnSpPr/>
            <p:nvPr/>
          </p:nvCxnSpPr>
          <p:spPr>
            <a:xfrm rot="10800000">
              <a:off x="2805113" y="1981200"/>
              <a:ext cx="0" cy="32003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Shape 179"/>
            <p:cNvCxnSpPr/>
            <p:nvPr/>
          </p:nvCxnSpPr>
          <p:spPr>
            <a:xfrm rot="10800000">
              <a:off x="3325812" y="1981200"/>
              <a:ext cx="0" cy="3352799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Shape 180"/>
            <p:cNvCxnSpPr/>
            <p:nvPr/>
          </p:nvCxnSpPr>
          <p:spPr>
            <a:xfrm rot="10800000">
              <a:off x="4114800" y="1981199"/>
              <a:ext cx="0" cy="35052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Shape 181"/>
            <p:cNvCxnSpPr/>
            <p:nvPr/>
          </p:nvCxnSpPr>
          <p:spPr>
            <a:xfrm rot="10800000">
              <a:off x="4724400" y="1981199"/>
              <a:ext cx="0" cy="34290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Shape 182"/>
            <p:cNvCxnSpPr/>
            <p:nvPr/>
          </p:nvCxnSpPr>
          <p:spPr>
            <a:xfrm rot="10800000">
              <a:off x="5943600" y="1981199"/>
              <a:ext cx="0" cy="32766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Shape 183"/>
            <p:cNvCxnSpPr/>
            <p:nvPr/>
          </p:nvCxnSpPr>
          <p:spPr>
            <a:xfrm rot="10800000">
              <a:off x="5181600" y="1981199"/>
              <a:ext cx="0" cy="20574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4" name="Shape 184"/>
            <p:cNvGrpSpPr/>
            <p:nvPr/>
          </p:nvGrpSpPr>
          <p:grpSpPr>
            <a:xfrm>
              <a:off x="6172200" y="1676400"/>
              <a:ext cx="3095625" cy="1414463"/>
              <a:chOff x="4011" y="1247"/>
              <a:chExt cx="1950" cy="890"/>
            </a:xfrm>
          </p:grpSpPr>
          <p:sp>
            <p:nvSpPr>
              <p:cNvPr id="185" name="Shape 185"/>
              <p:cNvSpPr txBox="1"/>
              <p:nvPr/>
            </p:nvSpPr>
            <p:spPr>
              <a:xfrm>
                <a:off x="4011" y="1247"/>
                <a:ext cx="1950" cy="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Vertical vanishing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point</a:t>
                </a:r>
              </a:p>
              <a:p>
                <a:pPr algn="ctr">
                  <a:buSzPct val="25000"/>
                </a:pPr>
                <a:r>
                  <a:rPr lang="en-US" sz="1000" b="1">
                    <a:solidFill>
                      <a:srgbClr val="FF6600"/>
                    </a:solidFill>
                    <a:latin typeface="Tahoma"/>
                    <a:ea typeface="Tahoma"/>
                    <a:cs typeface="Tahoma"/>
                    <a:sym typeface="Tahoma"/>
                  </a:rPr>
                  <a:t>(at infinity)</a:t>
                </a:r>
              </a:p>
            </p:txBody>
          </p:sp>
          <p:cxnSp>
            <p:nvCxnSpPr>
              <p:cNvPr id="186" name="Shape 186"/>
              <p:cNvCxnSpPr/>
              <p:nvPr/>
            </p:nvCxnSpPr>
            <p:spPr>
              <a:xfrm rot="10800000">
                <a:off x="4079" y="1247"/>
                <a:ext cx="0" cy="288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</p:grpSp>
      </p:grpSp>
      <p:grpSp>
        <p:nvGrpSpPr>
          <p:cNvPr id="187" name="Shape 187"/>
          <p:cNvGrpSpPr/>
          <p:nvPr/>
        </p:nvGrpSpPr>
        <p:grpSpPr>
          <a:xfrm>
            <a:off x="2147131" y="4190999"/>
            <a:ext cx="3556393" cy="2667000"/>
            <a:chOff x="0" y="755"/>
            <a:chExt cx="9144000" cy="6857244"/>
          </a:xfrm>
        </p:grpSpPr>
        <p:cxnSp>
          <p:nvCxnSpPr>
            <p:cNvPr id="188" name="Shape 188"/>
            <p:cNvCxnSpPr/>
            <p:nvPr/>
          </p:nvCxnSpPr>
          <p:spPr>
            <a:xfrm>
              <a:off x="30163" y="2693988"/>
              <a:ext cx="9113837" cy="0"/>
            </a:xfrm>
            <a:prstGeom prst="straightConnector1">
              <a:avLst/>
            </a:prstGeom>
            <a:noFill/>
            <a:ln w="127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9" name="Shape 189"/>
            <p:cNvGrpSpPr/>
            <p:nvPr/>
          </p:nvGrpSpPr>
          <p:grpSpPr>
            <a:xfrm>
              <a:off x="0" y="2693987"/>
              <a:ext cx="9139241" cy="4159250"/>
              <a:chOff x="1050" y="1975"/>
              <a:chExt cx="3861" cy="1830"/>
            </a:xfrm>
          </p:grpSpPr>
          <p:cxnSp>
            <p:nvCxnSpPr>
              <p:cNvPr id="190" name="Shape 190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Shape 191"/>
              <p:cNvCxnSpPr/>
              <p:nvPr/>
            </p:nvCxnSpPr>
            <p:spPr>
              <a:xfrm rot="10800000" flipH="1">
                <a:off x="1585" y="1976"/>
                <a:ext cx="2949" cy="182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Shape 192"/>
              <p:cNvCxnSpPr/>
              <p:nvPr/>
            </p:nvCxnSpPr>
            <p:spPr>
              <a:xfrm rot="10800000" flipH="1">
                <a:off x="2525" y="1976"/>
                <a:ext cx="2009" cy="182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Shape 193"/>
              <p:cNvCxnSpPr/>
              <p:nvPr/>
            </p:nvCxnSpPr>
            <p:spPr>
              <a:xfrm rot="10800000" flipH="1">
                <a:off x="3370" y="1975"/>
                <a:ext cx="1163" cy="1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Shape 194"/>
              <p:cNvCxnSpPr/>
              <p:nvPr/>
            </p:nvCxnSpPr>
            <p:spPr>
              <a:xfrm rot="10800000" flipH="1">
                <a:off x="4195" y="1975"/>
                <a:ext cx="340" cy="1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Shape 195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Shape 196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Shape 197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Shape 198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Shape 199"/>
              <p:cNvCxnSpPr/>
              <p:nvPr/>
            </p:nvCxnSpPr>
            <p:spPr>
              <a:xfrm rot="10800000" flipH="1">
                <a:off x="1061" y="1975"/>
                <a:ext cx="3478" cy="9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Shape 200"/>
              <p:cNvCxnSpPr/>
              <p:nvPr/>
            </p:nvCxnSpPr>
            <p:spPr>
              <a:xfrm rot="10800000" flipH="1">
                <a:off x="1050" y="1976"/>
                <a:ext cx="3479" cy="593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Shape 201"/>
              <p:cNvCxnSpPr/>
              <p:nvPr/>
            </p:nvCxnSpPr>
            <p:spPr>
              <a:xfrm rot="10800000" flipH="1">
                <a:off x="1056" y="1975"/>
                <a:ext cx="3473" cy="3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Shape 202"/>
              <p:cNvCxnSpPr/>
              <p:nvPr/>
            </p:nvCxnSpPr>
            <p:spPr>
              <a:xfrm rot="10800000" flipH="1">
                <a:off x="1050" y="1976"/>
                <a:ext cx="3479" cy="142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Shape 203"/>
            <p:cNvGrpSpPr/>
            <p:nvPr/>
          </p:nvGrpSpPr>
          <p:grpSpPr>
            <a:xfrm flipH="1">
              <a:off x="6349" y="2698749"/>
              <a:ext cx="9118600" cy="4159250"/>
              <a:chOff x="1050" y="1975"/>
              <a:chExt cx="3861" cy="1830"/>
            </a:xfrm>
          </p:grpSpPr>
          <p:cxnSp>
            <p:nvCxnSpPr>
              <p:cNvPr id="204" name="Shape 204"/>
              <p:cNvCxnSpPr/>
              <p:nvPr/>
            </p:nvCxnSpPr>
            <p:spPr>
              <a:xfrm flipH="1">
                <a:off x="1055" y="1976"/>
                <a:ext cx="3479" cy="149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Shape 205"/>
              <p:cNvCxnSpPr/>
              <p:nvPr/>
            </p:nvCxnSpPr>
            <p:spPr>
              <a:xfrm rot="10800000" flipH="1">
                <a:off x="1585" y="1976"/>
                <a:ext cx="2949" cy="182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Shape 206"/>
              <p:cNvCxnSpPr/>
              <p:nvPr/>
            </p:nvCxnSpPr>
            <p:spPr>
              <a:xfrm rot="10800000" flipH="1">
                <a:off x="2525" y="1976"/>
                <a:ext cx="2009" cy="182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Shape 207"/>
              <p:cNvCxnSpPr/>
              <p:nvPr/>
            </p:nvCxnSpPr>
            <p:spPr>
              <a:xfrm rot="10800000" flipH="1">
                <a:off x="3370" y="1975"/>
                <a:ext cx="1163" cy="181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Shape 208"/>
              <p:cNvCxnSpPr/>
              <p:nvPr/>
            </p:nvCxnSpPr>
            <p:spPr>
              <a:xfrm rot="10800000" flipH="1">
                <a:off x="4195" y="1975"/>
                <a:ext cx="340" cy="181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Shape 209"/>
              <p:cNvCxnSpPr/>
              <p:nvPr/>
            </p:nvCxnSpPr>
            <p:spPr>
              <a:xfrm rot="10800000">
                <a:off x="4535" y="1975"/>
                <a:ext cx="367" cy="921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Shape 210"/>
              <p:cNvCxnSpPr/>
              <p:nvPr/>
            </p:nvCxnSpPr>
            <p:spPr>
              <a:xfrm rot="10800000">
                <a:off x="4539" y="1976"/>
                <a:ext cx="371" cy="4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Shape 211"/>
              <p:cNvCxnSpPr/>
              <p:nvPr/>
            </p:nvCxnSpPr>
            <p:spPr>
              <a:xfrm>
                <a:off x="4540" y="1976"/>
                <a:ext cx="367" cy="19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Shape 212"/>
              <p:cNvCxnSpPr/>
              <p:nvPr/>
            </p:nvCxnSpPr>
            <p:spPr>
              <a:xfrm rot="10800000">
                <a:off x="4540" y="1975"/>
                <a:ext cx="356" cy="8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Shape 213"/>
              <p:cNvCxnSpPr/>
              <p:nvPr/>
            </p:nvCxnSpPr>
            <p:spPr>
              <a:xfrm rot="10800000" flipH="1">
                <a:off x="1061" y="1975"/>
                <a:ext cx="3478" cy="98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Shape 214"/>
              <p:cNvCxnSpPr/>
              <p:nvPr/>
            </p:nvCxnSpPr>
            <p:spPr>
              <a:xfrm rot="10800000" flipH="1">
                <a:off x="1050" y="1976"/>
                <a:ext cx="3479" cy="59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Shape 215"/>
              <p:cNvCxnSpPr/>
              <p:nvPr/>
            </p:nvCxnSpPr>
            <p:spPr>
              <a:xfrm rot="10800000" flipH="1">
                <a:off x="1056" y="1975"/>
                <a:ext cx="3473" cy="33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Shape 216"/>
              <p:cNvCxnSpPr/>
              <p:nvPr/>
            </p:nvCxnSpPr>
            <p:spPr>
              <a:xfrm rot="10800000" flipH="1">
                <a:off x="1050" y="1976"/>
                <a:ext cx="3479" cy="14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17" name="Shape 217"/>
            <p:cNvCxnSpPr/>
            <p:nvPr/>
          </p:nvCxnSpPr>
          <p:spPr>
            <a:xfrm rot="10800000">
              <a:off x="3343275" y="2695574"/>
              <a:ext cx="2524124" cy="2028825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18" name="Shape 218"/>
            <p:cNvGrpSpPr/>
            <p:nvPr/>
          </p:nvGrpSpPr>
          <p:grpSpPr>
            <a:xfrm>
              <a:off x="5867399" y="1219199"/>
              <a:ext cx="685800" cy="3524249"/>
              <a:chOff x="3695" y="767"/>
              <a:chExt cx="432" cy="2219"/>
            </a:xfrm>
          </p:grpSpPr>
          <p:sp>
            <p:nvSpPr>
              <p:cNvPr id="219" name="Shape 219"/>
              <p:cNvSpPr/>
              <p:nvPr/>
            </p:nvSpPr>
            <p:spPr>
              <a:xfrm>
                <a:off x="3695" y="767"/>
                <a:ext cx="383" cy="2208"/>
              </a:xfrm>
              <a:prstGeom prst="rect">
                <a:avLst/>
              </a:prstGeom>
              <a:solidFill>
                <a:srgbClr val="000000"/>
              </a:soli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>
                  <a:buClr>
                    <a:schemeClr val="dk1"/>
                  </a:buClr>
                </a:pP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20" name="Shape 220"/>
              <p:cNvGrpSpPr/>
              <p:nvPr/>
            </p:nvGrpSpPr>
            <p:grpSpPr>
              <a:xfrm>
                <a:off x="3888" y="911"/>
                <a:ext cx="239" cy="2075"/>
                <a:chOff x="3888" y="911"/>
                <a:chExt cx="239" cy="2075"/>
              </a:xfrm>
            </p:grpSpPr>
            <p:sp>
              <p:nvSpPr>
                <p:cNvPr id="221" name="Shape 221"/>
                <p:cNvSpPr txBox="1"/>
                <p:nvPr/>
              </p:nvSpPr>
              <p:spPr>
                <a:xfrm>
                  <a:off x="3888" y="2447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</a:p>
              </p:txBody>
            </p:sp>
            <p:sp>
              <p:nvSpPr>
                <p:cNvPr id="222" name="Shape 222"/>
                <p:cNvSpPr txBox="1"/>
                <p:nvPr/>
              </p:nvSpPr>
              <p:spPr>
                <a:xfrm>
                  <a:off x="3888" y="2063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</a:p>
              </p:txBody>
            </p:sp>
            <p:sp>
              <p:nvSpPr>
                <p:cNvPr id="223" name="Shape 223"/>
                <p:cNvSpPr txBox="1"/>
                <p:nvPr/>
              </p:nvSpPr>
              <p:spPr>
                <a:xfrm>
                  <a:off x="3888" y="1679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</a:p>
              </p:txBody>
            </p:sp>
            <p:sp>
              <p:nvSpPr>
                <p:cNvPr id="224" name="Shape 224"/>
                <p:cNvSpPr txBox="1"/>
                <p:nvPr/>
              </p:nvSpPr>
              <p:spPr>
                <a:xfrm>
                  <a:off x="3888" y="1296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</a:p>
              </p:txBody>
            </p:sp>
            <p:sp>
              <p:nvSpPr>
                <p:cNvPr id="225" name="Shape 225"/>
                <p:cNvSpPr txBox="1"/>
                <p:nvPr/>
              </p:nvSpPr>
              <p:spPr>
                <a:xfrm>
                  <a:off x="3888" y="911"/>
                  <a:ext cx="239" cy="5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-US" sz="900" b="1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</a:t>
                  </a:r>
                </a:p>
              </p:txBody>
            </p:sp>
          </p:grpSp>
          <p:grpSp>
            <p:nvGrpSpPr>
              <p:cNvPr id="226" name="Shape 226"/>
              <p:cNvGrpSpPr/>
              <p:nvPr/>
            </p:nvGrpSpPr>
            <p:grpSpPr>
              <a:xfrm>
                <a:off x="3695" y="864"/>
                <a:ext cx="191" cy="2015"/>
                <a:chOff x="3695" y="864"/>
                <a:chExt cx="191" cy="2015"/>
              </a:xfrm>
            </p:grpSpPr>
            <p:cxnSp>
              <p:nvCxnSpPr>
                <p:cNvPr id="227" name="Shape 227"/>
                <p:cNvCxnSpPr/>
                <p:nvPr/>
              </p:nvCxnSpPr>
              <p:spPr>
                <a:xfrm>
                  <a:off x="3695" y="2879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>
                  <a:off x="3695" y="278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>
                  <a:off x="3695" y="2687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>
                  <a:off x="3695" y="2592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>
                  <a:off x="3695" y="249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3695" y="240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3695" y="230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3695" y="2207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3695" y="2112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3695" y="201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3695" y="192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3695" y="1823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Shape 239"/>
                <p:cNvCxnSpPr/>
                <p:nvPr/>
              </p:nvCxnSpPr>
              <p:spPr>
                <a:xfrm>
                  <a:off x="3695" y="1728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Shape 240"/>
                <p:cNvCxnSpPr/>
                <p:nvPr/>
              </p:nvCxnSpPr>
              <p:spPr>
                <a:xfrm>
                  <a:off x="3695" y="1631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1" name="Shape 241"/>
                <p:cNvCxnSpPr/>
                <p:nvPr/>
              </p:nvCxnSpPr>
              <p:spPr>
                <a:xfrm>
                  <a:off x="3695" y="1535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Shape 242"/>
                <p:cNvCxnSpPr/>
                <p:nvPr/>
              </p:nvCxnSpPr>
              <p:spPr>
                <a:xfrm>
                  <a:off x="3695" y="1439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Shape 243"/>
                <p:cNvCxnSpPr/>
                <p:nvPr/>
              </p:nvCxnSpPr>
              <p:spPr>
                <a:xfrm>
                  <a:off x="3695" y="1343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Shape 244"/>
                <p:cNvCxnSpPr/>
                <p:nvPr/>
              </p:nvCxnSpPr>
              <p:spPr>
                <a:xfrm>
                  <a:off x="3695" y="1247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Shape 245"/>
                <p:cNvCxnSpPr/>
                <p:nvPr/>
              </p:nvCxnSpPr>
              <p:spPr>
                <a:xfrm>
                  <a:off x="3695" y="1152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Shape 246"/>
                <p:cNvCxnSpPr/>
                <p:nvPr/>
              </p:nvCxnSpPr>
              <p:spPr>
                <a:xfrm>
                  <a:off x="3695" y="1056"/>
                  <a:ext cx="191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Shape 247"/>
                <p:cNvCxnSpPr/>
                <p:nvPr/>
              </p:nvCxnSpPr>
              <p:spPr>
                <a:xfrm>
                  <a:off x="3695" y="960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Shape 248"/>
                <p:cNvCxnSpPr/>
                <p:nvPr/>
              </p:nvCxnSpPr>
              <p:spPr>
                <a:xfrm>
                  <a:off x="3695" y="864"/>
                  <a:ext cx="9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49" name="Shape 249"/>
            <p:cNvCxnSpPr/>
            <p:nvPr/>
          </p:nvCxnSpPr>
          <p:spPr>
            <a:xfrm rot="10800000" flipH="1">
              <a:off x="3343275" y="1428750"/>
              <a:ext cx="2524124" cy="12763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0" name="Shape 250"/>
            <p:cNvSpPr txBox="1"/>
            <p:nvPr/>
          </p:nvSpPr>
          <p:spPr>
            <a:xfrm>
              <a:off x="6781799" y="755"/>
              <a:ext cx="838199" cy="68557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chemeClr val="dk1"/>
                </a:buClr>
              </a:pPr>
              <a:endParaRPr sz="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1" name="Shape 251"/>
            <p:cNvGrpSpPr/>
            <p:nvPr/>
          </p:nvGrpSpPr>
          <p:grpSpPr>
            <a:xfrm>
              <a:off x="657224" y="2686049"/>
              <a:ext cx="6200775" cy="2038350"/>
              <a:chOff x="413" y="1692"/>
              <a:chExt cx="3906" cy="1284"/>
            </a:xfrm>
          </p:grpSpPr>
          <p:cxnSp>
            <p:nvCxnSpPr>
              <p:cNvPr id="252" name="Shape 252"/>
              <p:cNvCxnSpPr/>
              <p:nvPr/>
            </p:nvCxnSpPr>
            <p:spPr>
              <a:xfrm rot="10800000">
                <a:off x="431" y="1704"/>
                <a:ext cx="3264" cy="127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Shape 253"/>
              <p:cNvCxnSpPr/>
              <p:nvPr/>
            </p:nvCxnSpPr>
            <p:spPr>
              <a:xfrm>
                <a:off x="413" y="1692"/>
                <a:ext cx="3276" cy="191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Shape 254"/>
              <p:cNvCxnSpPr/>
              <p:nvPr/>
            </p:nvCxnSpPr>
            <p:spPr>
              <a:xfrm>
                <a:off x="3690" y="1884"/>
                <a:ext cx="62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255" name="Shape 2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52600" y="2784475"/>
              <a:ext cx="1371599" cy="73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Shape 25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91000" y="2057400"/>
              <a:ext cx="573088" cy="17383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Shape 257"/>
            <p:cNvCxnSpPr/>
            <p:nvPr/>
          </p:nvCxnSpPr>
          <p:spPr>
            <a:xfrm>
              <a:off x="0" y="2703215"/>
              <a:ext cx="91440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8EB75-4B7B-904D-9DD8-7FFE38DF80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781754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Scale Selection</a:t>
            </a:r>
            <a:endParaRPr lang="de-CH"/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Function responses for increasing scale (scale signature) </a:t>
            </a:r>
            <a:endParaRPr lang="de-CH" sz="2400"/>
          </a:p>
          <a:p>
            <a:endParaRPr lang="de-CH" sz="2400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3210"/>
              </p:ext>
            </p:extLst>
          </p:nvPr>
        </p:nvGraphicFramePr>
        <p:xfrm>
          <a:off x="1660526" y="6139393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" imgW="901440" imgH="241200" progId="Equation.3">
                  <p:embed/>
                </p:oleObj>
              </mc:Choice>
              <mc:Fallback>
                <p:oleObj name="Equation" r:id="rId4" imgW="901440" imgH="241200" progId="Equation.3">
                  <p:embed/>
                  <p:pic>
                    <p:nvPicPr>
                      <p:cNvPr id="163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6" y="6139393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538" y="4642380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699156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2351" y="1735668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1400176" y="2292880"/>
            <a:ext cx="261937" cy="2603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87976" y="2140481"/>
            <a:ext cx="73025" cy="73025"/>
            <a:chOff x="1292" y="2205"/>
            <a:chExt cx="46" cy="46"/>
          </a:xfrm>
        </p:grpSpPr>
        <p:sp>
          <p:nvSpPr>
            <p:cNvPr id="16430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09713" y="2383368"/>
            <a:ext cx="73025" cy="73025"/>
            <a:chOff x="1292" y="2205"/>
            <a:chExt cx="46" cy="46"/>
          </a:xfrm>
        </p:grpSpPr>
        <p:sp>
          <p:nvSpPr>
            <p:cNvPr id="16428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4263" y="4615392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163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904364"/>
              </p:ext>
            </p:extLst>
          </p:nvPr>
        </p:nvGraphicFramePr>
        <p:xfrm>
          <a:off x="5502276" y="6085418"/>
          <a:ext cx="13366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0" imgW="965160" imgH="241200" progId="Equation.3">
                  <p:embed/>
                </p:oleObj>
              </mc:Choice>
              <mc:Fallback>
                <p:oleObj name="Equation" r:id="rId10" imgW="965160" imgH="241200" progId="Equation.3">
                  <p:embed/>
                  <p:pic>
                    <p:nvPicPr>
                      <p:cNvPr id="1638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6" y="6085418"/>
                        <a:ext cx="13366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9"/>
          <p:cNvSpPr>
            <a:spLocks noChangeShapeType="1"/>
          </p:cNvSpPr>
          <p:nvPr/>
        </p:nvSpPr>
        <p:spPr bwMode="auto">
          <a:xfrm flipH="1">
            <a:off x="1293813" y="2562755"/>
            <a:ext cx="252413" cy="2017712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Rectangle 20"/>
          <p:cNvSpPr>
            <a:spLocks noChangeArrowheads="1"/>
          </p:cNvSpPr>
          <p:nvPr/>
        </p:nvSpPr>
        <p:spPr bwMode="auto">
          <a:xfrm>
            <a:off x="5199062" y="1978555"/>
            <a:ext cx="433388" cy="4318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0" name="Line 21"/>
          <p:cNvSpPr>
            <a:spLocks noChangeShapeType="1"/>
          </p:cNvSpPr>
          <p:nvPr/>
        </p:nvSpPr>
        <p:spPr bwMode="auto">
          <a:xfrm>
            <a:off x="5470526" y="2275417"/>
            <a:ext cx="612775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1077913" y="5047193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5100638" y="55790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1150938" y="4831293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5218113" y="52996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1293813" y="46773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5362575" y="5047193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5541963" y="48678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473200" y="4778905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1617663" y="4958293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1797050" y="5155143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976438" y="529960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157413" y="5407555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336800" y="548058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2516188" y="553296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2695575" y="558853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2874963" y="56409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3054350" y="569648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3233738" y="57679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5721350" y="4732868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5900738" y="466936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6080125" y="4651905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6259513" y="46884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6438900" y="4732868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6618288" y="479636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6797675" y="4867805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6977063" y="4929718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7156450" y="4985280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B973-E10E-0D43-B6FE-9A59DABDA4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681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368918" y="191479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What Is A Useful Signature Function?</a:t>
            </a:r>
            <a:endParaRPr lang="de-CH" dirty="0"/>
          </a:p>
        </p:txBody>
      </p:sp>
      <p:sp>
        <p:nvSpPr>
          <p:cNvPr id="491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Difference of Gaussian = “blob” detector</a:t>
            </a:r>
            <a:endParaRPr lang="de-CH" dirty="0"/>
          </a:p>
        </p:txBody>
      </p:sp>
      <p:pic>
        <p:nvPicPr>
          <p:cNvPr id="49157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787224" y="1836738"/>
            <a:ext cx="17272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265062" y="4246562"/>
            <a:ext cx="7715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27" descr="c-enhedg-laplap"/>
          <p:cNvPicPr>
            <a:picLocks noChangeAspect="1" noChangeArrowheads="1"/>
          </p:cNvPicPr>
          <p:nvPr/>
        </p:nvPicPr>
        <p:blipFill>
          <a:blip r:embed="rId3" cstate="print"/>
          <a:srcRect t="21783"/>
          <a:stretch>
            <a:fillRect/>
          </a:stretch>
        </p:blipFill>
        <p:spPr bwMode="auto">
          <a:xfrm>
            <a:off x="1420637" y="5049838"/>
            <a:ext cx="460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974549" y="3078163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969787" y="3698875"/>
            <a:ext cx="3687762" cy="36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95412" y="5561012"/>
            <a:ext cx="38338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306586" y="5962650"/>
            <a:ext cx="146050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6" name="Oval 25"/>
          <p:cNvSpPr/>
          <p:nvPr/>
        </p:nvSpPr>
        <p:spPr>
          <a:xfrm>
            <a:off x="4332111" y="5816600"/>
            <a:ext cx="508000" cy="5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7" name="Oval 26"/>
          <p:cNvSpPr/>
          <p:nvPr/>
        </p:nvSpPr>
        <p:spPr>
          <a:xfrm>
            <a:off x="5606875" y="5634038"/>
            <a:ext cx="803275" cy="8032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9" name="Freeform 28"/>
          <p:cNvSpPr/>
          <p:nvPr/>
        </p:nvSpPr>
        <p:spPr>
          <a:xfrm>
            <a:off x="1992106" y="3443287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276388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974502" y="542575"/>
                </a:lnTo>
                <a:cubicBezTo>
                  <a:pt x="2156302" y="582982"/>
                  <a:pt x="2184665" y="1416"/>
                  <a:pt x="2276388" y="708"/>
                </a:cubicBezTo>
                <a:cubicBezTo>
                  <a:pt x="2368111" y="0"/>
                  <a:pt x="2433011" y="457425"/>
                  <a:pt x="2524841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4" name="Freeform 33"/>
          <p:cNvSpPr/>
          <p:nvPr/>
        </p:nvSpPr>
        <p:spPr>
          <a:xfrm>
            <a:off x="3190687" y="3443287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387268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03348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823815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168961" y="542575"/>
                </a:lnTo>
                <a:cubicBezTo>
                  <a:pt x="1350761" y="582982"/>
                  <a:pt x="1433718" y="1416"/>
                  <a:pt x="1542860" y="708"/>
                </a:cubicBezTo>
                <a:cubicBezTo>
                  <a:pt x="1652002" y="0"/>
                  <a:pt x="1731985" y="457425"/>
                  <a:pt x="1823815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5" name="Freeform 34"/>
          <p:cNvSpPr/>
          <p:nvPr/>
        </p:nvSpPr>
        <p:spPr>
          <a:xfrm>
            <a:off x="4584529" y="3443287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867235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219390" y="542575"/>
                </a:lnTo>
                <a:cubicBezTo>
                  <a:pt x="401190" y="582982"/>
                  <a:pt x="497213" y="1416"/>
                  <a:pt x="611772" y="708"/>
                </a:cubicBezTo>
                <a:cubicBezTo>
                  <a:pt x="726331" y="0"/>
                  <a:pt x="814917" y="457425"/>
                  <a:pt x="906747" y="538329"/>
                </a:cubicBezTo>
                <a:cubicBezTo>
                  <a:pt x="1008147" y="544063"/>
                  <a:pt x="2274042" y="533948"/>
                  <a:pt x="2957689" y="531758"/>
                </a:cubicBez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35CED2-918A-C94E-94BB-D86D4B77C7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47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>
            <a:spLocks noGrp="1"/>
          </p:cNvSpPr>
          <p:nvPr>
            <p:ph type="title"/>
          </p:nvPr>
        </p:nvSpPr>
        <p:spPr>
          <a:xfrm>
            <a:off x="354418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Difference-of-Gaussian (DoG)</a:t>
            </a:r>
          </a:p>
        </p:txBody>
      </p:sp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354418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grpSp>
        <p:nvGrpSpPr>
          <p:cNvPr id="955" name="Shape 955"/>
          <p:cNvGrpSpPr/>
          <p:nvPr/>
        </p:nvGrpSpPr>
        <p:grpSpPr>
          <a:xfrm>
            <a:off x="841360" y="1822450"/>
            <a:ext cx="7680744" cy="4176712"/>
            <a:chOff x="599656" y="2420938"/>
            <a:chExt cx="7680743" cy="4176711"/>
          </a:xfrm>
        </p:grpSpPr>
        <p:pic>
          <p:nvPicPr>
            <p:cNvPr id="956" name="Shape 9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56325" y="2420938"/>
              <a:ext cx="2016124" cy="20161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7" name="Shape 957"/>
            <p:cNvGrpSpPr/>
            <p:nvPr/>
          </p:nvGrpSpPr>
          <p:grpSpPr>
            <a:xfrm>
              <a:off x="599656" y="4871242"/>
              <a:ext cx="7680743" cy="1726406"/>
              <a:chOff x="599656" y="4871242"/>
              <a:chExt cx="7680743" cy="1726406"/>
            </a:xfrm>
          </p:grpSpPr>
          <p:pic>
            <p:nvPicPr>
              <p:cNvPr id="958" name="Shape 95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67063" y="4871242"/>
                <a:ext cx="2170112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9" name="Shape 95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99656" y="4897767"/>
                <a:ext cx="2170113" cy="1698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0" name="Shape 96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119812" y="4897437"/>
                <a:ext cx="2160586" cy="17002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1" name="Shape 961"/>
              <p:cNvSpPr txBox="1"/>
              <p:nvPr/>
            </p:nvSpPr>
            <p:spPr>
              <a:xfrm>
                <a:off x="2735263" y="546100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2800" b="1">
                    <a:solidFill>
                      <a:schemeClr val="dk1"/>
                    </a:solidFill>
                  </a:rPr>
                  <a:t>-</a:t>
                </a:r>
              </a:p>
            </p:txBody>
          </p:sp>
          <p:sp>
            <p:nvSpPr>
              <p:cNvPr id="962" name="Shape 962"/>
              <p:cNvSpPr txBox="1"/>
              <p:nvPr/>
            </p:nvSpPr>
            <p:spPr>
              <a:xfrm>
                <a:off x="5507037" y="5403850"/>
                <a:ext cx="431799" cy="519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>
                  <a:buSzPct val="25000"/>
                </a:pPr>
                <a:r>
                  <a:rPr lang="en-US" sz="2800" b="1">
                    <a:solidFill>
                      <a:schemeClr val="dk1"/>
                    </a:solidFill>
                  </a:rPr>
                  <a:t>=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33BF6-07FB-164A-B2E5-4743265B31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>
            <a:spLocks noGrp="1"/>
          </p:cNvSpPr>
          <p:nvPr>
            <p:ph type="title"/>
          </p:nvPr>
        </p:nvSpPr>
        <p:spPr>
          <a:xfrm>
            <a:off x="21619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DoG – Efficient Computation</a:t>
            </a:r>
          </a:p>
        </p:txBody>
      </p:sp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21619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Computation in Gaussian scale pyramid</a:t>
            </a:r>
          </a:p>
        </p:txBody>
      </p:sp>
      <p:grpSp>
        <p:nvGrpSpPr>
          <p:cNvPr id="970" name="Shape 970"/>
          <p:cNvGrpSpPr/>
          <p:nvPr/>
        </p:nvGrpSpPr>
        <p:grpSpPr>
          <a:xfrm>
            <a:off x="168571" y="1676400"/>
            <a:ext cx="8397875" cy="4483099"/>
            <a:chOff x="299979" y="1611313"/>
            <a:chExt cx="8397990" cy="4483136"/>
          </a:xfrm>
        </p:grpSpPr>
        <p:pic>
          <p:nvPicPr>
            <p:cNvPr id="971" name="Shape 9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1796" y="1611313"/>
              <a:ext cx="6116173" cy="4483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Shape 9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8312" y="3879832"/>
              <a:ext cx="1692275" cy="1355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3" name="Shape 973"/>
            <p:cNvSpPr/>
            <p:nvPr/>
          </p:nvSpPr>
          <p:spPr>
            <a:xfrm>
              <a:off x="3544887" y="3171808"/>
              <a:ext cx="560387" cy="850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949" y="120000"/>
                  </a:moveTo>
                  <a:cubicBezTo>
                    <a:pt x="56090" y="110149"/>
                    <a:pt x="8838" y="76343"/>
                    <a:pt x="4419" y="59104"/>
                  </a:cubicBezTo>
                  <a:cubicBezTo>
                    <a:pt x="0" y="41865"/>
                    <a:pt x="19036" y="25970"/>
                    <a:pt x="38413" y="16119"/>
                  </a:cubicBezTo>
                  <a:cubicBezTo>
                    <a:pt x="57790" y="6268"/>
                    <a:pt x="103002" y="3358"/>
                    <a:pt x="120000" y="0"/>
                  </a:cubicBezTo>
                </a:path>
              </a:pathLst>
            </a:custGeom>
            <a:noFill/>
            <a:ln w="12700" cap="sq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pic>
          <p:nvPicPr>
            <p:cNvPr id="974" name="Shape 9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3237" y="2224071"/>
              <a:ext cx="1116012" cy="89376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5" name="Shape 975"/>
            <p:cNvGrpSpPr/>
            <p:nvPr/>
          </p:nvGrpSpPr>
          <p:grpSpPr>
            <a:xfrm>
              <a:off x="3262300" y="4387338"/>
              <a:ext cx="433387" cy="358775"/>
              <a:chOff x="3311525" y="4457682"/>
              <a:chExt cx="433387" cy="358775"/>
            </a:xfrm>
          </p:grpSpPr>
          <p:sp>
            <p:nvSpPr>
              <p:cNvPr id="976" name="Shape 976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77" name="Shape 977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sp>
          <p:nvSpPr>
            <p:cNvPr id="978" name="Shape 978"/>
            <p:cNvSpPr txBox="1"/>
            <p:nvPr/>
          </p:nvSpPr>
          <p:spPr>
            <a:xfrm>
              <a:off x="299979" y="5218137"/>
              <a:ext cx="19525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600" b="1" i="1">
                  <a:solidFill>
                    <a:schemeClr val="dk1"/>
                  </a:solidFill>
                </a:rPr>
                <a:t>Original image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</a:p>
          </p:txBody>
        </p:sp>
        <p:grpSp>
          <p:nvGrpSpPr>
            <p:cNvPr id="979" name="Shape 979"/>
            <p:cNvGrpSpPr/>
            <p:nvPr/>
          </p:nvGrpSpPr>
          <p:grpSpPr>
            <a:xfrm>
              <a:off x="2162141" y="4967314"/>
              <a:ext cx="1095390" cy="469899"/>
              <a:chOff x="2232025" y="4743432"/>
              <a:chExt cx="1095390" cy="469899"/>
            </a:xfrm>
          </p:grpSpPr>
          <p:cxnSp>
            <p:nvCxnSpPr>
              <p:cNvPr id="980" name="Shape 980"/>
              <p:cNvCxnSpPr/>
              <p:nvPr/>
            </p:nvCxnSpPr>
            <p:spPr>
              <a:xfrm>
                <a:off x="2232025" y="5175232"/>
                <a:ext cx="1095390" cy="1587"/>
              </a:xfrm>
              <a:prstGeom prst="straightConnector1">
                <a:avLst/>
              </a:prstGeom>
              <a:noFill/>
              <a:ln w="12700" cap="sq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</p:spPr>
          </p:cxnSp>
          <p:pic>
            <p:nvPicPr>
              <p:cNvPr id="981" name="Shape 98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373313" y="4743432"/>
                <a:ext cx="685799" cy="469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82" name="Shape 982"/>
            <p:cNvSpPr txBox="1"/>
            <p:nvPr/>
          </p:nvSpPr>
          <p:spPr>
            <a:xfrm>
              <a:off x="482543" y="3100383"/>
              <a:ext cx="1606572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600" b="1" i="1">
                  <a:solidFill>
                    <a:schemeClr val="dk1"/>
                  </a:solidFill>
                </a:rPr>
                <a:t>Sampling with</a:t>
              </a:r>
              <a:br>
                <a:rPr lang="en-US" sz="1600" b="1" i="1">
                  <a:solidFill>
                    <a:schemeClr val="dk1"/>
                  </a:solidFill>
                </a:rPr>
              </a:br>
              <a:r>
                <a:rPr lang="en-US" sz="1600" b="1" i="1">
                  <a:solidFill>
                    <a:schemeClr val="dk1"/>
                  </a:solidFill>
                </a:rPr>
                <a:t>step 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σ</a:t>
              </a:r>
              <a:r>
                <a:rPr lang="en-US" sz="1600" b="1" i="1" baseline="30000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4</a:t>
              </a:r>
              <a:r>
                <a:rPr lang="en-US" sz="1600" b="1" i="1">
                  <a:solidFill>
                    <a:schemeClr val="dk1"/>
                  </a:solidFill>
                  <a:latin typeface="Noto Symbol"/>
                  <a:ea typeface="Noto Symbol"/>
                  <a:cs typeface="Noto Symbol"/>
                  <a:sym typeface="Noto Symbol"/>
                </a:rPr>
                <a:t> </a:t>
              </a:r>
              <a:r>
                <a:rPr lang="en-US" sz="1600" b="1" i="1">
                  <a:solidFill>
                    <a:schemeClr val="dk1"/>
                  </a:solidFill>
                </a:rPr>
                <a:t>=2</a:t>
              </a:r>
            </a:p>
          </p:txBody>
        </p:sp>
        <p:grpSp>
          <p:nvGrpSpPr>
            <p:cNvPr id="983" name="Shape 983"/>
            <p:cNvGrpSpPr/>
            <p:nvPr/>
          </p:nvGrpSpPr>
          <p:grpSpPr>
            <a:xfrm>
              <a:off x="3262300" y="3931538"/>
              <a:ext cx="433387" cy="358775"/>
              <a:chOff x="3311525" y="4457682"/>
              <a:chExt cx="433387" cy="358775"/>
            </a:xfrm>
          </p:grpSpPr>
          <p:sp>
            <p:nvSpPr>
              <p:cNvPr id="984" name="Shape 984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85" name="Shape 985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6" name="Shape 986"/>
            <p:cNvGrpSpPr/>
            <p:nvPr/>
          </p:nvGrpSpPr>
          <p:grpSpPr>
            <a:xfrm>
              <a:off x="3262300" y="5296454"/>
              <a:ext cx="433387" cy="358775"/>
              <a:chOff x="3311525" y="4457682"/>
              <a:chExt cx="433387" cy="358775"/>
            </a:xfrm>
          </p:grpSpPr>
          <p:sp>
            <p:nvSpPr>
              <p:cNvPr id="987" name="Shape 987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88" name="Shape 988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grpSp>
          <p:nvGrpSpPr>
            <p:cNvPr id="989" name="Shape 989"/>
            <p:cNvGrpSpPr/>
            <p:nvPr/>
          </p:nvGrpSpPr>
          <p:grpSpPr>
            <a:xfrm>
              <a:off x="3262300" y="4830428"/>
              <a:ext cx="433387" cy="358775"/>
              <a:chOff x="3311525" y="4457682"/>
              <a:chExt cx="433387" cy="358775"/>
            </a:xfrm>
          </p:grpSpPr>
          <p:sp>
            <p:nvSpPr>
              <p:cNvPr id="990" name="Shape 990"/>
              <p:cNvSpPr/>
              <p:nvPr/>
            </p:nvSpPr>
            <p:spPr>
              <a:xfrm flipH="1">
                <a:off x="3635374" y="4492607"/>
                <a:ext cx="77788" cy="3238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8947" y="110588"/>
                      <a:pt x="120000" y="82352"/>
                      <a:pt x="120000" y="62352"/>
                    </a:cubicBezTo>
                    <a:cubicBezTo>
                      <a:pt x="120000" y="42352"/>
                      <a:pt x="31578" y="12941"/>
                      <a:pt x="6315" y="0"/>
                    </a:cubicBezTo>
                  </a:path>
                </a:pathLst>
              </a:custGeom>
              <a:noFill/>
              <a:ln w="12700" cap="sq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endParaRPr sz="1800">
                  <a:solidFill>
                    <a:schemeClr val="dk1"/>
                  </a:solidFill>
                </a:endParaRPr>
              </a:p>
            </p:txBody>
          </p:sp>
          <p:sp>
            <p:nvSpPr>
              <p:cNvPr id="991" name="Shape 991"/>
              <p:cNvSpPr txBox="1"/>
              <p:nvPr/>
            </p:nvSpPr>
            <p:spPr>
              <a:xfrm>
                <a:off x="3311525" y="4457682"/>
                <a:ext cx="433387" cy="336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sz="1600" b="1" i="1">
                    <a:solidFill>
                      <a:schemeClr val="dk1"/>
                    </a:solidFill>
                    <a:latin typeface="Noto Symbol"/>
                    <a:ea typeface="Noto Symbol"/>
                    <a:cs typeface="Noto Symbol"/>
                    <a:sym typeface="Noto Symbol"/>
                  </a:rPr>
                  <a:t>σ</a:t>
                </a:r>
              </a:p>
            </p:txBody>
          </p:sp>
        </p:grpSp>
        <p:cxnSp>
          <p:nvCxnSpPr>
            <p:cNvPr id="992" name="Shape 992"/>
            <p:cNvCxnSpPr/>
            <p:nvPr/>
          </p:nvCxnSpPr>
          <p:spPr>
            <a:xfrm flipH="1">
              <a:off x="2162142" y="3209922"/>
              <a:ext cx="1095390" cy="1587"/>
            </a:xfrm>
            <a:prstGeom prst="straightConnector1">
              <a:avLst/>
            </a:prstGeom>
            <a:noFill/>
            <a:ln w="12700" cap="sq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7819DC-F716-ED44-AC82-B2458298EB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title"/>
          </p:nvPr>
        </p:nvSpPr>
        <p:spPr>
          <a:xfrm>
            <a:off x="88605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Results: Lowe’s DoG</a:t>
            </a:r>
          </a:p>
        </p:txBody>
      </p:sp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88605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139700">
              <a:buNone/>
            </a:pPr>
            <a:endParaRPr/>
          </a:p>
        </p:txBody>
      </p:sp>
      <p:pic>
        <p:nvPicPr>
          <p:cNvPr id="1000" name="Shape 1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118" y="1238251"/>
            <a:ext cx="5826124" cy="46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EAD9A3-2BF9-9346-9506-81BDACAD72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Shape 1006"/>
          <p:cNvGrpSpPr/>
          <p:nvPr/>
        </p:nvGrpSpPr>
        <p:grpSpPr>
          <a:xfrm>
            <a:off x="2574243" y="4054475"/>
            <a:ext cx="2306637" cy="2327274"/>
            <a:chOff x="1735" y="2568"/>
            <a:chExt cx="1453" cy="1465"/>
          </a:xfrm>
        </p:grpSpPr>
        <p:sp>
          <p:nvSpPr>
            <p:cNvPr id="1007" name="Shape 1007"/>
            <p:cNvSpPr/>
            <p:nvPr/>
          </p:nvSpPr>
          <p:spPr>
            <a:xfrm>
              <a:off x="1742" y="2575"/>
              <a:ext cx="1438" cy="1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461" y="2568"/>
              <a:ext cx="727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461" y="3300"/>
              <a:ext cx="727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0" name="Shape 1010"/>
            <p:cNvSpPr/>
            <p:nvPr/>
          </p:nvSpPr>
          <p:spPr>
            <a:xfrm>
              <a:off x="1735" y="3300"/>
              <a:ext cx="725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1" name="Shape 1011"/>
            <p:cNvSpPr/>
            <p:nvPr/>
          </p:nvSpPr>
          <p:spPr>
            <a:xfrm>
              <a:off x="1735" y="2568"/>
              <a:ext cx="725" cy="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2" name="Shape 1012"/>
            <p:cNvSpPr/>
            <p:nvPr/>
          </p:nvSpPr>
          <p:spPr>
            <a:xfrm>
              <a:off x="1970" y="2827"/>
              <a:ext cx="485" cy="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1972" y="3331"/>
              <a:ext cx="133" cy="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095" y="3322"/>
              <a:ext cx="662" cy="3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401" y="3425"/>
              <a:ext cx="528" cy="3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677" y="2901"/>
              <a:ext cx="355" cy="2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17" name="Shape 1017"/>
            <p:cNvSpPr/>
            <p:nvPr/>
          </p:nvSpPr>
          <p:spPr>
            <a:xfrm>
              <a:off x="2679" y="2912"/>
              <a:ext cx="74" cy="4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018" name="Shape 1018"/>
          <p:cNvSpPr/>
          <p:nvPr/>
        </p:nvSpPr>
        <p:spPr>
          <a:xfrm>
            <a:off x="4752291" y="4292600"/>
            <a:ext cx="360362" cy="298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55106" y="120000"/>
                </a:lnTo>
                <a:lnTo>
                  <a:pt x="55018" y="119088"/>
                </a:lnTo>
                <a:lnTo>
                  <a:pt x="54842" y="118086"/>
                </a:lnTo>
                <a:lnTo>
                  <a:pt x="54753" y="117084"/>
                </a:lnTo>
                <a:lnTo>
                  <a:pt x="54577" y="116173"/>
                </a:lnTo>
                <a:lnTo>
                  <a:pt x="54489" y="115261"/>
                </a:lnTo>
                <a:lnTo>
                  <a:pt x="54313" y="114259"/>
                </a:lnTo>
                <a:lnTo>
                  <a:pt x="54136" y="113348"/>
                </a:lnTo>
                <a:lnTo>
                  <a:pt x="54048" y="112346"/>
                </a:lnTo>
                <a:lnTo>
                  <a:pt x="53872" y="111435"/>
                </a:lnTo>
                <a:lnTo>
                  <a:pt x="53695" y="110523"/>
                </a:lnTo>
                <a:lnTo>
                  <a:pt x="53519" y="109612"/>
                </a:lnTo>
                <a:lnTo>
                  <a:pt x="53343" y="108701"/>
                </a:lnTo>
                <a:lnTo>
                  <a:pt x="53166" y="107881"/>
                </a:lnTo>
                <a:lnTo>
                  <a:pt x="52990" y="106879"/>
                </a:lnTo>
                <a:lnTo>
                  <a:pt x="52814" y="105968"/>
                </a:lnTo>
                <a:lnTo>
                  <a:pt x="52637" y="105056"/>
                </a:lnTo>
                <a:lnTo>
                  <a:pt x="52373" y="104145"/>
                </a:lnTo>
                <a:lnTo>
                  <a:pt x="52196" y="103325"/>
                </a:lnTo>
                <a:lnTo>
                  <a:pt x="52020" y="102414"/>
                </a:lnTo>
                <a:lnTo>
                  <a:pt x="51756" y="101503"/>
                </a:lnTo>
                <a:lnTo>
                  <a:pt x="51579" y="100592"/>
                </a:lnTo>
                <a:lnTo>
                  <a:pt x="51315" y="99681"/>
                </a:lnTo>
                <a:lnTo>
                  <a:pt x="51138" y="98861"/>
                </a:lnTo>
                <a:lnTo>
                  <a:pt x="50874" y="97949"/>
                </a:lnTo>
                <a:lnTo>
                  <a:pt x="50609" y="97129"/>
                </a:lnTo>
                <a:lnTo>
                  <a:pt x="50433" y="96309"/>
                </a:lnTo>
                <a:lnTo>
                  <a:pt x="50080" y="95398"/>
                </a:lnTo>
                <a:lnTo>
                  <a:pt x="49816" y="94578"/>
                </a:lnTo>
                <a:lnTo>
                  <a:pt x="49551" y="93758"/>
                </a:lnTo>
                <a:lnTo>
                  <a:pt x="49287" y="92847"/>
                </a:lnTo>
                <a:lnTo>
                  <a:pt x="49022" y="91936"/>
                </a:lnTo>
                <a:lnTo>
                  <a:pt x="48758" y="91116"/>
                </a:lnTo>
                <a:lnTo>
                  <a:pt x="48493" y="90296"/>
                </a:lnTo>
                <a:lnTo>
                  <a:pt x="48229" y="89476"/>
                </a:lnTo>
                <a:lnTo>
                  <a:pt x="47876" y="88656"/>
                </a:lnTo>
                <a:lnTo>
                  <a:pt x="47612" y="87835"/>
                </a:lnTo>
                <a:lnTo>
                  <a:pt x="47347" y="87015"/>
                </a:lnTo>
                <a:lnTo>
                  <a:pt x="46994" y="86195"/>
                </a:lnTo>
                <a:lnTo>
                  <a:pt x="46730" y="85375"/>
                </a:lnTo>
                <a:lnTo>
                  <a:pt x="46465" y="84555"/>
                </a:lnTo>
                <a:lnTo>
                  <a:pt x="46113" y="83735"/>
                </a:lnTo>
                <a:lnTo>
                  <a:pt x="45760" y="82915"/>
                </a:lnTo>
                <a:lnTo>
                  <a:pt x="45495" y="82186"/>
                </a:lnTo>
                <a:lnTo>
                  <a:pt x="45143" y="81366"/>
                </a:lnTo>
                <a:lnTo>
                  <a:pt x="44790" y="80546"/>
                </a:lnTo>
                <a:lnTo>
                  <a:pt x="44437" y="79817"/>
                </a:lnTo>
                <a:lnTo>
                  <a:pt x="44173" y="78997"/>
                </a:lnTo>
                <a:lnTo>
                  <a:pt x="43820" y="78268"/>
                </a:lnTo>
                <a:lnTo>
                  <a:pt x="43468" y="77448"/>
                </a:lnTo>
                <a:lnTo>
                  <a:pt x="43115" y="76719"/>
                </a:lnTo>
                <a:lnTo>
                  <a:pt x="42586" y="75899"/>
                </a:lnTo>
                <a:lnTo>
                  <a:pt x="42233" y="75170"/>
                </a:lnTo>
                <a:lnTo>
                  <a:pt x="41880" y="74350"/>
                </a:lnTo>
                <a:lnTo>
                  <a:pt x="41528" y="73621"/>
                </a:lnTo>
                <a:lnTo>
                  <a:pt x="41175" y="72892"/>
                </a:lnTo>
                <a:lnTo>
                  <a:pt x="40734" y="72072"/>
                </a:lnTo>
                <a:lnTo>
                  <a:pt x="40382" y="71343"/>
                </a:lnTo>
                <a:lnTo>
                  <a:pt x="39941" y="70615"/>
                </a:lnTo>
                <a:lnTo>
                  <a:pt x="39588" y="69886"/>
                </a:lnTo>
                <a:lnTo>
                  <a:pt x="39147" y="69248"/>
                </a:lnTo>
                <a:lnTo>
                  <a:pt x="38795" y="68519"/>
                </a:lnTo>
                <a:lnTo>
                  <a:pt x="38354" y="67790"/>
                </a:lnTo>
                <a:lnTo>
                  <a:pt x="37913" y="67061"/>
                </a:lnTo>
                <a:lnTo>
                  <a:pt x="37472" y="66332"/>
                </a:lnTo>
                <a:lnTo>
                  <a:pt x="37031" y="65603"/>
                </a:lnTo>
                <a:lnTo>
                  <a:pt x="36678" y="64874"/>
                </a:lnTo>
                <a:lnTo>
                  <a:pt x="36238" y="64145"/>
                </a:lnTo>
                <a:lnTo>
                  <a:pt x="35797" y="63416"/>
                </a:lnTo>
                <a:lnTo>
                  <a:pt x="35180" y="62779"/>
                </a:lnTo>
                <a:lnTo>
                  <a:pt x="34739" y="62141"/>
                </a:lnTo>
                <a:lnTo>
                  <a:pt x="34298" y="61412"/>
                </a:lnTo>
                <a:lnTo>
                  <a:pt x="33857" y="60774"/>
                </a:lnTo>
                <a:lnTo>
                  <a:pt x="33416" y="60045"/>
                </a:lnTo>
                <a:lnTo>
                  <a:pt x="32887" y="59316"/>
                </a:lnTo>
                <a:lnTo>
                  <a:pt x="32446" y="58678"/>
                </a:lnTo>
                <a:lnTo>
                  <a:pt x="31917" y="57949"/>
                </a:lnTo>
                <a:lnTo>
                  <a:pt x="31476" y="57312"/>
                </a:lnTo>
                <a:lnTo>
                  <a:pt x="30947" y="56674"/>
                </a:lnTo>
                <a:lnTo>
                  <a:pt x="30506" y="56036"/>
                </a:lnTo>
                <a:lnTo>
                  <a:pt x="29977" y="55398"/>
                </a:lnTo>
                <a:lnTo>
                  <a:pt x="29448" y="54669"/>
                </a:lnTo>
                <a:lnTo>
                  <a:pt x="29008" y="54031"/>
                </a:lnTo>
                <a:lnTo>
                  <a:pt x="28479" y="53485"/>
                </a:lnTo>
                <a:lnTo>
                  <a:pt x="27861" y="52847"/>
                </a:lnTo>
                <a:lnTo>
                  <a:pt x="27332" y="52118"/>
                </a:lnTo>
                <a:lnTo>
                  <a:pt x="26803" y="51480"/>
                </a:lnTo>
                <a:lnTo>
                  <a:pt x="26274" y="50842"/>
                </a:lnTo>
                <a:lnTo>
                  <a:pt x="25745" y="50205"/>
                </a:lnTo>
                <a:lnTo>
                  <a:pt x="25216" y="49658"/>
                </a:lnTo>
                <a:lnTo>
                  <a:pt x="24599" y="49020"/>
                </a:lnTo>
                <a:lnTo>
                  <a:pt x="24070" y="48382"/>
                </a:lnTo>
                <a:lnTo>
                  <a:pt x="23541" y="47744"/>
                </a:lnTo>
                <a:lnTo>
                  <a:pt x="23012" y="47289"/>
                </a:lnTo>
                <a:lnTo>
                  <a:pt x="22395" y="46651"/>
                </a:lnTo>
                <a:lnTo>
                  <a:pt x="21866" y="46013"/>
                </a:lnTo>
                <a:lnTo>
                  <a:pt x="21249" y="45375"/>
                </a:lnTo>
                <a:lnTo>
                  <a:pt x="20543" y="44829"/>
                </a:lnTo>
                <a:lnTo>
                  <a:pt x="20014" y="44282"/>
                </a:lnTo>
                <a:lnTo>
                  <a:pt x="19397" y="43644"/>
                </a:lnTo>
                <a:lnTo>
                  <a:pt x="18780" y="43097"/>
                </a:lnTo>
                <a:lnTo>
                  <a:pt x="18251" y="42551"/>
                </a:lnTo>
                <a:lnTo>
                  <a:pt x="17634" y="41913"/>
                </a:lnTo>
                <a:lnTo>
                  <a:pt x="17016" y="41366"/>
                </a:lnTo>
                <a:lnTo>
                  <a:pt x="16399" y="40911"/>
                </a:lnTo>
                <a:lnTo>
                  <a:pt x="15782" y="40273"/>
                </a:lnTo>
                <a:lnTo>
                  <a:pt x="15165" y="39726"/>
                </a:lnTo>
                <a:lnTo>
                  <a:pt x="14548" y="39088"/>
                </a:lnTo>
                <a:lnTo>
                  <a:pt x="13842" y="38633"/>
                </a:lnTo>
                <a:lnTo>
                  <a:pt x="13137" y="38086"/>
                </a:lnTo>
                <a:lnTo>
                  <a:pt x="12520" y="37539"/>
                </a:lnTo>
                <a:lnTo>
                  <a:pt x="11903" y="36993"/>
                </a:lnTo>
                <a:lnTo>
                  <a:pt x="11197" y="36446"/>
                </a:lnTo>
                <a:lnTo>
                  <a:pt x="10580" y="35899"/>
                </a:lnTo>
                <a:lnTo>
                  <a:pt x="9875" y="35444"/>
                </a:lnTo>
                <a:lnTo>
                  <a:pt x="9257" y="34897"/>
                </a:lnTo>
                <a:lnTo>
                  <a:pt x="8552" y="34350"/>
                </a:lnTo>
                <a:lnTo>
                  <a:pt x="7847" y="33895"/>
                </a:lnTo>
                <a:lnTo>
                  <a:pt x="7229" y="33348"/>
                </a:lnTo>
                <a:lnTo>
                  <a:pt x="6524" y="32801"/>
                </a:lnTo>
                <a:lnTo>
                  <a:pt x="5731" y="32437"/>
                </a:lnTo>
                <a:lnTo>
                  <a:pt x="5025" y="31890"/>
                </a:lnTo>
                <a:lnTo>
                  <a:pt x="4320" y="31343"/>
                </a:lnTo>
                <a:lnTo>
                  <a:pt x="3614" y="30888"/>
                </a:lnTo>
                <a:lnTo>
                  <a:pt x="2909" y="30432"/>
                </a:lnTo>
                <a:lnTo>
                  <a:pt x="2204" y="29977"/>
                </a:lnTo>
                <a:lnTo>
                  <a:pt x="1498" y="29430"/>
                </a:lnTo>
                <a:lnTo>
                  <a:pt x="793" y="28974"/>
                </a:lnTo>
                <a:lnTo>
                  <a:pt x="0" y="28519"/>
                </a:lnTo>
                <a:lnTo>
                  <a:pt x="12000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x="3690255" y="4384675"/>
            <a:ext cx="1257299" cy="90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39" y="117333"/>
                </a:moveTo>
                <a:lnTo>
                  <a:pt x="2653" y="120000"/>
                </a:lnTo>
                <a:lnTo>
                  <a:pt x="120000" y="5333"/>
                </a:lnTo>
                <a:lnTo>
                  <a:pt x="117372" y="0"/>
                </a:lnTo>
                <a:lnTo>
                  <a:pt x="0" y="114666"/>
                </a:lnTo>
                <a:lnTo>
                  <a:pt x="1339" y="11733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20" name="Shape 1020"/>
          <p:cNvSpPr/>
          <p:nvPr/>
        </p:nvSpPr>
        <p:spPr>
          <a:xfrm>
            <a:off x="1583643" y="3429000"/>
            <a:ext cx="3816349" cy="3313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21" name="Shape 1021"/>
          <p:cNvSpPr txBox="1">
            <a:spLocks noGrp="1"/>
          </p:cNvSpPr>
          <p:nvPr>
            <p:ph type="title"/>
          </p:nvPr>
        </p:nvSpPr>
        <p:spPr>
          <a:xfrm>
            <a:off x="277129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Orientation Normalization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body" idx="1"/>
          </p:nvPr>
        </p:nvSpPr>
        <p:spPr>
          <a:xfrm>
            <a:off x="277129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Compute orientation histogram</a:t>
            </a:r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Select dominant orientation</a:t>
            </a:r>
          </a:p>
          <a:p>
            <a:pPr indent="-342900">
              <a:spcBef>
                <a:spcPts val="640"/>
              </a:spcBef>
              <a:buSzPct val="100000"/>
            </a:pPr>
            <a:r>
              <a:rPr lang="en-US"/>
              <a:t>Normalize: rotate to fixed orientation </a:t>
            </a:r>
          </a:p>
        </p:txBody>
      </p:sp>
      <p:grpSp>
        <p:nvGrpSpPr>
          <p:cNvPr id="1023" name="Shape 1023"/>
          <p:cNvGrpSpPr/>
          <p:nvPr/>
        </p:nvGrpSpPr>
        <p:grpSpPr>
          <a:xfrm>
            <a:off x="5904817" y="4652962"/>
            <a:ext cx="2608262" cy="1690686"/>
            <a:chOff x="3786" y="2930"/>
            <a:chExt cx="1643" cy="1064"/>
          </a:xfrm>
        </p:grpSpPr>
        <p:sp>
          <p:nvSpPr>
            <p:cNvPr id="1024" name="Shape 1024"/>
            <p:cNvSpPr/>
            <p:nvPr/>
          </p:nvSpPr>
          <p:spPr>
            <a:xfrm>
              <a:off x="3859" y="2930"/>
              <a:ext cx="1446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82"/>
                  </a:moveTo>
                  <a:lnTo>
                    <a:pt x="119377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9377" y="120000"/>
                  </a:lnTo>
                  <a:lnTo>
                    <a:pt x="118727" y="60582"/>
                  </a:lnTo>
                  <a:lnTo>
                    <a:pt x="120000" y="60582"/>
                  </a:lnTo>
                  <a:lnTo>
                    <a:pt x="120000" y="0"/>
                  </a:lnTo>
                  <a:lnTo>
                    <a:pt x="119377" y="0"/>
                  </a:lnTo>
                  <a:lnTo>
                    <a:pt x="120000" y="6058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5290" y="2938"/>
              <a:ext cx="14" cy="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8899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899"/>
                  </a:lnTo>
                  <a:lnTo>
                    <a:pt x="61304" y="11779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899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6" name="Shape 1026"/>
            <p:cNvSpPr/>
            <p:nvPr/>
          </p:nvSpPr>
          <p:spPr>
            <a:xfrm>
              <a:off x="3852" y="3718"/>
              <a:ext cx="1445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622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622" y="0"/>
                  </a:lnTo>
                  <a:lnTo>
                    <a:pt x="1258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62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7" name="Shape 1027"/>
            <p:cNvSpPr/>
            <p:nvPr/>
          </p:nvSpPr>
          <p:spPr>
            <a:xfrm>
              <a:off x="3852" y="2930"/>
              <a:ext cx="14" cy="7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112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122"/>
                  </a:lnTo>
                  <a:lnTo>
                    <a:pt x="59340" y="2222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12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3859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29" name="Shape 1029"/>
            <p:cNvSpPr/>
            <p:nvPr/>
          </p:nvSpPr>
          <p:spPr>
            <a:xfrm>
              <a:off x="3859" y="352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0" name="Shape 1030"/>
            <p:cNvSpPr/>
            <p:nvPr/>
          </p:nvSpPr>
          <p:spPr>
            <a:xfrm>
              <a:off x="4058" y="3529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1" name="Shape 1031"/>
            <p:cNvSpPr/>
            <p:nvPr/>
          </p:nvSpPr>
          <p:spPr>
            <a:xfrm>
              <a:off x="3852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3852" y="3522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065" y="3135"/>
              <a:ext cx="205" cy="59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065" y="312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263" y="3135"/>
              <a:ext cx="14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853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8537"/>
                  </a:lnTo>
                  <a:lnTo>
                    <a:pt x="61304" y="117074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8537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05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058" y="3128"/>
              <a:ext cx="14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1462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462"/>
                  </a:lnTo>
                  <a:lnTo>
                    <a:pt x="59340" y="292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146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0" y="3331"/>
              <a:ext cx="206" cy="394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263" y="3325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31" y="60000"/>
                  </a:moveTo>
                  <a:lnTo>
                    <a:pt x="440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409" y="0"/>
                  </a:lnTo>
                  <a:lnTo>
                    <a:pt x="0" y="60000"/>
                  </a:lnTo>
                  <a:lnTo>
                    <a:pt x="4409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631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0" name="Shape 1040"/>
            <p:cNvSpPr/>
            <p:nvPr/>
          </p:nvSpPr>
          <p:spPr>
            <a:xfrm>
              <a:off x="4263" y="3331"/>
              <a:ext cx="14" cy="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15637"/>
                  </a:moveTo>
                  <a:lnTo>
                    <a:pt x="120000" y="117818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7818"/>
                  </a:lnTo>
                  <a:lnTo>
                    <a:pt x="61304" y="120000"/>
                  </a:lnTo>
                  <a:lnTo>
                    <a:pt x="0" y="117818"/>
                  </a:lnTo>
                  <a:lnTo>
                    <a:pt x="0" y="120000"/>
                  </a:lnTo>
                  <a:lnTo>
                    <a:pt x="61304" y="120000"/>
                  </a:lnTo>
                  <a:lnTo>
                    <a:pt x="61304" y="1156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270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48" y="60000"/>
                  </a:moveTo>
                  <a:lnTo>
                    <a:pt x="115771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1" y="120000"/>
                  </a:lnTo>
                  <a:lnTo>
                    <a:pt x="120000" y="60000"/>
                  </a:lnTo>
                  <a:lnTo>
                    <a:pt x="115771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44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68" y="3325"/>
              <a:ext cx="14" cy="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59" y="4362"/>
                  </a:moveTo>
                  <a:lnTo>
                    <a:pt x="0" y="2181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2181"/>
                  </a:lnTo>
                  <a:lnTo>
                    <a:pt x="60659" y="0"/>
                  </a:lnTo>
                  <a:lnTo>
                    <a:pt x="120000" y="2181"/>
                  </a:lnTo>
                  <a:lnTo>
                    <a:pt x="120000" y="0"/>
                  </a:lnTo>
                  <a:lnTo>
                    <a:pt x="60659" y="0"/>
                  </a:lnTo>
                  <a:lnTo>
                    <a:pt x="60659" y="43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477" y="3586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94"/>
                  </a:moveTo>
                  <a:lnTo>
                    <a:pt x="115680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0" y="120000"/>
                  </a:lnTo>
                  <a:lnTo>
                    <a:pt x="111455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680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674" y="3595"/>
              <a:ext cx="15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59340" y="107368"/>
                  </a:lnTo>
                  <a:lnTo>
                    <a:pt x="59340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59340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46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319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9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9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468" y="3586"/>
              <a:ext cx="14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659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659" y="12507"/>
                  </a:lnTo>
                  <a:lnTo>
                    <a:pt x="60659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65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681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681" y="352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11462" y="60000"/>
                  </a:lnTo>
                  <a:lnTo>
                    <a:pt x="120000" y="60000"/>
                  </a:lnTo>
                  <a:lnTo>
                    <a:pt x="120000" y="0"/>
                  </a:lnTo>
                  <a:lnTo>
                    <a:pt x="115684" y="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879" y="3529"/>
              <a:ext cx="14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119999"/>
                  </a:moveTo>
                  <a:lnTo>
                    <a:pt x="120000" y="115717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5717"/>
                  </a:lnTo>
                  <a:lnTo>
                    <a:pt x="59340" y="111434"/>
                  </a:lnTo>
                  <a:lnTo>
                    <a:pt x="59340" y="119999"/>
                  </a:lnTo>
                  <a:lnTo>
                    <a:pt x="120000" y="119999"/>
                  </a:lnTo>
                  <a:lnTo>
                    <a:pt x="120000" y="115717"/>
                  </a:lnTo>
                  <a:lnTo>
                    <a:pt x="59340" y="1199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674" y="3718"/>
              <a:ext cx="214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8544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22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674" y="3522"/>
              <a:ext cx="15" cy="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0"/>
                  </a:moveTo>
                  <a:lnTo>
                    <a:pt x="0" y="4282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4282"/>
                  </a:lnTo>
                  <a:lnTo>
                    <a:pt x="59340" y="8565"/>
                  </a:lnTo>
                  <a:lnTo>
                    <a:pt x="59340" y="0"/>
                  </a:lnTo>
                  <a:lnTo>
                    <a:pt x="0" y="0"/>
                  </a:lnTo>
                  <a:lnTo>
                    <a:pt x="0" y="4282"/>
                  </a:lnTo>
                  <a:lnTo>
                    <a:pt x="5934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888" y="3659"/>
              <a:ext cx="205" cy="66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879" y="3652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44" y="60000"/>
                  </a:moveTo>
                  <a:lnTo>
                    <a:pt x="422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225" y="0"/>
                  </a:lnTo>
                  <a:lnTo>
                    <a:pt x="0" y="60000"/>
                  </a:lnTo>
                  <a:lnTo>
                    <a:pt x="4225" y="0"/>
                  </a:lnTo>
                  <a:lnTo>
                    <a:pt x="0" y="0"/>
                  </a:lnTo>
                  <a:lnTo>
                    <a:pt x="0" y="60000"/>
                  </a:lnTo>
                  <a:lnTo>
                    <a:pt x="8544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879" y="3659"/>
              <a:ext cx="14" cy="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40" y="96000"/>
                  </a:moveTo>
                  <a:lnTo>
                    <a:pt x="120000" y="108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08000"/>
                  </a:lnTo>
                  <a:lnTo>
                    <a:pt x="59340" y="120000"/>
                  </a:lnTo>
                  <a:lnTo>
                    <a:pt x="0" y="108000"/>
                  </a:lnTo>
                  <a:lnTo>
                    <a:pt x="0" y="120000"/>
                  </a:lnTo>
                  <a:lnTo>
                    <a:pt x="59340" y="120000"/>
                  </a:lnTo>
                  <a:lnTo>
                    <a:pt x="59340" y="96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888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368" y="60000"/>
                  </a:moveTo>
                  <a:lnTo>
                    <a:pt x="11568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684" y="120000"/>
                  </a:lnTo>
                  <a:lnTo>
                    <a:pt x="120000" y="60000"/>
                  </a:lnTo>
                  <a:lnTo>
                    <a:pt x="115684" y="120000"/>
                  </a:lnTo>
                  <a:lnTo>
                    <a:pt x="120000" y="120000"/>
                  </a:lnTo>
                  <a:lnTo>
                    <a:pt x="120000" y="60000"/>
                  </a:lnTo>
                  <a:lnTo>
                    <a:pt x="111368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5084" y="3652"/>
              <a:ext cx="15" cy="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24000"/>
                  </a:moveTo>
                  <a:lnTo>
                    <a:pt x="0" y="120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12000"/>
                  </a:lnTo>
                  <a:lnTo>
                    <a:pt x="60000" y="0"/>
                  </a:lnTo>
                  <a:lnTo>
                    <a:pt x="120000" y="12000"/>
                  </a:lnTo>
                  <a:lnTo>
                    <a:pt x="120000" y="0"/>
                  </a:lnTo>
                  <a:lnTo>
                    <a:pt x="60000" y="0"/>
                  </a:lnTo>
                  <a:lnTo>
                    <a:pt x="60000" y="24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5093" y="3586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594"/>
                  </a:moveTo>
                  <a:lnTo>
                    <a:pt x="115774" y="0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15774" y="120000"/>
                  </a:lnTo>
                  <a:lnTo>
                    <a:pt x="111361" y="60594"/>
                  </a:lnTo>
                  <a:lnTo>
                    <a:pt x="120000" y="60594"/>
                  </a:lnTo>
                  <a:lnTo>
                    <a:pt x="120000" y="0"/>
                  </a:lnTo>
                  <a:lnTo>
                    <a:pt x="115774" y="0"/>
                  </a:lnTo>
                  <a:lnTo>
                    <a:pt x="120000" y="6059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5290" y="3595"/>
              <a:ext cx="14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304" y="120000"/>
                  </a:moveTo>
                  <a:lnTo>
                    <a:pt x="120000" y="113684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113684"/>
                  </a:lnTo>
                  <a:lnTo>
                    <a:pt x="61304" y="107368"/>
                  </a:lnTo>
                  <a:lnTo>
                    <a:pt x="61304" y="120000"/>
                  </a:lnTo>
                  <a:lnTo>
                    <a:pt x="120000" y="120000"/>
                  </a:lnTo>
                  <a:lnTo>
                    <a:pt x="120000" y="113684"/>
                  </a:lnTo>
                  <a:lnTo>
                    <a:pt x="61304" y="12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5084" y="3718"/>
              <a:ext cx="213" cy="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4315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4315" y="0"/>
                  </a:lnTo>
                  <a:lnTo>
                    <a:pt x="8631" y="60000"/>
                  </a:lnTo>
                  <a:lnTo>
                    <a:pt x="0" y="60000"/>
                  </a:lnTo>
                  <a:lnTo>
                    <a:pt x="0" y="120000"/>
                  </a:lnTo>
                  <a:lnTo>
                    <a:pt x="4315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5084" y="3586"/>
              <a:ext cx="15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0" y="6315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315"/>
                  </a:lnTo>
                  <a:lnTo>
                    <a:pt x="60000" y="12507"/>
                  </a:lnTo>
                  <a:lnTo>
                    <a:pt x="60000" y="0"/>
                  </a:lnTo>
                  <a:lnTo>
                    <a:pt x="0" y="0"/>
                  </a:lnTo>
                  <a:lnTo>
                    <a:pt x="0" y="6315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3786" y="3784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Questrial"/>
                  <a:ea typeface="Questrial"/>
                  <a:cs typeface="Questrial"/>
                  <a:sym typeface="Questrial"/>
                </a:rPr>
                <a:t>0</a:t>
              </a: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5229" y="3763"/>
              <a:ext cx="98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Questrial"/>
                  <a:ea typeface="Questrial"/>
                  <a:cs typeface="Questrial"/>
                  <a:sym typeface="Questrial"/>
                </a:rPr>
                <a:t>2</a:t>
              </a:r>
            </a:p>
          </p:txBody>
        </p:sp>
        <p:sp>
          <p:nvSpPr>
            <p:cNvPr id="1065" name="Shape 1065"/>
            <p:cNvSpPr/>
            <p:nvPr/>
          </p:nvSpPr>
          <p:spPr>
            <a:xfrm>
              <a:off x="5333" y="3745"/>
              <a:ext cx="97" cy="21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buSzPct val="25000"/>
              </a:pPr>
              <a:r>
                <a:rPr lang="en-US" sz="2200">
                  <a:latin typeface="Noto Symbol"/>
                  <a:ea typeface="Noto Symbol"/>
                  <a:cs typeface="Noto Symbol"/>
                  <a:sym typeface="Noto Symbol"/>
                </a:rPr>
                <a:t>π</a:t>
              </a:r>
            </a:p>
          </p:txBody>
        </p:sp>
      </p:grpSp>
      <p:sp>
        <p:nvSpPr>
          <p:cNvPr id="1066" name="Shape 1066"/>
          <p:cNvSpPr/>
          <p:nvPr/>
        </p:nvSpPr>
        <p:spPr>
          <a:xfrm>
            <a:off x="6428692" y="5991226"/>
            <a:ext cx="125412" cy="109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60125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60125" y="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67" name="Shape 1067"/>
          <p:cNvSpPr/>
          <p:nvPr/>
        </p:nvSpPr>
        <p:spPr>
          <a:xfrm>
            <a:off x="6479492" y="6091237"/>
            <a:ext cx="23812" cy="176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304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lnTo>
                  <a:pt x="61304" y="12000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1068" name="Shape 1068"/>
          <p:cNvGrpSpPr/>
          <p:nvPr/>
        </p:nvGrpSpPr>
        <p:grpSpPr>
          <a:xfrm rot="-3389670">
            <a:off x="2280493" y="3547577"/>
            <a:ext cx="2625725" cy="4246561"/>
            <a:chOff x="3947" y="1525"/>
            <a:chExt cx="1654" cy="2585"/>
          </a:xfrm>
        </p:grpSpPr>
        <p:sp>
          <p:nvSpPr>
            <p:cNvPr id="1069" name="Shape 1069"/>
            <p:cNvSpPr/>
            <p:nvPr/>
          </p:nvSpPr>
          <p:spPr>
            <a:xfrm>
              <a:off x="3947" y="1525"/>
              <a:ext cx="1654" cy="25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034" y="1531"/>
              <a:ext cx="1438" cy="13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993" y="0"/>
                  </a:moveTo>
                  <a:lnTo>
                    <a:pt x="63080" y="87"/>
                  </a:lnTo>
                  <a:lnTo>
                    <a:pt x="66111" y="311"/>
                  </a:lnTo>
                  <a:lnTo>
                    <a:pt x="69115" y="684"/>
                  </a:lnTo>
                  <a:lnTo>
                    <a:pt x="72063" y="1219"/>
                  </a:lnTo>
                  <a:lnTo>
                    <a:pt x="74956" y="1904"/>
                  </a:lnTo>
                  <a:lnTo>
                    <a:pt x="77793" y="2700"/>
                  </a:lnTo>
                  <a:lnTo>
                    <a:pt x="80588" y="3646"/>
                  </a:lnTo>
                  <a:lnTo>
                    <a:pt x="83314" y="4729"/>
                  </a:lnTo>
                  <a:lnTo>
                    <a:pt x="85956" y="5937"/>
                  </a:lnTo>
                  <a:lnTo>
                    <a:pt x="88557" y="7256"/>
                  </a:lnTo>
                  <a:lnTo>
                    <a:pt x="91074" y="8712"/>
                  </a:lnTo>
                  <a:lnTo>
                    <a:pt x="93507" y="10268"/>
                  </a:lnTo>
                  <a:lnTo>
                    <a:pt x="95858" y="11948"/>
                  </a:lnTo>
                  <a:lnTo>
                    <a:pt x="98124" y="13741"/>
                  </a:lnTo>
                  <a:lnTo>
                    <a:pt x="100308" y="15620"/>
                  </a:lnTo>
                  <a:lnTo>
                    <a:pt x="102394" y="17612"/>
                  </a:lnTo>
                  <a:lnTo>
                    <a:pt x="104368" y="19690"/>
                  </a:lnTo>
                  <a:lnTo>
                    <a:pt x="106260" y="21869"/>
                  </a:lnTo>
                  <a:lnTo>
                    <a:pt x="108040" y="24134"/>
                  </a:lnTo>
                  <a:lnTo>
                    <a:pt x="109723" y="26486"/>
                  </a:lnTo>
                  <a:lnTo>
                    <a:pt x="111280" y="28926"/>
                  </a:lnTo>
                  <a:lnTo>
                    <a:pt x="112726" y="31440"/>
                  </a:lnTo>
                  <a:lnTo>
                    <a:pt x="114061" y="34017"/>
                  </a:lnTo>
                  <a:lnTo>
                    <a:pt x="115271" y="36680"/>
                  </a:lnTo>
                  <a:lnTo>
                    <a:pt x="116342" y="39419"/>
                  </a:lnTo>
                  <a:lnTo>
                    <a:pt x="117274" y="42182"/>
                  </a:lnTo>
                  <a:lnTo>
                    <a:pt x="118094" y="45032"/>
                  </a:lnTo>
                  <a:lnTo>
                    <a:pt x="118776" y="47932"/>
                  </a:lnTo>
                  <a:lnTo>
                    <a:pt x="119290" y="50882"/>
                  </a:lnTo>
                  <a:lnTo>
                    <a:pt x="119680" y="53882"/>
                  </a:lnTo>
                  <a:lnTo>
                    <a:pt x="119916" y="56919"/>
                  </a:lnTo>
                  <a:lnTo>
                    <a:pt x="120000" y="59993"/>
                  </a:lnTo>
                  <a:lnTo>
                    <a:pt x="119916" y="63080"/>
                  </a:lnTo>
                  <a:lnTo>
                    <a:pt x="119680" y="66117"/>
                  </a:lnTo>
                  <a:lnTo>
                    <a:pt x="119290" y="69117"/>
                  </a:lnTo>
                  <a:lnTo>
                    <a:pt x="118776" y="72067"/>
                  </a:lnTo>
                  <a:lnTo>
                    <a:pt x="118094" y="74967"/>
                  </a:lnTo>
                  <a:lnTo>
                    <a:pt x="117274" y="77817"/>
                  </a:lnTo>
                  <a:lnTo>
                    <a:pt x="116342" y="80593"/>
                  </a:lnTo>
                  <a:lnTo>
                    <a:pt x="115271" y="83319"/>
                  </a:lnTo>
                  <a:lnTo>
                    <a:pt x="114061" y="85982"/>
                  </a:lnTo>
                  <a:lnTo>
                    <a:pt x="112726" y="88559"/>
                  </a:lnTo>
                  <a:lnTo>
                    <a:pt x="111280" y="91073"/>
                  </a:lnTo>
                  <a:lnTo>
                    <a:pt x="109723" y="93513"/>
                  </a:lnTo>
                  <a:lnTo>
                    <a:pt x="108040" y="95865"/>
                  </a:lnTo>
                  <a:lnTo>
                    <a:pt x="106260" y="98130"/>
                  </a:lnTo>
                  <a:lnTo>
                    <a:pt x="104368" y="100309"/>
                  </a:lnTo>
                  <a:lnTo>
                    <a:pt x="102394" y="102387"/>
                  </a:lnTo>
                  <a:lnTo>
                    <a:pt x="100308" y="104379"/>
                  </a:lnTo>
                  <a:lnTo>
                    <a:pt x="98124" y="106258"/>
                  </a:lnTo>
                  <a:lnTo>
                    <a:pt x="95858" y="108051"/>
                  </a:lnTo>
                  <a:lnTo>
                    <a:pt x="93507" y="109731"/>
                  </a:lnTo>
                  <a:lnTo>
                    <a:pt x="91074" y="111287"/>
                  </a:lnTo>
                  <a:lnTo>
                    <a:pt x="88557" y="112743"/>
                  </a:lnTo>
                  <a:lnTo>
                    <a:pt x="85956" y="114062"/>
                  </a:lnTo>
                  <a:lnTo>
                    <a:pt x="83314" y="115270"/>
                  </a:lnTo>
                  <a:lnTo>
                    <a:pt x="80588" y="116353"/>
                  </a:lnTo>
                  <a:lnTo>
                    <a:pt x="77793" y="117299"/>
                  </a:lnTo>
                  <a:lnTo>
                    <a:pt x="74956" y="118095"/>
                  </a:lnTo>
                  <a:lnTo>
                    <a:pt x="72063" y="118780"/>
                  </a:lnTo>
                  <a:lnTo>
                    <a:pt x="69115" y="119315"/>
                  </a:lnTo>
                  <a:lnTo>
                    <a:pt x="66111" y="119688"/>
                  </a:lnTo>
                  <a:lnTo>
                    <a:pt x="63080" y="119912"/>
                  </a:lnTo>
                  <a:lnTo>
                    <a:pt x="59993" y="120000"/>
                  </a:lnTo>
                  <a:lnTo>
                    <a:pt x="56919" y="119912"/>
                  </a:lnTo>
                  <a:lnTo>
                    <a:pt x="53888" y="119688"/>
                  </a:lnTo>
                  <a:lnTo>
                    <a:pt x="50884" y="119315"/>
                  </a:lnTo>
                  <a:lnTo>
                    <a:pt x="47936" y="118780"/>
                  </a:lnTo>
                  <a:lnTo>
                    <a:pt x="45029" y="118095"/>
                  </a:lnTo>
                  <a:lnTo>
                    <a:pt x="42192" y="117299"/>
                  </a:lnTo>
                  <a:lnTo>
                    <a:pt x="39397" y="116353"/>
                  </a:lnTo>
                  <a:lnTo>
                    <a:pt x="36685" y="115270"/>
                  </a:lnTo>
                  <a:lnTo>
                    <a:pt x="34029" y="114062"/>
                  </a:lnTo>
                  <a:lnTo>
                    <a:pt x="31428" y="112743"/>
                  </a:lnTo>
                  <a:lnTo>
                    <a:pt x="28925" y="111287"/>
                  </a:lnTo>
                  <a:lnTo>
                    <a:pt x="26492" y="109731"/>
                  </a:lnTo>
                  <a:lnTo>
                    <a:pt x="24141" y="108051"/>
                  </a:lnTo>
                  <a:lnTo>
                    <a:pt x="21875" y="106258"/>
                  </a:lnTo>
                  <a:lnTo>
                    <a:pt x="19691" y="104379"/>
                  </a:lnTo>
                  <a:lnTo>
                    <a:pt x="17605" y="102387"/>
                  </a:lnTo>
                  <a:lnTo>
                    <a:pt x="15631" y="100309"/>
                  </a:lnTo>
                  <a:lnTo>
                    <a:pt x="13725" y="98130"/>
                  </a:lnTo>
                  <a:lnTo>
                    <a:pt x="11959" y="95865"/>
                  </a:lnTo>
                  <a:lnTo>
                    <a:pt x="10276" y="93513"/>
                  </a:lnTo>
                  <a:lnTo>
                    <a:pt x="8719" y="91073"/>
                  </a:lnTo>
                  <a:lnTo>
                    <a:pt x="7273" y="88559"/>
                  </a:lnTo>
                  <a:lnTo>
                    <a:pt x="5924" y="85982"/>
                  </a:lnTo>
                  <a:lnTo>
                    <a:pt x="4728" y="83319"/>
                  </a:lnTo>
                  <a:lnTo>
                    <a:pt x="3643" y="80593"/>
                  </a:lnTo>
                  <a:lnTo>
                    <a:pt x="2711" y="77817"/>
                  </a:lnTo>
                  <a:lnTo>
                    <a:pt x="1905" y="74967"/>
                  </a:lnTo>
                  <a:lnTo>
                    <a:pt x="1223" y="72067"/>
                  </a:lnTo>
                  <a:lnTo>
                    <a:pt x="695" y="69117"/>
                  </a:lnTo>
                  <a:lnTo>
                    <a:pt x="319" y="66117"/>
                  </a:lnTo>
                  <a:lnTo>
                    <a:pt x="83" y="63080"/>
                  </a:lnTo>
                  <a:lnTo>
                    <a:pt x="0" y="59993"/>
                  </a:lnTo>
                  <a:lnTo>
                    <a:pt x="83" y="56919"/>
                  </a:lnTo>
                  <a:lnTo>
                    <a:pt x="319" y="53882"/>
                  </a:lnTo>
                  <a:lnTo>
                    <a:pt x="695" y="50882"/>
                  </a:lnTo>
                  <a:lnTo>
                    <a:pt x="1223" y="47932"/>
                  </a:lnTo>
                  <a:lnTo>
                    <a:pt x="1905" y="45032"/>
                  </a:lnTo>
                  <a:lnTo>
                    <a:pt x="2711" y="42182"/>
                  </a:lnTo>
                  <a:lnTo>
                    <a:pt x="3643" y="39419"/>
                  </a:lnTo>
                  <a:lnTo>
                    <a:pt x="4728" y="36680"/>
                  </a:lnTo>
                  <a:lnTo>
                    <a:pt x="5924" y="34017"/>
                  </a:lnTo>
                  <a:lnTo>
                    <a:pt x="7273" y="31440"/>
                  </a:lnTo>
                  <a:lnTo>
                    <a:pt x="8719" y="28926"/>
                  </a:lnTo>
                  <a:lnTo>
                    <a:pt x="10276" y="26486"/>
                  </a:lnTo>
                  <a:lnTo>
                    <a:pt x="11959" y="24134"/>
                  </a:lnTo>
                  <a:lnTo>
                    <a:pt x="13725" y="21869"/>
                  </a:lnTo>
                  <a:lnTo>
                    <a:pt x="15631" y="19690"/>
                  </a:lnTo>
                  <a:lnTo>
                    <a:pt x="17605" y="17612"/>
                  </a:lnTo>
                  <a:lnTo>
                    <a:pt x="19691" y="15620"/>
                  </a:lnTo>
                  <a:lnTo>
                    <a:pt x="21875" y="13741"/>
                  </a:lnTo>
                  <a:lnTo>
                    <a:pt x="24141" y="11948"/>
                  </a:lnTo>
                  <a:lnTo>
                    <a:pt x="26492" y="10268"/>
                  </a:lnTo>
                  <a:lnTo>
                    <a:pt x="28925" y="8712"/>
                  </a:lnTo>
                  <a:lnTo>
                    <a:pt x="31428" y="7256"/>
                  </a:lnTo>
                  <a:lnTo>
                    <a:pt x="34029" y="5937"/>
                  </a:lnTo>
                  <a:lnTo>
                    <a:pt x="36685" y="4729"/>
                  </a:lnTo>
                  <a:lnTo>
                    <a:pt x="39397" y="3646"/>
                  </a:lnTo>
                  <a:lnTo>
                    <a:pt x="42192" y="2700"/>
                  </a:lnTo>
                  <a:lnTo>
                    <a:pt x="45029" y="1904"/>
                  </a:lnTo>
                  <a:lnTo>
                    <a:pt x="47936" y="1219"/>
                  </a:lnTo>
                  <a:lnTo>
                    <a:pt x="50884" y="684"/>
                  </a:lnTo>
                  <a:lnTo>
                    <a:pt x="53888" y="311"/>
                  </a:lnTo>
                  <a:lnTo>
                    <a:pt x="56919" y="87"/>
                  </a:lnTo>
                  <a:lnTo>
                    <a:pt x="59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754" y="1525"/>
              <a:ext cx="727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9972" y="118472"/>
                  </a:lnTo>
                  <a:lnTo>
                    <a:pt x="119944" y="116945"/>
                  </a:lnTo>
                  <a:lnTo>
                    <a:pt x="119889" y="115393"/>
                  </a:lnTo>
                  <a:lnTo>
                    <a:pt x="119834" y="113841"/>
                  </a:lnTo>
                  <a:lnTo>
                    <a:pt x="119752" y="112338"/>
                  </a:lnTo>
                  <a:lnTo>
                    <a:pt x="119642" y="110810"/>
                  </a:lnTo>
                  <a:lnTo>
                    <a:pt x="119532" y="109308"/>
                  </a:lnTo>
                  <a:lnTo>
                    <a:pt x="119366" y="107756"/>
                  </a:lnTo>
                  <a:lnTo>
                    <a:pt x="119229" y="106253"/>
                  </a:lnTo>
                  <a:lnTo>
                    <a:pt x="119036" y="104750"/>
                  </a:lnTo>
                  <a:lnTo>
                    <a:pt x="118844" y="103272"/>
                  </a:lnTo>
                  <a:lnTo>
                    <a:pt x="118623" y="101769"/>
                  </a:lnTo>
                  <a:lnTo>
                    <a:pt x="118376" y="100291"/>
                  </a:lnTo>
                  <a:lnTo>
                    <a:pt x="118100" y="98813"/>
                  </a:lnTo>
                  <a:lnTo>
                    <a:pt x="117825" y="97335"/>
                  </a:lnTo>
                  <a:lnTo>
                    <a:pt x="117550" y="95881"/>
                  </a:lnTo>
                  <a:lnTo>
                    <a:pt x="117247" y="94428"/>
                  </a:lnTo>
                  <a:lnTo>
                    <a:pt x="116917" y="92974"/>
                  </a:lnTo>
                  <a:lnTo>
                    <a:pt x="116587" y="91521"/>
                  </a:lnTo>
                  <a:lnTo>
                    <a:pt x="116229" y="90067"/>
                  </a:lnTo>
                  <a:lnTo>
                    <a:pt x="115816" y="88663"/>
                  </a:lnTo>
                  <a:lnTo>
                    <a:pt x="115431" y="87234"/>
                  </a:lnTo>
                  <a:lnTo>
                    <a:pt x="115018" y="85805"/>
                  </a:lnTo>
                  <a:lnTo>
                    <a:pt x="114577" y="84401"/>
                  </a:lnTo>
                  <a:lnTo>
                    <a:pt x="114137" y="82997"/>
                  </a:lnTo>
                  <a:lnTo>
                    <a:pt x="113697" y="81568"/>
                  </a:lnTo>
                  <a:lnTo>
                    <a:pt x="113174" y="80213"/>
                  </a:lnTo>
                  <a:lnTo>
                    <a:pt x="112706" y="78809"/>
                  </a:lnTo>
                  <a:lnTo>
                    <a:pt x="112183" y="77454"/>
                  </a:lnTo>
                  <a:lnTo>
                    <a:pt x="111660" y="76099"/>
                  </a:lnTo>
                  <a:lnTo>
                    <a:pt x="111082" y="74719"/>
                  </a:lnTo>
                  <a:lnTo>
                    <a:pt x="110532" y="73389"/>
                  </a:lnTo>
                  <a:lnTo>
                    <a:pt x="109954" y="72009"/>
                  </a:lnTo>
                  <a:lnTo>
                    <a:pt x="109376" y="70704"/>
                  </a:lnTo>
                  <a:lnTo>
                    <a:pt x="108743" y="69373"/>
                  </a:lnTo>
                  <a:lnTo>
                    <a:pt x="108137" y="68068"/>
                  </a:lnTo>
                  <a:lnTo>
                    <a:pt x="107504" y="66762"/>
                  </a:lnTo>
                  <a:lnTo>
                    <a:pt x="106844" y="65456"/>
                  </a:lnTo>
                  <a:lnTo>
                    <a:pt x="106155" y="64175"/>
                  </a:lnTo>
                  <a:lnTo>
                    <a:pt x="105467" y="62894"/>
                  </a:lnTo>
                  <a:lnTo>
                    <a:pt x="104779" y="61638"/>
                  </a:lnTo>
                  <a:lnTo>
                    <a:pt x="104036" y="60357"/>
                  </a:lnTo>
                  <a:lnTo>
                    <a:pt x="103321" y="59100"/>
                  </a:lnTo>
                  <a:lnTo>
                    <a:pt x="102577" y="57869"/>
                  </a:lnTo>
                  <a:lnTo>
                    <a:pt x="101807" y="56637"/>
                  </a:lnTo>
                  <a:lnTo>
                    <a:pt x="101036" y="55405"/>
                  </a:lnTo>
                  <a:lnTo>
                    <a:pt x="100266" y="54198"/>
                  </a:lnTo>
                  <a:lnTo>
                    <a:pt x="99440" y="52991"/>
                  </a:lnTo>
                  <a:lnTo>
                    <a:pt x="98642" y="51784"/>
                  </a:lnTo>
                  <a:lnTo>
                    <a:pt x="97816" y="50626"/>
                  </a:lnTo>
                  <a:lnTo>
                    <a:pt x="96963" y="49443"/>
                  </a:lnTo>
                  <a:lnTo>
                    <a:pt x="96110" y="48285"/>
                  </a:lnTo>
                  <a:lnTo>
                    <a:pt x="95256" y="47152"/>
                  </a:lnTo>
                  <a:lnTo>
                    <a:pt x="94348" y="45994"/>
                  </a:lnTo>
                  <a:lnTo>
                    <a:pt x="93467" y="44861"/>
                  </a:lnTo>
                  <a:lnTo>
                    <a:pt x="92532" y="43752"/>
                  </a:lnTo>
                  <a:lnTo>
                    <a:pt x="91623" y="42644"/>
                  </a:lnTo>
                  <a:lnTo>
                    <a:pt x="90688" y="41535"/>
                  </a:lnTo>
                  <a:lnTo>
                    <a:pt x="89724" y="40451"/>
                  </a:lnTo>
                  <a:lnTo>
                    <a:pt x="88761" y="39392"/>
                  </a:lnTo>
                  <a:lnTo>
                    <a:pt x="87770" y="38332"/>
                  </a:lnTo>
                  <a:lnTo>
                    <a:pt x="86807" y="37273"/>
                  </a:lnTo>
                  <a:lnTo>
                    <a:pt x="85788" y="36238"/>
                  </a:lnTo>
                  <a:lnTo>
                    <a:pt x="84798" y="35228"/>
                  </a:lnTo>
                  <a:lnTo>
                    <a:pt x="83779" y="34218"/>
                  </a:lnTo>
                  <a:lnTo>
                    <a:pt x="82733" y="33208"/>
                  </a:lnTo>
                  <a:lnTo>
                    <a:pt x="81688" y="32198"/>
                  </a:lnTo>
                  <a:lnTo>
                    <a:pt x="80614" y="31237"/>
                  </a:lnTo>
                  <a:lnTo>
                    <a:pt x="79541" y="30277"/>
                  </a:lnTo>
                  <a:lnTo>
                    <a:pt x="78467" y="29340"/>
                  </a:lnTo>
                  <a:lnTo>
                    <a:pt x="77366" y="28380"/>
                  </a:lnTo>
                  <a:lnTo>
                    <a:pt x="76266" y="27468"/>
                  </a:lnTo>
                  <a:lnTo>
                    <a:pt x="75137" y="26557"/>
                  </a:lnTo>
                  <a:lnTo>
                    <a:pt x="74009" y="25670"/>
                  </a:lnTo>
                  <a:lnTo>
                    <a:pt x="72880" y="24758"/>
                  </a:lnTo>
                  <a:lnTo>
                    <a:pt x="71724" y="23896"/>
                  </a:lnTo>
                  <a:lnTo>
                    <a:pt x="70568" y="23034"/>
                  </a:lnTo>
                  <a:lnTo>
                    <a:pt x="69385" y="22196"/>
                  </a:lnTo>
                  <a:lnTo>
                    <a:pt x="68229" y="21359"/>
                  </a:lnTo>
                  <a:lnTo>
                    <a:pt x="67018" y="20546"/>
                  </a:lnTo>
                  <a:lnTo>
                    <a:pt x="65834" y="19757"/>
                  </a:lnTo>
                  <a:lnTo>
                    <a:pt x="64596" y="18944"/>
                  </a:lnTo>
                  <a:lnTo>
                    <a:pt x="63385" y="18156"/>
                  </a:lnTo>
                  <a:lnTo>
                    <a:pt x="62146" y="17417"/>
                  </a:lnTo>
                  <a:lnTo>
                    <a:pt x="60908" y="16653"/>
                  </a:lnTo>
                  <a:lnTo>
                    <a:pt x="59642" y="15939"/>
                  </a:lnTo>
                  <a:lnTo>
                    <a:pt x="58376" y="15249"/>
                  </a:lnTo>
                  <a:lnTo>
                    <a:pt x="57137" y="14510"/>
                  </a:lnTo>
                  <a:lnTo>
                    <a:pt x="55844" y="13845"/>
                  </a:lnTo>
                  <a:lnTo>
                    <a:pt x="54550" y="13180"/>
                  </a:lnTo>
                  <a:lnTo>
                    <a:pt x="53256" y="12514"/>
                  </a:lnTo>
                  <a:lnTo>
                    <a:pt x="51963" y="11874"/>
                  </a:lnTo>
                  <a:lnTo>
                    <a:pt x="50642" y="11258"/>
                  </a:lnTo>
                  <a:lnTo>
                    <a:pt x="49293" y="10642"/>
                  </a:lnTo>
                  <a:lnTo>
                    <a:pt x="47972" y="10026"/>
                  </a:lnTo>
                  <a:lnTo>
                    <a:pt x="46623" y="9484"/>
                  </a:lnTo>
                  <a:lnTo>
                    <a:pt x="45302" y="8893"/>
                  </a:lnTo>
                  <a:lnTo>
                    <a:pt x="43926" y="8351"/>
                  </a:lnTo>
                  <a:lnTo>
                    <a:pt x="42577" y="7834"/>
                  </a:lnTo>
                  <a:lnTo>
                    <a:pt x="41201" y="7292"/>
                  </a:lnTo>
                  <a:lnTo>
                    <a:pt x="39798" y="6799"/>
                  </a:lnTo>
                  <a:lnTo>
                    <a:pt x="38422" y="6331"/>
                  </a:lnTo>
                  <a:lnTo>
                    <a:pt x="37018" y="5838"/>
                  </a:lnTo>
                  <a:lnTo>
                    <a:pt x="35642" y="5395"/>
                  </a:lnTo>
                  <a:lnTo>
                    <a:pt x="34211" y="4976"/>
                  </a:lnTo>
                  <a:lnTo>
                    <a:pt x="32779" y="4557"/>
                  </a:lnTo>
                  <a:lnTo>
                    <a:pt x="31376" y="4188"/>
                  </a:lnTo>
                  <a:lnTo>
                    <a:pt x="29944" y="3793"/>
                  </a:lnTo>
                  <a:lnTo>
                    <a:pt x="28486" y="3424"/>
                  </a:lnTo>
                  <a:lnTo>
                    <a:pt x="27055" y="3104"/>
                  </a:lnTo>
                  <a:lnTo>
                    <a:pt x="25596" y="2759"/>
                  </a:lnTo>
                  <a:lnTo>
                    <a:pt x="24137" y="2463"/>
                  </a:lnTo>
                  <a:lnTo>
                    <a:pt x="22678" y="2143"/>
                  </a:lnTo>
                  <a:lnTo>
                    <a:pt x="21192" y="1896"/>
                  </a:lnTo>
                  <a:lnTo>
                    <a:pt x="19733" y="1625"/>
                  </a:lnTo>
                  <a:lnTo>
                    <a:pt x="18247" y="1404"/>
                  </a:lnTo>
                  <a:lnTo>
                    <a:pt x="16733" y="1157"/>
                  </a:lnTo>
                  <a:lnTo>
                    <a:pt x="15275" y="985"/>
                  </a:lnTo>
                  <a:lnTo>
                    <a:pt x="13761" y="788"/>
                  </a:lnTo>
                  <a:lnTo>
                    <a:pt x="12220" y="615"/>
                  </a:lnTo>
                  <a:lnTo>
                    <a:pt x="10733" y="468"/>
                  </a:lnTo>
                  <a:lnTo>
                    <a:pt x="9220" y="369"/>
                  </a:lnTo>
                  <a:lnTo>
                    <a:pt x="7678" y="246"/>
                  </a:lnTo>
                  <a:lnTo>
                    <a:pt x="6165" y="172"/>
                  </a:lnTo>
                  <a:lnTo>
                    <a:pt x="4623" y="73"/>
                  </a:lnTo>
                  <a:lnTo>
                    <a:pt x="3082" y="49"/>
                  </a:lnTo>
                  <a:lnTo>
                    <a:pt x="1568" y="0"/>
                  </a:lnTo>
                  <a:lnTo>
                    <a:pt x="0" y="0"/>
                  </a:lnTo>
                  <a:lnTo>
                    <a:pt x="0" y="2512"/>
                  </a:lnTo>
                  <a:lnTo>
                    <a:pt x="1541" y="2537"/>
                  </a:lnTo>
                  <a:lnTo>
                    <a:pt x="3027" y="2537"/>
                  </a:lnTo>
                  <a:lnTo>
                    <a:pt x="4541" y="2586"/>
                  </a:lnTo>
                  <a:lnTo>
                    <a:pt x="6055" y="2685"/>
                  </a:lnTo>
                  <a:lnTo>
                    <a:pt x="7541" y="2759"/>
                  </a:lnTo>
                  <a:lnTo>
                    <a:pt x="9027" y="2857"/>
                  </a:lnTo>
                  <a:lnTo>
                    <a:pt x="10513" y="2980"/>
                  </a:lnTo>
                  <a:lnTo>
                    <a:pt x="12000" y="3128"/>
                  </a:lnTo>
                  <a:lnTo>
                    <a:pt x="13458" y="3276"/>
                  </a:lnTo>
                  <a:lnTo>
                    <a:pt x="14944" y="3448"/>
                  </a:lnTo>
                  <a:lnTo>
                    <a:pt x="16403" y="3646"/>
                  </a:lnTo>
                  <a:lnTo>
                    <a:pt x="17862" y="3867"/>
                  </a:lnTo>
                  <a:lnTo>
                    <a:pt x="19293" y="4089"/>
                  </a:lnTo>
                  <a:lnTo>
                    <a:pt x="20752" y="4335"/>
                  </a:lnTo>
                  <a:lnTo>
                    <a:pt x="22211" y="4631"/>
                  </a:lnTo>
                  <a:lnTo>
                    <a:pt x="23642" y="4902"/>
                  </a:lnTo>
                  <a:lnTo>
                    <a:pt x="25073" y="5198"/>
                  </a:lnTo>
                  <a:lnTo>
                    <a:pt x="26504" y="5518"/>
                  </a:lnTo>
                  <a:lnTo>
                    <a:pt x="27908" y="5887"/>
                  </a:lnTo>
                  <a:lnTo>
                    <a:pt x="29311" y="6208"/>
                  </a:lnTo>
                  <a:lnTo>
                    <a:pt x="30688" y="6602"/>
                  </a:lnTo>
                  <a:lnTo>
                    <a:pt x="32119" y="6996"/>
                  </a:lnTo>
                  <a:lnTo>
                    <a:pt x="33495" y="7390"/>
                  </a:lnTo>
                  <a:lnTo>
                    <a:pt x="34871" y="7809"/>
                  </a:lnTo>
                  <a:lnTo>
                    <a:pt x="36247" y="8252"/>
                  </a:lnTo>
                  <a:lnTo>
                    <a:pt x="37596" y="8696"/>
                  </a:lnTo>
                  <a:lnTo>
                    <a:pt x="38972" y="9164"/>
                  </a:lnTo>
                  <a:lnTo>
                    <a:pt x="40348" y="9657"/>
                  </a:lnTo>
                  <a:lnTo>
                    <a:pt x="41669" y="10174"/>
                  </a:lnTo>
                  <a:lnTo>
                    <a:pt x="43018" y="10691"/>
                  </a:lnTo>
                  <a:lnTo>
                    <a:pt x="44339" y="11233"/>
                  </a:lnTo>
                  <a:lnTo>
                    <a:pt x="45660" y="11751"/>
                  </a:lnTo>
                  <a:lnTo>
                    <a:pt x="46954" y="12342"/>
                  </a:lnTo>
                  <a:lnTo>
                    <a:pt x="48275" y="12933"/>
                  </a:lnTo>
                  <a:lnTo>
                    <a:pt x="49596" y="13524"/>
                  </a:lnTo>
                  <a:lnTo>
                    <a:pt x="50862" y="14116"/>
                  </a:lnTo>
                  <a:lnTo>
                    <a:pt x="52155" y="14756"/>
                  </a:lnTo>
                  <a:lnTo>
                    <a:pt x="53394" y="15397"/>
                  </a:lnTo>
                  <a:lnTo>
                    <a:pt x="54688" y="16037"/>
                  </a:lnTo>
                  <a:lnTo>
                    <a:pt x="55926" y="16727"/>
                  </a:lnTo>
                  <a:lnTo>
                    <a:pt x="57165" y="17417"/>
                  </a:lnTo>
                  <a:lnTo>
                    <a:pt x="58403" y="18107"/>
                  </a:lnTo>
                  <a:lnTo>
                    <a:pt x="59642" y="18846"/>
                  </a:lnTo>
                  <a:lnTo>
                    <a:pt x="60853" y="19560"/>
                  </a:lnTo>
                  <a:lnTo>
                    <a:pt x="62064" y="20299"/>
                  </a:lnTo>
                  <a:lnTo>
                    <a:pt x="63275" y="21063"/>
                  </a:lnTo>
                  <a:lnTo>
                    <a:pt x="64431" y="21851"/>
                  </a:lnTo>
                  <a:lnTo>
                    <a:pt x="65614" y="22615"/>
                  </a:lnTo>
                  <a:lnTo>
                    <a:pt x="66770" y="23428"/>
                  </a:lnTo>
                  <a:lnTo>
                    <a:pt x="67954" y="24241"/>
                  </a:lnTo>
                  <a:lnTo>
                    <a:pt x="69082" y="25079"/>
                  </a:lnTo>
                  <a:lnTo>
                    <a:pt x="70238" y="25916"/>
                  </a:lnTo>
                  <a:lnTo>
                    <a:pt x="71339" y="26778"/>
                  </a:lnTo>
                  <a:lnTo>
                    <a:pt x="72467" y="27641"/>
                  </a:lnTo>
                  <a:lnTo>
                    <a:pt x="73568" y="28503"/>
                  </a:lnTo>
                  <a:lnTo>
                    <a:pt x="74669" y="29390"/>
                  </a:lnTo>
                  <a:lnTo>
                    <a:pt x="75743" y="30301"/>
                  </a:lnTo>
                  <a:lnTo>
                    <a:pt x="76816" y="31237"/>
                  </a:lnTo>
                  <a:lnTo>
                    <a:pt x="77889" y="32149"/>
                  </a:lnTo>
                  <a:lnTo>
                    <a:pt x="78908" y="33110"/>
                  </a:lnTo>
                  <a:lnTo>
                    <a:pt x="79981" y="34046"/>
                  </a:lnTo>
                  <a:lnTo>
                    <a:pt x="81000" y="35031"/>
                  </a:lnTo>
                  <a:lnTo>
                    <a:pt x="82018" y="35992"/>
                  </a:lnTo>
                  <a:lnTo>
                    <a:pt x="83009" y="37002"/>
                  </a:lnTo>
                  <a:lnTo>
                    <a:pt x="84027" y="38012"/>
                  </a:lnTo>
                  <a:lnTo>
                    <a:pt x="84990" y="38998"/>
                  </a:lnTo>
                  <a:lnTo>
                    <a:pt x="85954" y="40032"/>
                  </a:lnTo>
                  <a:lnTo>
                    <a:pt x="86917" y="41067"/>
                  </a:lnTo>
                  <a:lnTo>
                    <a:pt x="87853" y="42126"/>
                  </a:lnTo>
                  <a:lnTo>
                    <a:pt x="88788" y="43186"/>
                  </a:lnTo>
                  <a:lnTo>
                    <a:pt x="89697" y="44270"/>
                  </a:lnTo>
                  <a:lnTo>
                    <a:pt x="90605" y="45354"/>
                  </a:lnTo>
                  <a:lnTo>
                    <a:pt x="91513" y="46438"/>
                  </a:lnTo>
                  <a:lnTo>
                    <a:pt x="92366" y="47571"/>
                  </a:lnTo>
                  <a:lnTo>
                    <a:pt x="93247" y="48655"/>
                  </a:lnTo>
                  <a:lnTo>
                    <a:pt x="94100" y="49788"/>
                  </a:lnTo>
                  <a:lnTo>
                    <a:pt x="94926" y="50921"/>
                  </a:lnTo>
                  <a:lnTo>
                    <a:pt x="95779" y="52079"/>
                  </a:lnTo>
                  <a:lnTo>
                    <a:pt x="96577" y="53237"/>
                  </a:lnTo>
                  <a:lnTo>
                    <a:pt x="97376" y="54395"/>
                  </a:lnTo>
                  <a:lnTo>
                    <a:pt x="98174" y="55577"/>
                  </a:lnTo>
                  <a:lnTo>
                    <a:pt x="98944" y="56760"/>
                  </a:lnTo>
                  <a:lnTo>
                    <a:pt x="99688" y="57942"/>
                  </a:lnTo>
                  <a:lnTo>
                    <a:pt x="100458" y="59174"/>
                  </a:lnTo>
                  <a:lnTo>
                    <a:pt x="101174" y="60381"/>
                  </a:lnTo>
                  <a:lnTo>
                    <a:pt x="101889" y="61613"/>
                  </a:lnTo>
                  <a:lnTo>
                    <a:pt x="102605" y="62845"/>
                  </a:lnTo>
                  <a:lnTo>
                    <a:pt x="103266" y="64077"/>
                  </a:lnTo>
                  <a:lnTo>
                    <a:pt x="103926" y="65333"/>
                  </a:lnTo>
                  <a:lnTo>
                    <a:pt x="104614" y="66590"/>
                  </a:lnTo>
                  <a:lnTo>
                    <a:pt x="105247" y="67871"/>
                  </a:lnTo>
                  <a:lnTo>
                    <a:pt x="105880" y="69152"/>
                  </a:lnTo>
                  <a:lnTo>
                    <a:pt x="106486" y="70433"/>
                  </a:lnTo>
                  <a:lnTo>
                    <a:pt x="107091" y="71738"/>
                  </a:lnTo>
                  <a:lnTo>
                    <a:pt x="107669" y="73019"/>
                  </a:lnTo>
                  <a:lnTo>
                    <a:pt x="108220" y="74350"/>
                  </a:lnTo>
                  <a:lnTo>
                    <a:pt x="108770" y="75680"/>
                  </a:lnTo>
                  <a:lnTo>
                    <a:pt x="109321" y="77010"/>
                  </a:lnTo>
                  <a:lnTo>
                    <a:pt x="109844" y="78341"/>
                  </a:lnTo>
                  <a:lnTo>
                    <a:pt x="110339" y="79671"/>
                  </a:lnTo>
                  <a:lnTo>
                    <a:pt x="110834" y="81051"/>
                  </a:lnTo>
                  <a:lnTo>
                    <a:pt x="111275" y="82381"/>
                  </a:lnTo>
                  <a:lnTo>
                    <a:pt x="111770" y="83761"/>
                  </a:lnTo>
                  <a:lnTo>
                    <a:pt x="112183" y="85140"/>
                  </a:lnTo>
                  <a:lnTo>
                    <a:pt x="112623" y="86520"/>
                  </a:lnTo>
                  <a:lnTo>
                    <a:pt x="113009" y="87899"/>
                  </a:lnTo>
                  <a:lnTo>
                    <a:pt x="113394" y="89304"/>
                  </a:lnTo>
                  <a:lnTo>
                    <a:pt x="113807" y="90708"/>
                  </a:lnTo>
                  <a:lnTo>
                    <a:pt x="114137" y="92112"/>
                  </a:lnTo>
                  <a:lnTo>
                    <a:pt x="114467" y="93541"/>
                  </a:lnTo>
                  <a:lnTo>
                    <a:pt x="114798" y="94945"/>
                  </a:lnTo>
                  <a:lnTo>
                    <a:pt x="115100" y="96374"/>
                  </a:lnTo>
                  <a:lnTo>
                    <a:pt x="115376" y="97827"/>
                  </a:lnTo>
                  <a:lnTo>
                    <a:pt x="115623" y="99281"/>
                  </a:lnTo>
                  <a:lnTo>
                    <a:pt x="115926" y="100710"/>
                  </a:lnTo>
                  <a:lnTo>
                    <a:pt x="116146" y="102163"/>
                  </a:lnTo>
                  <a:lnTo>
                    <a:pt x="116366" y="103617"/>
                  </a:lnTo>
                  <a:lnTo>
                    <a:pt x="116559" y="105095"/>
                  </a:lnTo>
                  <a:lnTo>
                    <a:pt x="116724" y="106548"/>
                  </a:lnTo>
                  <a:lnTo>
                    <a:pt x="116889" y="108027"/>
                  </a:lnTo>
                  <a:lnTo>
                    <a:pt x="117027" y="109505"/>
                  </a:lnTo>
                  <a:lnTo>
                    <a:pt x="117137" y="111008"/>
                  </a:lnTo>
                  <a:lnTo>
                    <a:pt x="117247" y="112486"/>
                  </a:lnTo>
                  <a:lnTo>
                    <a:pt x="117330" y="113988"/>
                  </a:lnTo>
                  <a:lnTo>
                    <a:pt x="117412" y="115491"/>
                  </a:lnTo>
                  <a:lnTo>
                    <a:pt x="117440" y="116994"/>
                  </a:lnTo>
                  <a:lnTo>
                    <a:pt x="117467" y="118497"/>
                  </a:lnTo>
                  <a:lnTo>
                    <a:pt x="11749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>
              <a:off x="4754" y="2220"/>
              <a:ext cx="727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568" y="120000"/>
                  </a:lnTo>
                  <a:lnTo>
                    <a:pt x="3082" y="119950"/>
                  </a:lnTo>
                  <a:lnTo>
                    <a:pt x="4623" y="119926"/>
                  </a:lnTo>
                  <a:lnTo>
                    <a:pt x="6165" y="119827"/>
                  </a:lnTo>
                  <a:lnTo>
                    <a:pt x="7678" y="119753"/>
                  </a:lnTo>
                  <a:lnTo>
                    <a:pt x="9220" y="119630"/>
                  </a:lnTo>
                  <a:lnTo>
                    <a:pt x="10733" y="119532"/>
                  </a:lnTo>
                  <a:lnTo>
                    <a:pt x="12247" y="119384"/>
                  </a:lnTo>
                  <a:lnTo>
                    <a:pt x="13761" y="119211"/>
                  </a:lnTo>
                  <a:lnTo>
                    <a:pt x="15275" y="119014"/>
                  </a:lnTo>
                  <a:lnTo>
                    <a:pt x="16733" y="118842"/>
                  </a:lnTo>
                  <a:lnTo>
                    <a:pt x="18247" y="118596"/>
                  </a:lnTo>
                  <a:lnTo>
                    <a:pt x="19733" y="118374"/>
                  </a:lnTo>
                  <a:lnTo>
                    <a:pt x="21192" y="118128"/>
                  </a:lnTo>
                  <a:lnTo>
                    <a:pt x="22678" y="117857"/>
                  </a:lnTo>
                  <a:lnTo>
                    <a:pt x="24137" y="117561"/>
                  </a:lnTo>
                  <a:lnTo>
                    <a:pt x="25596" y="117241"/>
                  </a:lnTo>
                  <a:lnTo>
                    <a:pt x="27055" y="116896"/>
                  </a:lnTo>
                  <a:lnTo>
                    <a:pt x="28486" y="116576"/>
                  </a:lnTo>
                  <a:lnTo>
                    <a:pt x="29944" y="116206"/>
                  </a:lnTo>
                  <a:lnTo>
                    <a:pt x="31376" y="115812"/>
                  </a:lnTo>
                  <a:lnTo>
                    <a:pt x="32779" y="115443"/>
                  </a:lnTo>
                  <a:lnTo>
                    <a:pt x="34211" y="115024"/>
                  </a:lnTo>
                  <a:lnTo>
                    <a:pt x="35642" y="114605"/>
                  </a:lnTo>
                  <a:lnTo>
                    <a:pt x="37018" y="114162"/>
                  </a:lnTo>
                  <a:lnTo>
                    <a:pt x="38422" y="113669"/>
                  </a:lnTo>
                  <a:lnTo>
                    <a:pt x="39798" y="113201"/>
                  </a:lnTo>
                  <a:lnTo>
                    <a:pt x="41201" y="112709"/>
                  </a:lnTo>
                  <a:lnTo>
                    <a:pt x="42577" y="112167"/>
                  </a:lnTo>
                  <a:lnTo>
                    <a:pt x="43926" y="111650"/>
                  </a:lnTo>
                  <a:lnTo>
                    <a:pt x="45302" y="111108"/>
                  </a:lnTo>
                  <a:lnTo>
                    <a:pt x="46623" y="110541"/>
                  </a:lnTo>
                  <a:lnTo>
                    <a:pt x="47972" y="109975"/>
                  </a:lnTo>
                  <a:lnTo>
                    <a:pt x="49293" y="109359"/>
                  </a:lnTo>
                  <a:lnTo>
                    <a:pt x="50642" y="108743"/>
                  </a:lnTo>
                  <a:lnTo>
                    <a:pt x="51963" y="108128"/>
                  </a:lnTo>
                  <a:lnTo>
                    <a:pt x="53256" y="107487"/>
                  </a:lnTo>
                  <a:lnTo>
                    <a:pt x="54550" y="106822"/>
                  </a:lnTo>
                  <a:lnTo>
                    <a:pt x="55844" y="106157"/>
                  </a:lnTo>
                  <a:lnTo>
                    <a:pt x="57137" y="105492"/>
                  </a:lnTo>
                  <a:lnTo>
                    <a:pt x="58376" y="104802"/>
                  </a:lnTo>
                  <a:lnTo>
                    <a:pt x="59642" y="104064"/>
                  </a:lnTo>
                  <a:lnTo>
                    <a:pt x="60908" y="103349"/>
                  </a:lnTo>
                  <a:lnTo>
                    <a:pt x="62146" y="102586"/>
                  </a:lnTo>
                  <a:lnTo>
                    <a:pt x="63385" y="101847"/>
                  </a:lnTo>
                  <a:lnTo>
                    <a:pt x="64596" y="101059"/>
                  </a:lnTo>
                  <a:lnTo>
                    <a:pt x="65834" y="100246"/>
                  </a:lnTo>
                  <a:lnTo>
                    <a:pt x="67018" y="99482"/>
                  </a:lnTo>
                  <a:lnTo>
                    <a:pt x="68201" y="98645"/>
                  </a:lnTo>
                  <a:lnTo>
                    <a:pt x="69385" y="97807"/>
                  </a:lnTo>
                  <a:lnTo>
                    <a:pt x="70568" y="96970"/>
                  </a:lnTo>
                  <a:lnTo>
                    <a:pt x="71724" y="96108"/>
                  </a:lnTo>
                  <a:lnTo>
                    <a:pt x="72880" y="95246"/>
                  </a:lnTo>
                  <a:lnTo>
                    <a:pt x="74009" y="94334"/>
                  </a:lnTo>
                  <a:lnTo>
                    <a:pt x="75137" y="93448"/>
                  </a:lnTo>
                  <a:lnTo>
                    <a:pt x="76266" y="92536"/>
                  </a:lnTo>
                  <a:lnTo>
                    <a:pt x="77366" y="91625"/>
                  </a:lnTo>
                  <a:lnTo>
                    <a:pt x="78467" y="90665"/>
                  </a:lnTo>
                  <a:lnTo>
                    <a:pt x="79541" y="89729"/>
                  </a:lnTo>
                  <a:lnTo>
                    <a:pt x="80614" y="88768"/>
                  </a:lnTo>
                  <a:lnTo>
                    <a:pt x="81688" y="87807"/>
                  </a:lnTo>
                  <a:lnTo>
                    <a:pt x="82733" y="86798"/>
                  </a:lnTo>
                  <a:lnTo>
                    <a:pt x="83779" y="85788"/>
                  </a:lnTo>
                  <a:lnTo>
                    <a:pt x="84798" y="84802"/>
                  </a:lnTo>
                  <a:lnTo>
                    <a:pt x="85788" y="83768"/>
                  </a:lnTo>
                  <a:lnTo>
                    <a:pt x="86807" y="82733"/>
                  </a:lnTo>
                  <a:lnTo>
                    <a:pt x="87770" y="81674"/>
                  </a:lnTo>
                  <a:lnTo>
                    <a:pt x="88761" y="80615"/>
                  </a:lnTo>
                  <a:lnTo>
                    <a:pt x="89724" y="79556"/>
                  </a:lnTo>
                  <a:lnTo>
                    <a:pt x="90688" y="78472"/>
                  </a:lnTo>
                  <a:lnTo>
                    <a:pt x="91623" y="77364"/>
                  </a:lnTo>
                  <a:lnTo>
                    <a:pt x="92532" y="76256"/>
                  </a:lnTo>
                  <a:lnTo>
                    <a:pt x="93467" y="75147"/>
                  </a:lnTo>
                  <a:lnTo>
                    <a:pt x="94348" y="74014"/>
                  </a:lnTo>
                  <a:lnTo>
                    <a:pt x="95256" y="72857"/>
                  </a:lnTo>
                  <a:lnTo>
                    <a:pt x="96110" y="71724"/>
                  </a:lnTo>
                  <a:lnTo>
                    <a:pt x="96963" y="70566"/>
                  </a:lnTo>
                  <a:lnTo>
                    <a:pt x="97816" y="69384"/>
                  </a:lnTo>
                  <a:lnTo>
                    <a:pt x="98642" y="68226"/>
                  </a:lnTo>
                  <a:lnTo>
                    <a:pt x="99440" y="67019"/>
                  </a:lnTo>
                  <a:lnTo>
                    <a:pt x="100266" y="65812"/>
                  </a:lnTo>
                  <a:lnTo>
                    <a:pt x="101036" y="64605"/>
                  </a:lnTo>
                  <a:lnTo>
                    <a:pt x="101807" y="63374"/>
                  </a:lnTo>
                  <a:lnTo>
                    <a:pt x="102577" y="62142"/>
                  </a:lnTo>
                  <a:lnTo>
                    <a:pt x="103321" y="60911"/>
                  </a:lnTo>
                  <a:lnTo>
                    <a:pt x="104036" y="59655"/>
                  </a:lnTo>
                  <a:lnTo>
                    <a:pt x="104779" y="58423"/>
                  </a:lnTo>
                  <a:lnTo>
                    <a:pt x="105467" y="57142"/>
                  </a:lnTo>
                  <a:lnTo>
                    <a:pt x="106155" y="55837"/>
                  </a:lnTo>
                  <a:lnTo>
                    <a:pt x="106844" y="54556"/>
                  </a:lnTo>
                  <a:lnTo>
                    <a:pt x="107504" y="53251"/>
                  </a:lnTo>
                  <a:lnTo>
                    <a:pt x="108137" y="51945"/>
                  </a:lnTo>
                  <a:lnTo>
                    <a:pt x="108743" y="50640"/>
                  </a:lnTo>
                  <a:lnTo>
                    <a:pt x="109376" y="49310"/>
                  </a:lnTo>
                  <a:lnTo>
                    <a:pt x="109954" y="48004"/>
                  </a:lnTo>
                  <a:lnTo>
                    <a:pt x="110532" y="46625"/>
                  </a:lnTo>
                  <a:lnTo>
                    <a:pt x="111082" y="45295"/>
                  </a:lnTo>
                  <a:lnTo>
                    <a:pt x="111660" y="43916"/>
                  </a:lnTo>
                  <a:lnTo>
                    <a:pt x="112183" y="42561"/>
                  </a:lnTo>
                  <a:lnTo>
                    <a:pt x="112706" y="41206"/>
                  </a:lnTo>
                  <a:lnTo>
                    <a:pt x="113174" y="39802"/>
                  </a:lnTo>
                  <a:lnTo>
                    <a:pt x="113697" y="38448"/>
                  </a:lnTo>
                  <a:lnTo>
                    <a:pt x="114137" y="37019"/>
                  </a:lnTo>
                  <a:lnTo>
                    <a:pt x="114577" y="35615"/>
                  </a:lnTo>
                  <a:lnTo>
                    <a:pt x="115018" y="34211"/>
                  </a:lnTo>
                  <a:lnTo>
                    <a:pt x="115431" y="32783"/>
                  </a:lnTo>
                  <a:lnTo>
                    <a:pt x="115816" y="31354"/>
                  </a:lnTo>
                  <a:lnTo>
                    <a:pt x="116229" y="29950"/>
                  </a:lnTo>
                  <a:lnTo>
                    <a:pt x="116587" y="28497"/>
                  </a:lnTo>
                  <a:lnTo>
                    <a:pt x="116917" y="27044"/>
                  </a:lnTo>
                  <a:lnTo>
                    <a:pt x="117247" y="25591"/>
                  </a:lnTo>
                  <a:lnTo>
                    <a:pt x="117550" y="24137"/>
                  </a:lnTo>
                  <a:lnTo>
                    <a:pt x="117825" y="22684"/>
                  </a:lnTo>
                  <a:lnTo>
                    <a:pt x="118100" y="21206"/>
                  </a:lnTo>
                  <a:lnTo>
                    <a:pt x="118376" y="19729"/>
                  </a:lnTo>
                  <a:lnTo>
                    <a:pt x="118623" y="18251"/>
                  </a:lnTo>
                  <a:lnTo>
                    <a:pt x="118844" y="16748"/>
                  </a:lnTo>
                  <a:lnTo>
                    <a:pt x="119036" y="15270"/>
                  </a:lnTo>
                  <a:lnTo>
                    <a:pt x="119229" y="13768"/>
                  </a:lnTo>
                  <a:lnTo>
                    <a:pt x="119366" y="12266"/>
                  </a:lnTo>
                  <a:lnTo>
                    <a:pt x="119532" y="10714"/>
                  </a:lnTo>
                  <a:lnTo>
                    <a:pt x="119642" y="9211"/>
                  </a:lnTo>
                  <a:lnTo>
                    <a:pt x="119752" y="7684"/>
                  </a:lnTo>
                  <a:lnTo>
                    <a:pt x="119834" y="6182"/>
                  </a:lnTo>
                  <a:lnTo>
                    <a:pt x="119889" y="4630"/>
                  </a:lnTo>
                  <a:lnTo>
                    <a:pt x="119944" y="3078"/>
                  </a:lnTo>
                  <a:lnTo>
                    <a:pt x="119972" y="1551"/>
                  </a:lnTo>
                  <a:lnTo>
                    <a:pt x="120000" y="0"/>
                  </a:lnTo>
                  <a:lnTo>
                    <a:pt x="117495" y="0"/>
                  </a:lnTo>
                  <a:lnTo>
                    <a:pt x="117467" y="1527"/>
                  </a:lnTo>
                  <a:lnTo>
                    <a:pt x="117440" y="3029"/>
                  </a:lnTo>
                  <a:lnTo>
                    <a:pt x="117412" y="4532"/>
                  </a:lnTo>
                  <a:lnTo>
                    <a:pt x="117330" y="6034"/>
                  </a:lnTo>
                  <a:lnTo>
                    <a:pt x="117247" y="7536"/>
                  </a:lnTo>
                  <a:lnTo>
                    <a:pt x="117137" y="9014"/>
                  </a:lnTo>
                  <a:lnTo>
                    <a:pt x="117027" y="10517"/>
                  </a:lnTo>
                  <a:lnTo>
                    <a:pt x="116889" y="11995"/>
                  </a:lnTo>
                  <a:lnTo>
                    <a:pt x="116724" y="13472"/>
                  </a:lnTo>
                  <a:lnTo>
                    <a:pt x="116559" y="14926"/>
                  </a:lnTo>
                  <a:lnTo>
                    <a:pt x="116366" y="16403"/>
                  </a:lnTo>
                  <a:lnTo>
                    <a:pt x="116146" y="17857"/>
                  </a:lnTo>
                  <a:lnTo>
                    <a:pt x="115926" y="19310"/>
                  </a:lnTo>
                  <a:lnTo>
                    <a:pt x="115623" y="20738"/>
                  </a:lnTo>
                  <a:lnTo>
                    <a:pt x="115376" y="22192"/>
                  </a:lnTo>
                  <a:lnTo>
                    <a:pt x="115100" y="23645"/>
                  </a:lnTo>
                  <a:lnTo>
                    <a:pt x="114798" y="25073"/>
                  </a:lnTo>
                  <a:lnTo>
                    <a:pt x="114467" y="26477"/>
                  </a:lnTo>
                  <a:lnTo>
                    <a:pt x="114137" y="27906"/>
                  </a:lnTo>
                  <a:lnTo>
                    <a:pt x="113807" y="29310"/>
                  </a:lnTo>
                  <a:lnTo>
                    <a:pt x="113394" y="30714"/>
                  </a:lnTo>
                  <a:lnTo>
                    <a:pt x="113009" y="32118"/>
                  </a:lnTo>
                  <a:lnTo>
                    <a:pt x="112623" y="33497"/>
                  </a:lnTo>
                  <a:lnTo>
                    <a:pt x="112183" y="34876"/>
                  </a:lnTo>
                  <a:lnTo>
                    <a:pt x="111770" y="36256"/>
                  </a:lnTo>
                  <a:lnTo>
                    <a:pt x="111275" y="37635"/>
                  </a:lnTo>
                  <a:lnTo>
                    <a:pt x="110834" y="38965"/>
                  </a:lnTo>
                  <a:lnTo>
                    <a:pt x="110339" y="40344"/>
                  </a:lnTo>
                  <a:lnTo>
                    <a:pt x="109844" y="41674"/>
                  </a:lnTo>
                  <a:lnTo>
                    <a:pt x="109321" y="43004"/>
                  </a:lnTo>
                  <a:lnTo>
                    <a:pt x="108770" y="44334"/>
                  </a:lnTo>
                  <a:lnTo>
                    <a:pt x="108220" y="45665"/>
                  </a:lnTo>
                  <a:lnTo>
                    <a:pt x="107669" y="46995"/>
                  </a:lnTo>
                  <a:lnTo>
                    <a:pt x="107091" y="48275"/>
                  </a:lnTo>
                  <a:lnTo>
                    <a:pt x="106486" y="49581"/>
                  </a:lnTo>
                  <a:lnTo>
                    <a:pt x="105880" y="50862"/>
                  </a:lnTo>
                  <a:lnTo>
                    <a:pt x="105247" y="52142"/>
                  </a:lnTo>
                  <a:lnTo>
                    <a:pt x="104614" y="53423"/>
                  </a:lnTo>
                  <a:lnTo>
                    <a:pt x="103926" y="54679"/>
                  </a:lnTo>
                  <a:lnTo>
                    <a:pt x="103266" y="55935"/>
                  </a:lnTo>
                  <a:lnTo>
                    <a:pt x="102605" y="57167"/>
                  </a:lnTo>
                  <a:lnTo>
                    <a:pt x="101889" y="58423"/>
                  </a:lnTo>
                  <a:lnTo>
                    <a:pt x="101174" y="59630"/>
                  </a:lnTo>
                  <a:lnTo>
                    <a:pt x="100458" y="60837"/>
                  </a:lnTo>
                  <a:lnTo>
                    <a:pt x="99688" y="62068"/>
                  </a:lnTo>
                  <a:lnTo>
                    <a:pt x="98944" y="63251"/>
                  </a:lnTo>
                  <a:lnTo>
                    <a:pt x="98174" y="64433"/>
                  </a:lnTo>
                  <a:lnTo>
                    <a:pt x="97376" y="65615"/>
                  </a:lnTo>
                  <a:lnTo>
                    <a:pt x="96577" y="66773"/>
                  </a:lnTo>
                  <a:lnTo>
                    <a:pt x="95779" y="67931"/>
                  </a:lnTo>
                  <a:lnTo>
                    <a:pt x="94926" y="69088"/>
                  </a:lnTo>
                  <a:lnTo>
                    <a:pt x="94100" y="70221"/>
                  </a:lnTo>
                  <a:lnTo>
                    <a:pt x="93247" y="71354"/>
                  </a:lnTo>
                  <a:lnTo>
                    <a:pt x="92366" y="72463"/>
                  </a:lnTo>
                  <a:lnTo>
                    <a:pt x="91513" y="73571"/>
                  </a:lnTo>
                  <a:lnTo>
                    <a:pt x="90605" y="74655"/>
                  </a:lnTo>
                  <a:lnTo>
                    <a:pt x="89697" y="75738"/>
                  </a:lnTo>
                  <a:lnTo>
                    <a:pt x="88788" y="76822"/>
                  </a:lnTo>
                  <a:lnTo>
                    <a:pt x="87853" y="77881"/>
                  </a:lnTo>
                  <a:lnTo>
                    <a:pt x="86917" y="78940"/>
                  </a:lnTo>
                  <a:lnTo>
                    <a:pt x="85954" y="79975"/>
                  </a:lnTo>
                  <a:lnTo>
                    <a:pt x="84990" y="81009"/>
                  </a:lnTo>
                  <a:lnTo>
                    <a:pt x="84027" y="81995"/>
                  </a:lnTo>
                  <a:lnTo>
                    <a:pt x="83009" y="83004"/>
                  </a:lnTo>
                  <a:lnTo>
                    <a:pt x="82018" y="84014"/>
                  </a:lnTo>
                  <a:lnTo>
                    <a:pt x="81000" y="84975"/>
                  </a:lnTo>
                  <a:lnTo>
                    <a:pt x="79981" y="85960"/>
                  </a:lnTo>
                  <a:lnTo>
                    <a:pt x="78908" y="86896"/>
                  </a:lnTo>
                  <a:lnTo>
                    <a:pt x="77889" y="87857"/>
                  </a:lnTo>
                  <a:lnTo>
                    <a:pt x="76816" y="88768"/>
                  </a:lnTo>
                  <a:lnTo>
                    <a:pt x="75743" y="89704"/>
                  </a:lnTo>
                  <a:lnTo>
                    <a:pt x="74669" y="90615"/>
                  </a:lnTo>
                  <a:lnTo>
                    <a:pt x="73568" y="91502"/>
                  </a:lnTo>
                  <a:lnTo>
                    <a:pt x="72467" y="92364"/>
                  </a:lnTo>
                  <a:lnTo>
                    <a:pt x="71339" y="93226"/>
                  </a:lnTo>
                  <a:lnTo>
                    <a:pt x="70238" y="94088"/>
                  </a:lnTo>
                  <a:lnTo>
                    <a:pt x="69082" y="94926"/>
                  </a:lnTo>
                  <a:lnTo>
                    <a:pt x="67954" y="95763"/>
                  </a:lnTo>
                  <a:lnTo>
                    <a:pt x="66770" y="96576"/>
                  </a:lnTo>
                  <a:lnTo>
                    <a:pt x="65614" y="97389"/>
                  </a:lnTo>
                  <a:lnTo>
                    <a:pt x="64431" y="98152"/>
                  </a:lnTo>
                  <a:lnTo>
                    <a:pt x="63275" y="98940"/>
                  </a:lnTo>
                  <a:lnTo>
                    <a:pt x="62064" y="99704"/>
                  </a:lnTo>
                  <a:lnTo>
                    <a:pt x="60853" y="100443"/>
                  </a:lnTo>
                  <a:lnTo>
                    <a:pt x="59642" y="101182"/>
                  </a:lnTo>
                  <a:lnTo>
                    <a:pt x="58403" y="101896"/>
                  </a:lnTo>
                  <a:lnTo>
                    <a:pt x="57165" y="102586"/>
                  </a:lnTo>
                  <a:lnTo>
                    <a:pt x="55926" y="103275"/>
                  </a:lnTo>
                  <a:lnTo>
                    <a:pt x="54688" y="103965"/>
                  </a:lnTo>
                  <a:lnTo>
                    <a:pt x="53394" y="104605"/>
                  </a:lnTo>
                  <a:lnTo>
                    <a:pt x="52155" y="105246"/>
                  </a:lnTo>
                  <a:lnTo>
                    <a:pt x="50862" y="105886"/>
                  </a:lnTo>
                  <a:lnTo>
                    <a:pt x="49596" y="106502"/>
                  </a:lnTo>
                  <a:lnTo>
                    <a:pt x="48275" y="107068"/>
                  </a:lnTo>
                  <a:lnTo>
                    <a:pt x="46954" y="107660"/>
                  </a:lnTo>
                  <a:lnTo>
                    <a:pt x="45660" y="108251"/>
                  </a:lnTo>
                  <a:lnTo>
                    <a:pt x="44339" y="108768"/>
                  </a:lnTo>
                  <a:lnTo>
                    <a:pt x="43018" y="109310"/>
                  </a:lnTo>
                  <a:lnTo>
                    <a:pt x="41669" y="109827"/>
                  </a:lnTo>
                  <a:lnTo>
                    <a:pt x="40348" y="110344"/>
                  </a:lnTo>
                  <a:lnTo>
                    <a:pt x="38972" y="110837"/>
                  </a:lnTo>
                  <a:lnTo>
                    <a:pt x="37596" y="111305"/>
                  </a:lnTo>
                  <a:lnTo>
                    <a:pt x="36247" y="111748"/>
                  </a:lnTo>
                  <a:lnTo>
                    <a:pt x="34871" y="112192"/>
                  </a:lnTo>
                  <a:lnTo>
                    <a:pt x="33495" y="112610"/>
                  </a:lnTo>
                  <a:lnTo>
                    <a:pt x="32119" y="113004"/>
                  </a:lnTo>
                  <a:lnTo>
                    <a:pt x="30688" y="113399"/>
                  </a:lnTo>
                  <a:lnTo>
                    <a:pt x="29311" y="113793"/>
                  </a:lnTo>
                  <a:lnTo>
                    <a:pt x="27908" y="114113"/>
                  </a:lnTo>
                  <a:lnTo>
                    <a:pt x="26504" y="114482"/>
                  </a:lnTo>
                  <a:lnTo>
                    <a:pt x="25073" y="114802"/>
                  </a:lnTo>
                  <a:lnTo>
                    <a:pt x="23642" y="115098"/>
                  </a:lnTo>
                  <a:lnTo>
                    <a:pt x="22211" y="115369"/>
                  </a:lnTo>
                  <a:lnTo>
                    <a:pt x="20752" y="115665"/>
                  </a:lnTo>
                  <a:lnTo>
                    <a:pt x="19293" y="115911"/>
                  </a:lnTo>
                  <a:lnTo>
                    <a:pt x="17862" y="116133"/>
                  </a:lnTo>
                  <a:lnTo>
                    <a:pt x="16403" y="116354"/>
                  </a:lnTo>
                  <a:lnTo>
                    <a:pt x="14944" y="116551"/>
                  </a:lnTo>
                  <a:lnTo>
                    <a:pt x="13458" y="116724"/>
                  </a:lnTo>
                  <a:lnTo>
                    <a:pt x="11972" y="116871"/>
                  </a:lnTo>
                  <a:lnTo>
                    <a:pt x="10513" y="117019"/>
                  </a:lnTo>
                  <a:lnTo>
                    <a:pt x="9027" y="117142"/>
                  </a:lnTo>
                  <a:lnTo>
                    <a:pt x="7541" y="117241"/>
                  </a:lnTo>
                  <a:lnTo>
                    <a:pt x="6055" y="117315"/>
                  </a:lnTo>
                  <a:lnTo>
                    <a:pt x="4541" y="117413"/>
                  </a:lnTo>
                  <a:lnTo>
                    <a:pt x="3027" y="117463"/>
                  </a:lnTo>
                  <a:lnTo>
                    <a:pt x="1541" y="117463"/>
                  </a:lnTo>
                  <a:lnTo>
                    <a:pt x="0" y="117487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027" y="2220"/>
              <a:ext cx="725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1551"/>
                  </a:lnTo>
                  <a:lnTo>
                    <a:pt x="27" y="3078"/>
                  </a:lnTo>
                  <a:lnTo>
                    <a:pt x="82" y="4630"/>
                  </a:lnTo>
                  <a:lnTo>
                    <a:pt x="165" y="6182"/>
                  </a:lnTo>
                  <a:lnTo>
                    <a:pt x="247" y="7684"/>
                  </a:lnTo>
                  <a:lnTo>
                    <a:pt x="357" y="9211"/>
                  </a:lnTo>
                  <a:lnTo>
                    <a:pt x="467" y="10714"/>
                  </a:lnTo>
                  <a:lnTo>
                    <a:pt x="605" y="12266"/>
                  </a:lnTo>
                  <a:lnTo>
                    <a:pt x="770" y="13768"/>
                  </a:lnTo>
                  <a:lnTo>
                    <a:pt x="963" y="15270"/>
                  </a:lnTo>
                  <a:lnTo>
                    <a:pt x="1156" y="16748"/>
                  </a:lnTo>
                  <a:lnTo>
                    <a:pt x="1376" y="18251"/>
                  </a:lnTo>
                  <a:lnTo>
                    <a:pt x="1596" y="19729"/>
                  </a:lnTo>
                  <a:lnTo>
                    <a:pt x="1871" y="21206"/>
                  </a:lnTo>
                  <a:lnTo>
                    <a:pt x="2147" y="22684"/>
                  </a:lnTo>
                  <a:lnTo>
                    <a:pt x="2450" y="24137"/>
                  </a:lnTo>
                  <a:lnTo>
                    <a:pt x="2752" y="25591"/>
                  </a:lnTo>
                  <a:lnTo>
                    <a:pt x="3083" y="27044"/>
                  </a:lnTo>
                  <a:lnTo>
                    <a:pt x="3413" y="28497"/>
                  </a:lnTo>
                  <a:lnTo>
                    <a:pt x="3771" y="29950"/>
                  </a:lnTo>
                  <a:lnTo>
                    <a:pt x="4184" y="31354"/>
                  </a:lnTo>
                  <a:lnTo>
                    <a:pt x="4569" y="32783"/>
                  </a:lnTo>
                  <a:lnTo>
                    <a:pt x="4982" y="34211"/>
                  </a:lnTo>
                  <a:lnTo>
                    <a:pt x="5395" y="35615"/>
                  </a:lnTo>
                  <a:lnTo>
                    <a:pt x="5836" y="37019"/>
                  </a:lnTo>
                  <a:lnTo>
                    <a:pt x="6304" y="38448"/>
                  </a:lnTo>
                  <a:lnTo>
                    <a:pt x="6799" y="39802"/>
                  </a:lnTo>
                  <a:lnTo>
                    <a:pt x="7295" y="41206"/>
                  </a:lnTo>
                  <a:lnTo>
                    <a:pt x="7790" y="42561"/>
                  </a:lnTo>
                  <a:lnTo>
                    <a:pt x="8313" y="43916"/>
                  </a:lnTo>
                  <a:lnTo>
                    <a:pt x="8891" y="45295"/>
                  </a:lnTo>
                  <a:lnTo>
                    <a:pt x="9442" y="46625"/>
                  </a:lnTo>
                  <a:lnTo>
                    <a:pt x="10020" y="48004"/>
                  </a:lnTo>
                  <a:lnTo>
                    <a:pt x="10598" y="49310"/>
                  </a:lnTo>
                  <a:lnTo>
                    <a:pt x="11231" y="50640"/>
                  </a:lnTo>
                  <a:lnTo>
                    <a:pt x="11865" y="51945"/>
                  </a:lnTo>
                  <a:lnTo>
                    <a:pt x="12498" y="53251"/>
                  </a:lnTo>
                  <a:lnTo>
                    <a:pt x="13131" y="54556"/>
                  </a:lnTo>
                  <a:lnTo>
                    <a:pt x="13819" y="55837"/>
                  </a:lnTo>
                  <a:lnTo>
                    <a:pt x="14507" y="57142"/>
                  </a:lnTo>
                  <a:lnTo>
                    <a:pt x="15196" y="58423"/>
                  </a:lnTo>
                  <a:lnTo>
                    <a:pt x="15939" y="59655"/>
                  </a:lnTo>
                  <a:lnTo>
                    <a:pt x="16655" y="60911"/>
                  </a:lnTo>
                  <a:lnTo>
                    <a:pt x="17398" y="62142"/>
                  </a:lnTo>
                  <a:lnTo>
                    <a:pt x="18169" y="63374"/>
                  </a:lnTo>
                  <a:lnTo>
                    <a:pt x="18940" y="64605"/>
                  </a:lnTo>
                  <a:lnTo>
                    <a:pt x="19738" y="65812"/>
                  </a:lnTo>
                  <a:lnTo>
                    <a:pt x="20536" y="67019"/>
                  </a:lnTo>
                  <a:lnTo>
                    <a:pt x="21362" y="68226"/>
                  </a:lnTo>
                  <a:lnTo>
                    <a:pt x="22161" y="69384"/>
                  </a:lnTo>
                  <a:lnTo>
                    <a:pt x="23041" y="70566"/>
                  </a:lnTo>
                  <a:lnTo>
                    <a:pt x="23895" y="71724"/>
                  </a:lnTo>
                  <a:lnTo>
                    <a:pt x="24776" y="72857"/>
                  </a:lnTo>
                  <a:lnTo>
                    <a:pt x="25657" y="74014"/>
                  </a:lnTo>
                  <a:lnTo>
                    <a:pt x="26538" y="75147"/>
                  </a:lnTo>
                  <a:lnTo>
                    <a:pt x="27474" y="76256"/>
                  </a:lnTo>
                  <a:lnTo>
                    <a:pt x="28382" y="77364"/>
                  </a:lnTo>
                  <a:lnTo>
                    <a:pt x="29346" y="78472"/>
                  </a:lnTo>
                  <a:lnTo>
                    <a:pt x="30282" y="79556"/>
                  </a:lnTo>
                  <a:lnTo>
                    <a:pt x="31218" y="80615"/>
                  </a:lnTo>
                  <a:lnTo>
                    <a:pt x="32209" y="81674"/>
                  </a:lnTo>
                  <a:lnTo>
                    <a:pt x="33200" y="82733"/>
                  </a:lnTo>
                  <a:lnTo>
                    <a:pt x="34218" y="83768"/>
                  </a:lnTo>
                  <a:lnTo>
                    <a:pt x="35209" y="84802"/>
                  </a:lnTo>
                  <a:lnTo>
                    <a:pt x="36256" y="85788"/>
                  </a:lnTo>
                  <a:lnTo>
                    <a:pt x="37274" y="86798"/>
                  </a:lnTo>
                  <a:lnTo>
                    <a:pt x="38320" y="87807"/>
                  </a:lnTo>
                  <a:lnTo>
                    <a:pt x="39394" y="88768"/>
                  </a:lnTo>
                  <a:lnTo>
                    <a:pt x="40440" y="89729"/>
                  </a:lnTo>
                  <a:lnTo>
                    <a:pt x="41541" y="90665"/>
                  </a:lnTo>
                  <a:lnTo>
                    <a:pt x="42615" y="91625"/>
                  </a:lnTo>
                  <a:lnTo>
                    <a:pt x="43743" y="92536"/>
                  </a:lnTo>
                  <a:lnTo>
                    <a:pt x="44845" y="93448"/>
                  </a:lnTo>
                  <a:lnTo>
                    <a:pt x="46001" y="94334"/>
                  </a:lnTo>
                  <a:lnTo>
                    <a:pt x="47130" y="95246"/>
                  </a:lnTo>
                  <a:lnTo>
                    <a:pt x="48286" y="96108"/>
                  </a:lnTo>
                  <a:lnTo>
                    <a:pt x="49442" y="96970"/>
                  </a:lnTo>
                  <a:lnTo>
                    <a:pt x="50626" y="97807"/>
                  </a:lnTo>
                  <a:lnTo>
                    <a:pt x="51782" y="98645"/>
                  </a:lnTo>
                  <a:lnTo>
                    <a:pt x="52993" y="99482"/>
                  </a:lnTo>
                  <a:lnTo>
                    <a:pt x="54177" y="100246"/>
                  </a:lnTo>
                  <a:lnTo>
                    <a:pt x="55388" y="101059"/>
                  </a:lnTo>
                  <a:lnTo>
                    <a:pt x="56600" y="101847"/>
                  </a:lnTo>
                  <a:lnTo>
                    <a:pt x="57866" y="102586"/>
                  </a:lnTo>
                  <a:lnTo>
                    <a:pt x="59077" y="103349"/>
                  </a:lnTo>
                  <a:lnTo>
                    <a:pt x="60344" y="104064"/>
                  </a:lnTo>
                  <a:lnTo>
                    <a:pt x="61610" y="104802"/>
                  </a:lnTo>
                  <a:lnTo>
                    <a:pt x="62876" y="105492"/>
                  </a:lnTo>
                  <a:lnTo>
                    <a:pt x="64170" y="106157"/>
                  </a:lnTo>
                  <a:lnTo>
                    <a:pt x="65437" y="106822"/>
                  </a:lnTo>
                  <a:lnTo>
                    <a:pt x="66758" y="107487"/>
                  </a:lnTo>
                  <a:lnTo>
                    <a:pt x="68052" y="108128"/>
                  </a:lnTo>
                  <a:lnTo>
                    <a:pt x="69373" y="108743"/>
                  </a:lnTo>
                  <a:lnTo>
                    <a:pt x="70695" y="109359"/>
                  </a:lnTo>
                  <a:lnTo>
                    <a:pt x="72016" y="109975"/>
                  </a:lnTo>
                  <a:lnTo>
                    <a:pt x="73392" y="110541"/>
                  </a:lnTo>
                  <a:lnTo>
                    <a:pt x="74714" y="111108"/>
                  </a:lnTo>
                  <a:lnTo>
                    <a:pt x="76090" y="111650"/>
                  </a:lnTo>
                  <a:lnTo>
                    <a:pt x="77439" y="112167"/>
                  </a:lnTo>
                  <a:lnTo>
                    <a:pt x="78816" y="112709"/>
                  </a:lnTo>
                  <a:lnTo>
                    <a:pt x="80192" y="113201"/>
                  </a:lnTo>
                  <a:lnTo>
                    <a:pt x="81569" y="113669"/>
                  </a:lnTo>
                  <a:lnTo>
                    <a:pt x="82973" y="114162"/>
                  </a:lnTo>
                  <a:lnTo>
                    <a:pt x="84404" y="114605"/>
                  </a:lnTo>
                  <a:lnTo>
                    <a:pt x="85781" y="115024"/>
                  </a:lnTo>
                  <a:lnTo>
                    <a:pt x="87212" y="115443"/>
                  </a:lnTo>
                  <a:lnTo>
                    <a:pt x="88644" y="115812"/>
                  </a:lnTo>
                  <a:lnTo>
                    <a:pt x="90075" y="116206"/>
                  </a:lnTo>
                  <a:lnTo>
                    <a:pt x="91534" y="116576"/>
                  </a:lnTo>
                  <a:lnTo>
                    <a:pt x="92966" y="116896"/>
                  </a:lnTo>
                  <a:lnTo>
                    <a:pt x="94425" y="117241"/>
                  </a:lnTo>
                  <a:lnTo>
                    <a:pt x="95884" y="117561"/>
                  </a:lnTo>
                  <a:lnTo>
                    <a:pt x="97343" y="117857"/>
                  </a:lnTo>
                  <a:lnTo>
                    <a:pt x="98830" y="118128"/>
                  </a:lnTo>
                  <a:lnTo>
                    <a:pt x="100289" y="118374"/>
                  </a:lnTo>
                  <a:lnTo>
                    <a:pt x="101775" y="118596"/>
                  </a:lnTo>
                  <a:lnTo>
                    <a:pt x="103262" y="118842"/>
                  </a:lnTo>
                  <a:lnTo>
                    <a:pt x="104748" y="119014"/>
                  </a:lnTo>
                  <a:lnTo>
                    <a:pt x="106262" y="119211"/>
                  </a:lnTo>
                  <a:lnTo>
                    <a:pt x="107777" y="119384"/>
                  </a:lnTo>
                  <a:lnTo>
                    <a:pt x="109263" y="119532"/>
                  </a:lnTo>
                  <a:lnTo>
                    <a:pt x="110805" y="119630"/>
                  </a:lnTo>
                  <a:lnTo>
                    <a:pt x="112319" y="119753"/>
                  </a:lnTo>
                  <a:lnTo>
                    <a:pt x="113833" y="119827"/>
                  </a:lnTo>
                  <a:lnTo>
                    <a:pt x="115375" y="119926"/>
                  </a:lnTo>
                  <a:lnTo>
                    <a:pt x="116944" y="119950"/>
                  </a:lnTo>
                  <a:lnTo>
                    <a:pt x="118458" y="120000"/>
                  </a:lnTo>
                  <a:lnTo>
                    <a:pt x="120000" y="120000"/>
                  </a:lnTo>
                  <a:lnTo>
                    <a:pt x="120000" y="117487"/>
                  </a:lnTo>
                  <a:lnTo>
                    <a:pt x="118485" y="117463"/>
                  </a:lnTo>
                  <a:lnTo>
                    <a:pt x="116999" y="117463"/>
                  </a:lnTo>
                  <a:lnTo>
                    <a:pt x="115485" y="117413"/>
                  </a:lnTo>
                  <a:lnTo>
                    <a:pt x="113971" y="117315"/>
                  </a:lnTo>
                  <a:lnTo>
                    <a:pt x="112484" y="117241"/>
                  </a:lnTo>
                  <a:lnTo>
                    <a:pt x="110997" y="117142"/>
                  </a:lnTo>
                  <a:lnTo>
                    <a:pt x="109483" y="117019"/>
                  </a:lnTo>
                  <a:lnTo>
                    <a:pt x="108024" y="116871"/>
                  </a:lnTo>
                  <a:lnTo>
                    <a:pt x="106538" y="116724"/>
                  </a:lnTo>
                  <a:lnTo>
                    <a:pt x="105079" y="116551"/>
                  </a:lnTo>
                  <a:lnTo>
                    <a:pt x="103620" y="116354"/>
                  </a:lnTo>
                  <a:lnTo>
                    <a:pt x="102133" y="116133"/>
                  </a:lnTo>
                  <a:lnTo>
                    <a:pt x="100701" y="115911"/>
                  </a:lnTo>
                  <a:lnTo>
                    <a:pt x="99242" y="115665"/>
                  </a:lnTo>
                  <a:lnTo>
                    <a:pt x="97811" y="115369"/>
                  </a:lnTo>
                  <a:lnTo>
                    <a:pt x="96379" y="115098"/>
                  </a:lnTo>
                  <a:lnTo>
                    <a:pt x="94948" y="114802"/>
                  </a:lnTo>
                  <a:lnTo>
                    <a:pt x="93516" y="114482"/>
                  </a:lnTo>
                  <a:lnTo>
                    <a:pt x="92112" y="114113"/>
                  </a:lnTo>
                  <a:lnTo>
                    <a:pt x="90708" y="113793"/>
                  </a:lnTo>
                  <a:lnTo>
                    <a:pt x="89304" y="113399"/>
                  </a:lnTo>
                  <a:lnTo>
                    <a:pt x="87900" y="113004"/>
                  </a:lnTo>
                  <a:lnTo>
                    <a:pt x="86496" y="112610"/>
                  </a:lnTo>
                  <a:lnTo>
                    <a:pt x="85147" y="112192"/>
                  </a:lnTo>
                  <a:lnTo>
                    <a:pt x="83743" y="111748"/>
                  </a:lnTo>
                  <a:lnTo>
                    <a:pt x="82395" y="111305"/>
                  </a:lnTo>
                  <a:lnTo>
                    <a:pt x="81018" y="110837"/>
                  </a:lnTo>
                  <a:lnTo>
                    <a:pt x="79669" y="110344"/>
                  </a:lnTo>
                  <a:lnTo>
                    <a:pt x="78348" y="109827"/>
                  </a:lnTo>
                  <a:lnTo>
                    <a:pt x="76999" y="109310"/>
                  </a:lnTo>
                  <a:lnTo>
                    <a:pt x="75677" y="108768"/>
                  </a:lnTo>
                  <a:lnTo>
                    <a:pt x="74328" y="108251"/>
                  </a:lnTo>
                  <a:lnTo>
                    <a:pt x="73035" y="107660"/>
                  </a:lnTo>
                  <a:lnTo>
                    <a:pt x="71713" y="107068"/>
                  </a:lnTo>
                  <a:lnTo>
                    <a:pt x="70419" y="106502"/>
                  </a:lnTo>
                  <a:lnTo>
                    <a:pt x="69153" y="105886"/>
                  </a:lnTo>
                  <a:lnTo>
                    <a:pt x="67859" y="105246"/>
                  </a:lnTo>
                  <a:lnTo>
                    <a:pt x="66593" y="104605"/>
                  </a:lnTo>
                  <a:lnTo>
                    <a:pt x="65326" y="103965"/>
                  </a:lnTo>
                  <a:lnTo>
                    <a:pt x="64088" y="103275"/>
                  </a:lnTo>
                  <a:lnTo>
                    <a:pt x="62821" y="102586"/>
                  </a:lnTo>
                  <a:lnTo>
                    <a:pt x="61610" y="101896"/>
                  </a:lnTo>
                  <a:lnTo>
                    <a:pt x="60371" y="101182"/>
                  </a:lnTo>
                  <a:lnTo>
                    <a:pt x="59160" y="100443"/>
                  </a:lnTo>
                  <a:lnTo>
                    <a:pt x="57949" y="99704"/>
                  </a:lnTo>
                  <a:lnTo>
                    <a:pt x="56737" y="98940"/>
                  </a:lnTo>
                  <a:lnTo>
                    <a:pt x="55554" y="98152"/>
                  </a:lnTo>
                  <a:lnTo>
                    <a:pt x="54370" y="97389"/>
                  </a:lnTo>
                  <a:lnTo>
                    <a:pt x="53214" y="96576"/>
                  </a:lnTo>
                  <a:lnTo>
                    <a:pt x="52057" y="95763"/>
                  </a:lnTo>
                  <a:lnTo>
                    <a:pt x="50901" y="94926"/>
                  </a:lnTo>
                  <a:lnTo>
                    <a:pt x="49772" y="94088"/>
                  </a:lnTo>
                  <a:lnTo>
                    <a:pt x="48644" y="93226"/>
                  </a:lnTo>
                  <a:lnTo>
                    <a:pt x="47515" y="92364"/>
                  </a:lnTo>
                  <a:lnTo>
                    <a:pt x="46441" y="91502"/>
                  </a:lnTo>
                  <a:lnTo>
                    <a:pt x="45313" y="90615"/>
                  </a:lnTo>
                  <a:lnTo>
                    <a:pt x="44267" y="89704"/>
                  </a:lnTo>
                  <a:lnTo>
                    <a:pt x="43193" y="88768"/>
                  </a:lnTo>
                  <a:lnTo>
                    <a:pt x="42119" y="87857"/>
                  </a:lnTo>
                  <a:lnTo>
                    <a:pt x="41073" y="86896"/>
                  </a:lnTo>
                  <a:lnTo>
                    <a:pt x="40027" y="85960"/>
                  </a:lnTo>
                  <a:lnTo>
                    <a:pt x="39008" y="84975"/>
                  </a:lnTo>
                  <a:lnTo>
                    <a:pt x="37990" y="84014"/>
                  </a:lnTo>
                  <a:lnTo>
                    <a:pt x="36999" y="83004"/>
                  </a:lnTo>
                  <a:lnTo>
                    <a:pt x="35980" y="81995"/>
                  </a:lnTo>
                  <a:lnTo>
                    <a:pt x="35017" y="81009"/>
                  </a:lnTo>
                  <a:lnTo>
                    <a:pt x="34053" y="79975"/>
                  </a:lnTo>
                  <a:lnTo>
                    <a:pt x="33090" y="78940"/>
                  </a:lnTo>
                  <a:lnTo>
                    <a:pt x="32154" y="77881"/>
                  </a:lnTo>
                  <a:lnTo>
                    <a:pt x="31218" y="76822"/>
                  </a:lnTo>
                  <a:lnTo>
                    <a:pt x="30309" y="75738"/>
                  </a:lnTo>
                  <a:lnTo>
                    <a:pt x="29401" y="74655"/>
                  </a:lnTo>
                  <a:lnTo>
                    <a:pt x="28492" y="73571"/>
                  </a:lnTo>
                  <a:lnTo>
                    <a:pt x="27611" y="72463"/>
                  </a:lnTo>
                  <a:lnTo>
                    <a:pt x="26730" y="71354"/>
                  </a:lnTo>
                  <a:lnTo>
                    <a:pt x="25905" y="70221"/>
                  </a:lnTo>
                  <a:lnTo>
                    <a:pt x="25051" y="69088"/>
                  </a:lnTo>
                  <a:lnTo>
                    <a:pt x="24225" y="67931"/>
                  </a:lnTo>
                  <a:lnTo>
                    <a:pt x="23427" y="66798"/>
                  </a:lnTo>
                  <a:lnTo>
                    <a:pt x="22629" y="65615"/>
                  </a:lnTo>
                  <a:lnTo>
                    <a:pt x="21830" y="64433"/>
                  </a:lnTo>
                  <a:lnTo>
                    <a:pt x="21059" y="63251"/>
                  </a:lnTo>
                  <a:lnTo>
                    <a:pt x="20316" y="62068"/>
                  </a:lnTo>
                  <a:lnTo>
                    <a:pt x="19545" y="60837"/>
                  </a:lnTo>
                  <a:lnTo>
                    <a:pt x="18830" y="59630"/>
                  </a:lnTo>
                  <a:lnTo>
                    <a:pt x="18114" y="58423"/>
                  </a:lnTo>
                  <a:lnTo>
                    <a:pt x="17398" y="57167"/>
                  </a:lnTo>
                  <a:lnTo>
                    <a:pt x="16710" y="55935"/>
                  </a:lnTo>
                  <a:lnTo>
                    <a:pt x="16049" y="54679"/>
                  </a:lnTo>
                  <a:lnTo>
                    <a:pt x="15361" y="53423"/>
                  </a:lnTo>
                  <a:lnTo>
                    <a:pt x="14728" y="52142"/>
                  </a:lnTo>
                  <a:lnTo>
                    <a:pt x="14122" y="50862"/>
                  </a:lnTo>
                  <a:lnTo>
                    <a:pt x="13516" y="49581"/>
                  </a:lnTo>
                  <a:lnTo>
                    <a:pt x="12911" y="48275"/>
                  </a:lnTo>
                  <a:lnTo>
                    <a:pt x="12333" y="46995"/>
                  </a:lnTo>
                  <a:lnTo>
                    <a:pt x="11754" y="45665"/>
                  </a:lnTo>
                  <a:lnTo>
                    <a:pt x="11204" y="44334"/>
                  </a:lnTo>
                  <a:lnTo>
                    <a:pt x="10653" y="43004"/>
                  </a:lnTo>
                  <a:lnTo>
                    <a:pt x="10158" y="41674"/>
                  </a:lnTo>
                  <a:lnTo>
                    <a:pt x="9662" y="40344"/>
                  </a:lnTo>
                  <a:lnTo>
                    <a:pt x="9167" y="38965"/>
                  </a:lnTo>
                  <a:lnTo>
                    <a:pt x="8699" y="37635"/>
                  </a:lnTo>
                  <a:lnTo>
                    <a:pt x="8231" y="36256"/>
                  </a:lnTo>
                  <a:lnTo>
                    <a:pt x="7790" y="34876"/>
                  </a:lnTo>
                  <a:lnTo>
                    <a:pt x="7377" y="33497"/>
                  </a:lnTo>
                  <a:lnTo>
                    <a:pt x="6964" y="32118"/>
                  </a:lnTo>
                  <a:lnTo>
                    <a:pt x="6607" y="30714"/>
                  </a:lnTo>
                  <a:lnTo>
                    <a:pt x="6194" y="29310"/>
                  </a:lnTo>
                  <a:lnTo>
                    <a:pt x="5836" y="27906"/>
                  </a:lnTo>
                  <a:lnTo>
                    <a:pt x="5505" y="26477"/>
                  </a:lnTo>
                  <a:lnTo>
                    <a:pt x="5203" y="25073"/>
                  </a:lnTo>
                  <a:lnTo>
                    <a:pt x="4900" y="23645"/>
                  </a:lnTo>
                  <a:lnTo>
                    <a:pt x="4624" y="22192"/>
                  </a:lnTo>
                  <a:lnTo>
                    <a:pt x="4349" y="20738"/>
                  </a:lnTo>
                  <a:lnTo>
                    <a:pt x="4101" y="19310"/>
                  </a:lnTo>
                  <a:lnTo>
                    <a:pt x="3854" y="17857"/>
                  </a:lnTo>
                  <a:lnTo>
                    <a:pt x="3633" y="16403"/>
                  </a:lnTo>
                  <a:lnTo>
                    <a:pt x="3441" y="14926"/>
                  </a:lnTo>
                  <a:lnTo>
                    <a:pt x="3275" y="13472"/>
                  </a:lnTo>
                  <a:lnTo>
                    <a:pt x="3110" y="11995"/>
                  </a:lnTo>
                  <a:lnTo>
                    <a:pt x="2973" y="10517"/>
                  </a:lnTo>
                  <a:lnTo>
                    <a:pt x="2835" y="9014"/>
                  </a:lnTo>
                  <a:lnTo>
                    <a:pt x="2752" y="7536"/>
                  </a:lnTo>
                  <a:lnTo>
                    <a:pt x="2642" y="6034"/>
                  </a:lnTo>
                  <a:lnTo>
                    <a:pt x="2587" y="4532"/>
                  </a:lnTo>
                  <a:lnTo>
                    <a:pt x="2532" y="3029"/>
                  </a:lnTo>
                  <a:lnTo>
                    <a:pt x="2505" y="1527"/>
                  </a:lnTo>
                  <a:lnTo>
                    <a:pt x="25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>
              <a:off x="4027" y="1525"/>
              <a:ext cx="725" cy="6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18458" y="0"/>
                  </a:lnTo>
                  <a:lnTo>
                    <a:pt x="116944" y="49"/>
                  </a:lnTo>
                  <a:lnTo>
                    <a:pt x="115375" y="73"/>
                  </a:lnTo>
                  <a:lnTo>
                    <a:pt x="113833" y="172"/>
                  </a:lnTo>
                  <a:lnTo>
                    <a:pt x="112319" y="246"/>
                  </a:lnTo>
                  <a:lnTo>
                    <a:pt x="110805" y="369"/>
                  </a:lnTo>
                  <a:lnTo>
                    <a:pt x="109263" y="468"/>
                  </a:lnTo>
                  <a:lnTo>
                    <a:pt x="107777" y="615"/>
                  </a:lnTo>
                  <a:lnTo>
                    <a:pt x="106262" y="788"/>
                  </a:lnTo>
                  <a:lnTo>
                    <a:pt x="104748" y="985"/>
                  </a:lnTo>
                  <a:lnTo>
                    <a:pt x="103262" y="1157"/>
                  </a:lnTo>
                  <a:lnTo>
                    <a:pt x="101775" y="1404"/>
                  </a:lnTo>
                  <a:lnTo>
                    <a:pt x="100289" y="1625"/>
                  </a:lnTo>
                  <a:lnTo>
                    <a:pt x="98830" y="1896"/>
                  </a:lnTo>
                  <a:lnTo>
                    <a:pt x="97343" y="2143"/>
                  </a:lnTo>
                  <a:lnTo>
                    <a:pt x="95884" y="2463"/>
                  </a:lnTo>
                  <a:lnTo>
                    <a:pt x="94425" y="2759"/>
                  </a:lnTo>
                  <a:lnTo>
                    <a:pt x="92966" y="3104"/>
                  </a:lnTo>
                  <a:lnTo>
                    <a:pt x="91534" y="3424"/>
                  </a:lnTo>
                  <a:lnTo>
                    <a:pt x="90075" y="3793"/>
                  </a:lnTo>
                  <a:lnTo>
                    <a:pt x="88644" y="4188"/>
                  </a:lnTo>
                  <a:lnTo>
                    <a:pt x="87212" y="4557"/>
                  </a:lnTo>
                  <a:lnTo>
                    <a:pt x="85781" y="4976"/>
                  </a:lnTo>
                  <a:lnTo>
                    <a:pt x="84404" y="5395"/>
                  </a:lnTo>
                  <a:lnTo>
                    <a:pt x="82973" y="5838"/>
                  </a:lnTo>
                  <a:lnTo>
                    <a:pt x="81569" y="6331"/>
                  </a:lnTo>
                  <a:lnTo>
                    <a:pt x="80192" y="6799"/>
                  </a:lnTo>
                  <a:lnTo>
                    <a:pt x="78816" y="7292"/>
                  </a:lnTo>
                  <a:lnTo>
                    <a:pt x="77439" y="7834"/>
                  </a:lnTo>
                  <a:lnTo>
                    <a:pt x="76090" y="8351"/>
                  </a:lnTo>
                  <a:lnTo>
                    <a:pt x="74714" y="8893"/>
                  </a:lnTo>
                  <a:lnTo>
                    <a:pt x="73392" y="9484"/>
                  </a:lnTo>
                  <a:lnTo>
                    <a:pt x="72016" y="10026"/>
                  </a:lnTo>
                  <a:lnTo>
                    <a:pt x="70695" y="10642"/>
                  </a:lnTo>
                  <a:lnTo>
                    <a:pt x="69373" y="11258"/>
                  </a:lnTo>
                  <a:lnTo>
                    <a:pt x="68052" y="11874"/>
                  </a:lnTo>
                  <a:lnTo>
                    <a:pt x="66758" y="12514"/>
                  </a:lnTo>
                  <a:lnTo>
                    <a:pt x="65437" y="13180"/>
                  </a:lnTo>
                  <a:lnTo>
                    <a:pt x="64170" y="13845"/>
                  </a:lnTo>
                  <a:lnTo>
                    <a:pt x="62876" y="14510"/>
                  </a:lnTo>
                  <a:lnTo>
                    <a:pt x="61610" y="15249"/>
                  </a:lnTo>
                  <a:lnTo>
                    <a:pt x="60344" y="15939"/>
                  </a:lnTo>
                  <a:lnTo>
                    <a:pt x="59077" y="16653"/>
                  </a:lnTo>
                  <a:lnTo>
                    <a:pt x="57866" y="17417"/>
                  </a:lnTo>
                  <a:lnTo>
                    <a:pt x="56600" y="18156"/>
                  </a:lnTo>
                  <a:lnTo>
                    <a:pt x="55388" y="18944"/>
                  </a:lnTo>
                  <a:lnTo>
                    <a:pt x="54177" y="19757"/>
                  </a:lnTo>
                  <a:lnTo>
                    <a:pt x="52993" y="20546"/>
                  </a:lnTo>
                  <a:lnTo>
                    <a:pt x="51782" y="21359"/>
                  </a:lnTo>
                  <a:lnTo>
                    <a:pt x="50626" y="22196"/>
                  </a:lnTo>
                  <a:lnTo>
                    <a:pt x="49442" y="23034"/>
                  </a:lnTo>
                  <a:lnTo>
                    <a:pt x="48286" y="23896"/>
                  </a:lnTo>
                  <a:lnTo>
                    <a:pt x="47130" y="24758"/>
                  </a:lnTo>
                  <a:lnTo>
                    <a:pt x="46001" y="25670"/>
                  </a:lnTo>
                  <a:lnTo>
                    <a:pt x="44845" y="26557"/>
                  </a:lnTo>
                  <a:lnTo>
                    <a:pt x="43743" y="27468"/>
                  </a:lnTo>
                  <a:lnTo>
                    <a:pt x="42615" y="28380"/>
                  </a:lnTo>
                  <a:lnTo>
                    <a:pt x="41541" y="29340"/>
                  </a:lnTo>
                  <a:lnTo>
                    <a:pt x="40440" y="30277"/>
                  </a:lnTo>
                  <a:lnTo>
                    <a:pt x="39394" y="31237"/>
                  </a:lnTo>
                  <a:lnTo>
                    <a:pt x="38320" y="32198"/>
                  </a:lnTo>
                  <a:lnTo>
                    <a:pt x="37274" y="33208"/>
                  </a:lnTo>
                  <a:lnTo>
                    <a:pt x="36256" y="34218"/>
                  </a:lnTo>
                  <a:lnTo>
                    <a:pt x="35209" y="35228"/>
                  </a:lnTo>
                  <a:lnTo>
                    <a:pt x="34218" y="36238"/>
                  </a:lnTo>
                  <a:lnTo>
                    <a:pt x="33200" y="37273"/>
                  </a:lnTo>
                  <a:lnTo>
                    <a:pt x="32209" y="38332"/>
                  </a:lnTo>
                  <a:lnTo>
                    <a:pt x="31218" y="39392"/>
                  </a:lnTo>
                  <a:lnTo>
                    <a:pt x="30282" y="40451"/>
                  </a:lnTo>
                  <a:lnTo>
                    <a:pt x="29346" y="41535"/>
                  </a:lnTo>
                  <a:lnTo>
                    <a:pt x="28382" y="42644"/>
                  </a:lnTo>
                  <a:lnTo>
                    <a:pt x="27474" y="43752"/>
                  </a:lnTo>
                  <a:lnTo>
                    <a:pt x="26538" y="44861"/>
                  </a:lnTo>
                  <a:lnTo>
                    <a:pt x="25657" y="45994"/>
                  </a:lnTo>
                  <a:lnTo>
                    <a:pt x="24776" y="47152"/>
                  </a:lnTo>
                  <a:lnTo>
                    <a:pt x="23895" y="48285"/>
                  </a:lnTo>
                  <a:lnTo>
                    <a:pt x="23041" y="49443"/>
                  </a:lnTo>
                  <a:lnTo>
                    <a:pt x="22161" y="50626"/>
                  </a:lnTo>
                  <a:lnTo>
                    <a:pt x="21362" y="51784"/>
                  </a:lnTo>
                  <a:lnTo>
                    <a:pt x="20536" y="52991"/>
                  </a:lnTo>
                  <a:lnTo>
                    <a:pt x="19738" y="54198"/>
                  </a:lnTo>
                  <a:lnTo>
                    <a:pt x="18940" y="55405"/>
                  </a:lnTo>
                  <a:lnTo>
                    <a:pt x="18169" y="56637"/>
                  </a:lnTo>
                  <a:lnTo>
                    <a:pt x="17398" y="57869"/>
                  </a:lnTo>
                  <a:lnTo>
                    <a:pt x="16655" y="59100"/>
                  </a:lnTo>
                  <a:lnTo>
                    <a:pt x="15939" y="60357"/>
                  </a:lnTo>
                  <a:lnTo>
                    <a:pt x="15196" y="61638"/>
                  </a:lnTo>
                  <a:lnTo>
                    <a:pt x="14507" y="62894"/>
                  </a:lnTo>
                  <a:lnTo>
                    <a:pt x="13819" y="64175"/>
                  </a:lnTo>
                  <a:lnTo>
                    <a:pt x="13131" y="65456"/>
                  </a:lnTo>
                  <a:lnTo>
                    <a:pt x="12498" y="66762"/>
                  </a:lnTo>
                  <a:lnTo>
                    <a:pt x="11865" y="68068"/>
                  </a:lnTo>
                  <a:lnTo>
                    <a:pt x="11231" y="69373"/>
                  </a:lnTo>
                  <a:lnTo>
                    <a:pt x="10598" y="70704"/>
                  </a:lnTo>
                  <a:lnTo>
                    <a:pt x="10020" y="72009"/>
                  </a:lnTo>
                  <a:lnTo>
                    <a:pt x="9442" y="73389"/>
                  </a:lnTo>
                  <a:lnTo>
                    <a:pt x="8891" y="74719"/>
                  </a:lnTo>
                  <a:lnTo>
                    <a:pt x="8313" y="76099"/>
                  </a:lnTo>
                  <a:lnTo>
                    <a:pt x="7790" y="77454"/>
                  </a:lnTo>
                  <a:lnTo>
                    <a:pt x="7295" y="78809"/>
                  </a:lnTo>
                  <a:lnTo>
                    <a:pt x="6799" y="80213"/>
                  </a:lnTo>
                  <a:lnTo>
                    <a:pt x="6304" y="81568"/>
                  </a:lnTo>
                  <a:lnTo>
                    <a:pt x="5836" y="82997"/>
                  </a:lnTo>
                  <a:lnTo>
                    <a:pt x="5395" y="84401"/>
                  </a:lnTo>
                  <a:lnTo>
                    <a:pt x="4982" y="85805"/>
                  </a:lnTo>
                  <a:lnTo>
                    <a:pt x="4569" y="87234"/>
                  </a:lnTo>
                  <a:lnTo>
                    <a:pt x="4184" y="88663"/>
                  </a:lnTo>
                  <a:lnTo>
                    <a:pt x="3771" y="90067"/>
                  </a:lnTo>
                  <a:lnTo>
                    <a:pt x="3413" y="91521"/>
                  </a:lnTo>
                  <a:lnTo>
                    <a:pt x="3083" y="92974"/>
                  </a:lnTo>
                  <a:lnTo>
                    <a:pt x="2752" y="94428"/>
                  </a:lnTo>
                  <a:lnTo>
                    <a:pt x="2450" y="95881"/>
                  </a:lnTo>
                  <a:lnTo>
                    <a:pt x="2147" y="97335"/>
                  </a:lnTo>
                  <a:lnTo>
                    <a:pt x="1871" y="98813"/>
                  </a:lnTo>
                  <a:lnTo>
                    <a:pt x="1596" y="100291"/>
                  </a:lnTo>
                  <a:lnTo>
                    <a:pt x="1376" y="101769"/>
                  </a:lnTo>
                  <a:lnTo>
                    <a:pt x="1156" y="103272"/>
                  </a:lnTo>
                  <a:lnTo>
                    <a:pt x="963" y="104750"/>
                  </a:lnTo>
                  <a:lnTo>
                    <a:pt x="770" y="106253"/>
                  </a:lnTo>
                  <a:lnTo>
                    <a:pt x="605" y="107756"/>
                  </a:lnTo>
                  <a:lnTo>
                    <a:pt x="467" y="109308"/>
                  </a:lnTo>
                  <a:lnTo>
                    <a:pt x="357" y="110810"/>
                  </a:lnTo>
                  <a:lnTo>
                    <a:pt x="247" y="112338"/>
                  </a:lnTo>
                  <a:lnTo>
                    <a:pt x="165" y="113841"/>
                  </a:lnTo>
                  <a:lnTo>
                    <a:pt x="82" y="115393"/>
                  </a:lnTo>
                  <a:lnTo>
                    <a:pt x="27" y="116945"/>
                  </a:lnTo>
                  <a:lnTo>
                    <a:pt x="0" y="118472"/>
                  </a:lnTo>
                  <a:lnTo>
                    <a:pt x="0" y="120000"/>
                  </a:lnTo>
                  <a:lnTo>
                    <a:pt x="2505" y="120000"/>
                  </a:lnTo>
                  <a:lnTo>
                    <a:pt x="2505" y="118497"/>
                  </a:lnTo>
                  <a:lnTo>
                    <a:pt x="2532" y="116994"/>
                  </a:lnTo>
                  <a:lnTo>
                    <a:pt x="2587" y="115491"/>
                  </a:lnTo>
                  <a:lnTo>
                    <a:pt x="2642" y="113988"/>
                  </a:lnTo>
                  <a:lnTo>
                    <a:pt x="2752" y="112486"/>
                  </a:lnTo>
                  <a:lnTo>
                    <a:pt x="2835" y="111008"/>
                  </a:lnTo>
                  <a:lnTo>
                    <a:pt x="2973" y="109505"/>
                  </a:lnTo>
                  <a:lnTo>
                    <a:pt x="3110" y="108027"/>
                  </a:lnTo>
                  <a:lnTo>
                    <a:pt x="3275" y="106548"/>
                  </a:lnTo>
                  <a:lnTo>
                    <a:pt x="3441" y="105095"/>
                  </a:lnTo>
                  <a:lnTo>
                    <a:pt x="3633" y="103617"/>
                  </a:lnTo>
                  <a:lnTo>
                    <a:pt x="3854" y="102163"/>
                  </a:lnTo>
                  <a:lnTo>
                    <a:pt x="4101" y="100710"/>
                  </a:lnTo>
                  <a:lnTo>
                    <a:pt x="4349" y="99281"/>
                  </a:lnTo>
                  <a:lnTo>
                    <a:pt x="4624" y="97827"/>
                  </a:lnTo>
                  <a:lnTo>
                    <a:pt x="4900" y="96374"/>
                  </a:lnTo>
                  <a:lnTo>
                    <a:pt x="5203" y="94945"/>
                  </a:lnTo>
                  <a:lnTo>
                    <a:pt x="5505" y="93541"/>
                  </a:lnTo>
                  <a:lnTo>
                    <a:pt x="5836" y="92112"/>
                  </a:lnTo>
                  <a:lnTo>
                    <a:pt x="6194" y="90708"/>
                  </a:lnTo>
                  <a:lnTo>
                    <a:pt x="6607" y="89304"/>
                  </a:lnTo>
                  <a:lnTo>
                    <a:pt x="6964" y="87899"/>
                  </a:lnTo>
                  <a:lnTo>
                    <a:pt x="7377" y="86520"/>
                  </a:lnTo>
                  <a:lnTo>
                    <a:pt x="7790" y="85140"/>
                  </a:lnTo>
                  <a:lnTo>
                    <a:pt x="8231" y="83761"/>
                  </a:lnTo>
                  <a:lnTo>
                    <a:pt x="8699" y="82381"/>
                  </a:lnTo>
                  <a:lnTo>
                    <a:pt x="9167" y="81051"/>
                  </a:lnTo>
                  <a:lnTo>
                    <a:pt x="9662" y="79671"/>
                  </a:lnTo>
                  <a:lnTo>
                    <a:pt x="10158" y="78341"/>
                  </a:lnTo>
                  <a:lnTo>
                    <a:pt x="10653" y="77010"/>
                  </a:lnTo>
                  <a:lnTo>
                    <a:pt x="11204" y="75680"/>
                  </a:lnTo>
                  <a:lnTo>
                    <a:pt x="11754" y="74350"/>
                  </a:lnTo>
                  <a:lnTo>
                    <a:pt x="12333" y="73019"/>
                  </a:lnTo>
                  <a:lnTo>
                    <a:pt x="12911" y="71738"/>
                  </a:lnTo>
                  <a:lnTo>
                    <a:pt x="13516" y="70433"/>
                  </a:lnTo>
                  <a:lnTo>
                    <a:pt x="14122" y="69152"/>
                  </a:lnTo>
                  <a:lnTo>
                    <a:pt x="14728" y="67871"/>
                  </a:lnTo>
                  <a:lnTo>
                    <a:pt x="15361" y="66590"/>
                  </a:lnTo>
                  <a:lnTo>
                    <a:pt x="16049" y="65333"/>
                  </a:lnTo>
                  <a:lnTo>
                    <a:pt x="16710" y="64077"/>
                  </a:lnTo>
                  <a:lnTo>
                    <a:pt x="17398" y="62845"/>
                  </a:lnTo>
                  <a:lnTo>
                    <a:pt x="18114" y="61613"/>
                  </a:lnTo>
                  <a:lnTo>
                    <a:pt x="18830" y="60381"/>
                  </a:lnTo>
                  <a:lnTo>
                    <a:pt x="19545" y="59174"/>
                  </a:lnTo>
                  <a:lnTo>
                    <a:pt x="20316" y="57942"/>
                  </a:lnTo>
                  <a:lnTo>
                    <a:pt x="21059" y="56760"/>
                  </a:lnTo>
                  <a:lnTo>
                    <a:pt x="21830" y="55577"/>
                  </a:lnTo>
                  <a:lnTo>
                    <a:pt x="22629" y="54395"/>
                  </a:lnTo>
                  <a:lnTo>
                    <a:pt x="23427" y="53212"/>
                  </a:lnTo>
                  <a:lnTo>
                    <a:pt x="24225" y="52079"/>
                  </a:lnTo>
                  <a:lnTo>
                    <a:pt x="25051" y="50921"/>
                  </a:lnTo>
                  <a:lnTo>
                    <a:pt x="25905" y="49788"/>
                  </a:lnTo>
                  <a:lnTo>
                    <a:pt x="26730" y="48655"/>
                  </a:lnTo>
                  <a:lnTo>
                    <a:pt x="27611" y="47571"/>
                  </a:lnTo>
                  <a:lnTo>
                    <a:pt x="28492" y="46438"/>
                  </a:lnTo>
                  <a:lnTo>
                    <a:pt x="29401" y="45354"/>
                  </a:lnTo>
                  <a:lnTo>
                    <a:pt x="30309" y="44270"/>
                  </a:lnTo>
                  <a:lnTo>
                    <a:pt x="31218" y="43186"/>
                  </a:lnTo>
                  <a:lnTo>
                    <a:pt x="32154" y="42126"/>
                  </a:lnTo>
                  <a:lnTo>
                    <a:pt x="33090" y="41067"/>
                  </a:lnTo>
                  <a:lnTo>
                    <a:pt x="34053" y="40032"/>
                  </a:lnTo>
                  <a:lnTo>
                    <a:pt x="35017" y="38998"/>
                  </a:lnTo>
                  <a:lnTo>
                    <a:pt x="35980" y="38012"/>
                  </a:lnTo>
                  <a:lnTo>
                    <a:pt x="36999" y="37002"/>
                  </a:lnTo>
                  <a:lnTo>
                    <a:pt x="37990" y="35992"/>
                  </a:lnTo>
                  <a:lnTo>
                    <a:pt x="39008" y="35031"/>
                  </a:lnTo>
                  <a:lnTo>
                    <a:pt x="40027" y="34046"/>
                  </a:lnTo>
                  <a:lnTo>
                    <a:pt x="41073" y="33110"/>
                  </a:lnTo>
                  <a:lnTo>
                    <a:pt x="42119" y="32149"/>
                  </a:lnTo>
                  <a:lnTo>
                    <a:pt x="43193" y="31237"/>
                  </a:lnTo>
                  <a:lnTo>
                    <a:pt x="44267" y="30301"/>
                  </a:lnTo>
                  <a:lnTo>
                    <a:pt x="45313" y="29390"/>
                  </a:lnTo>
                  <a:lnTo>
                    <a:pt x="46441" y="28503"/>
                  </a:lnTo>
                  <a:lnTo>
                    <a:pt x="47515" y="27641"/>
                  </a:lnTo>
                  <a:lnTo>
                    <a:pt x="48644" y="26778"/>
                  </a:lnTo>
                  <a:lnTo>
                    <a:pt x="49772" y="25916"/>
                  </a:lnTo>
                  <a:lnTo>
                    <a:pt x="50901" y="25079"/>
                  </a:lnTo>
                  <a:lnTo>
                    <a:pt x="52057" y="24241"/>
                  </a:lnTo>
                  <a:lnTo>
                    <a:pt x="53214" y="23428"/>
                  </a:lnTo>
                  <a:lnTo>
                    <a:pt x="54370" y="22615"/>
                  </a:lnTo>
                  <a:lnTo>
                    <a:pt x="55554" y="21851"/>
                  </a:lnTo>
                  <a:lnTo>
                    <a:pt x="56737" y="21063"/>
                  </a:lnTo>
                  <a:lnTo>
                    <a:pt x="57949" y="20299"/>
                  </a:lnTo>
                  <a:lnTo>
                    <a:pt x="59160" y="19560"/>
                  </a:lnTo>
                  <a:lnTo>
                    <a:pt x="60371" y="18846"/>
                  </a:lnTo>
                  <a:lnTo>
                    <a:pt x="61610" y="18107"/>
                  </a:lnTo>
                  <a:lnTo>
                    <a:pt x="62821" y="17417"/>
                  </a:lnTo>
                  <a:lnTo>
                    <a:pt x="64088" y="16727"/>
                  </a:lnTo>
                  <a:lnTo>
                    <a:pt x="65326" y="16037"/>
                  </a:lnTo>
                  <a:lnTo>
                    <a:pt x="66593" y="15397"/>
                  </a:lnTo>
                  <a:lnTo>
                    <a:pt x="67859" y="14756"/>
                  </a:lnTo>
                  <a:lnTo>
                    <a:pt x="69153" y="14116"/>
                  </a:lnTo>
                  <a:lnTo>
                    <a:pt x="70419" y="13524"/>
                  </a:lnTo>
                  <a:lnTo>
                    <a:pt x="71713" y="12933"/>
                  </a:lnTo>
                  <a:lnTo>
                    <a:pt x="73035" y="12342"/>
                  </a:lnTo>
                  <a:lnTo>
                    <a:pt x="74328" y="11751"/>
                  </a:lnTo>
                  <a:lnTo>
                    <a:pt x="75677" y="11233"/>
                  </a:lnTo>
                  <a:lnTo>
                    <a:pt x="76999" y="10691"/>
                  </a:lnTo>
                  <a:lnTo>
                    <a:pt x="78348" y="10174"/>
                  </a:lnTo>
                  <a:lnTo>
                    <a:pt x="79669" y="9657"/>
                  </a:lnTo>
                  <a:lnTo>
                    <a:pt x="81018" y="9164"/>
                  </a:lnTo>
                  <a:lnTo>
                    <a:pt x="82395" y="8696"/>
                  </a:lnTo>
                  <a:lnTo>
                    <a:pt x="83743" y="8252"/>
                  </a:lnTo>
                  <a:lnTo>
                    <a:pt x="85147" y="7809"/>
                  </a:lnTo>
                  <a:lnTo>
                    <a:pt x="86496" y="7390"/>
                  </a:lnTo>
                  <a:lnTo>
                    <a:pt x="87900" y="6996"/>
                  </a:lnTo>
                  <a:lnTo>
                    <a:pt x="89304" y="6602"/>
                  </a:lnTo>
                  <a:lnTo>
                    <a:pt x="90708" y="6208"/>
                  </a:lnTo>
                  <a:lnTo>
                    <a:pt x="92112" y="5887"/>
                  </a:lnTo>
                  <a:lnTo>
                    <a:pt x="93516" y="5518"/>
                  </a:lnTo>
                  <a:lnTo>
                    <a:pt x="94948" y="5198"/>
                  </a:lnTo>
                  <a:lnTo>
                    <a:pt x="96379" y="4902"/>
                  </a:lnTo>
                  <a:lnTo>
                    <a:pt x="97811" y="4631"/>
                  </a:lnTo>
                  <a:lnTo>
                    <a:pt x="99242" y="4335"/>
                  </a:lnTo>
                  <a:lnTo>
                    <a:pt x="100701" y="4089"/>
                  </a:lnTo>
                  <a:lnTo>
                    <a:pt x="102133" y="3867"/>
                  </a:lnTo>
                  <a:lnTo>
                    <a:pt x="103620" y="3646"/>
                  </a:lnTo>
                  <a:lnTo>
                    <a:pt x="105079" y="3448"/>
                  </a:lnTo>
                  <a:lnTo>
                    <a:pt x="106538" y="3276"/>
                  </a:lnTo>
                  <a:lnTo>
                    <a:pt x="108024" y="3128"/>
                  </a:lnTo>
                  <a:lnTo>
                    <a:pt x="109483" y="2980"/>
                  </a:lnTo>
                  <a:lnTo>
                    <a:pt x="110997" y="2857"/>
                  </a:lnTo>
                  <a:lnTo>
                    <a:pt x="112484" y="2759"/>
                  </a:lnTo>
                  <a:lnTo>
                    <a:pt x="113971" y="2685"/>
                  </a:lnTo>
                  <a:lnTo>
                    <a:pt x="115485" y="2586"/>
                  </a:lnTo>
                  <a:lnTo>
                    <a:pt x="116999" y="2537"/>
                  </a:lnTo>
                  <a:lnTo>
                    <a:pt x="118485" y="2537"/>
                  </a:lnTo>
                  <a:lnTo>
                    <a:pt x="120000" y="2512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4263" y="1770"/>
              <a:ext cx="485" cy="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4" y="118169"/>
                  </a:moveTo>
                  <a:lnTo>
                    <a:pt x="3511" y="120000"/>
                  </a:lnTo>
                  <a:lnTo>
                    <a:pt x="119999" y="2428"/>
                  </a:lnTo>
                  <a:lnTo>
                    <a:pt x="117232" y="0"/>
                  </a:lnTo>
                  <a:lnTo>
                    <a:pt x="784" y="117535"/>
                  </a:lnTo>
                  <a:lnTo>
                    <a:pt x="371" y="119366"/>
                  </a:lnTo>
                  <a:lnTo>
                    <a:pt x="784" y="117535"/>
                  </a:lnTo>
                  <a:lnTo>
                    <a:pt x="0" y="118345"/>
                  </a:lnTo>
                  <a:lnTo>
                    <a:pt x="371" y="119366"/>
                  </a:lnTo>
                  <a:lnTo>
                    <a:pt x="3924" y="118169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4265" y="2251"/>
              <a:ext cx="133" cy="3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538" y="113920"/>
                  </a:moveTo>
                  <a:lnTo>
                    <a:pt x="120000" y="115414"/>
                  </a:lnTo>
                  <a:lnTo>
                    <a:pt x="12916" y="0"/>
                  </a:lnTo>
                  <a:lnTo>
                    <a:pt x="0" y="1751"/>
                  </a:lnTo>
                  <a:lnTo>
                    <a:pt x="107083" y="117166"/>
                  </a:lnTo>
                  <a:lnTo>
                    <a:pt x="116695" y="118608"/>
                  </a:lnTo>
                  <a:lnTo>
                    <a:pt x="107083" y="117166"/>
                  </a:lnTo>
                  <a:lnTo>
                    <a:pt x="109787" y="120000"/>
                  </a:lnTo>
                  <a:lnTo>
                    <a:pt x="116695" y="118608"/>
                  </a:lnTo>
                  <a:lnTo>
                    <a:pt x="110538" y="11392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7" name="Shape 1077"/>
            <p:cNvSpPr/>
            <p:nvPr/>
          </p:nvSpPr>
          <p:spPr>
            <a:xfrm>
              <a:off x="4388" y="2242"/>
              <a:ext cx="662" cy="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66" y="2280"/>
                  </a:moveTo>
                  <a:lnTo>
                    <a:pt x="118733" y="0"/>
                  </a:lnTo>
                  <a:lnTo>
                    <a:pt x="0" y="115388"/>
                  </a:lnTo>
                  <a:lnTo>
                    <a:pt x="1236" y="120000"/>
                  </a:lnTo>
                  <a:lnTo>
                    <a:pt x="120000" y="4560"/>
                  </a:lnTo>
                  <a:lnTo>
                    <a:pt x="119366" y="228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693" y="2338"/>
              <a:ext cx="528" cy="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91" y="2413"/>
                  </a:moveTo>
                  <a:lnTo>
                    <a:pt x="118259" y="0"/>
                  </a:lnTo>
                  <a:lnTo>
                    <a:pt x="0" y="115004"/>
                  </a:lnTo>
                  <a:lnTo>
                    <a:pt x="1702" y="120000"/>
                  </a:lnTo>
                  <a:lnTo>
                    <a:pt x="119999" y="4883"/>
                  </a:lnTo>
                  <a:lnTo>
                    <a:pt x="119091" y="24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970" y="1840"/>
              <a:ext cx="355" cy="2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42" y="7128"/>
                  </a:moveTo>
                  <a:lnTo>
                    <a:pt x="1966" y="11168"/>
                  </a:lnTo>
                  <a:lnTo>
                    <a:pt x="117415" y="120000"/>
                  </a:lnTo>
                  <a:lnTo>
                    <a:pt x="120000" y="113108"/>
                  </a:lnTo>
                  <a:lnTo>
                    <a:pt x="4606" y="4277"/>
                  </a:lnTo>
                  <a:lnTo>
                    <a:pt x="730" y="8316"/>
                  </a:lnTo>
                  <a:lnTo>
                    <a:pt x="4606" y="4277"/>
                  </a:lnTo>
                  <a:lnTo>
                    <a:pt x="0" y="0"/>
                  </a:lnTo>
                  <a:lnTo>
                    <a:pt x="730" y="8316"/>
                  </a:lnTo>
                  <a:lnTo>
                    <a:pt x="5842" y="712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972" y="1853"/>
              <a:ext cx="74" cy="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61" y="119690"/>
                  </a:moveTo>
                  <a:lnTo>
                    <a:pt x="119999" y="119337"/>
                  </a:lnTo>
                  <a:lnTo>
                    <a:pt x="24484" y="0"/>
                  </a:lnTo>
                  <a:lnTo>
                    <a:pt x="0" y="662"/>
                  </a:lnTo>
                  <a:lnTo>
                    <a:pt x="95784" y="120000"/>
                  </a:lnTo>
                  <a:lnTo>
                    <a:pt x="108161" y="1196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1" name="Shape 1081"/>
            <p:cNvSpPr/>
            <p:nvPr/>
          </p:nvSpPr>
          <p:spPr>
            <a:xfrm>
              <a:off x="5375" y="1662"/>
              <a:ext cx="226" cy="1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55106" y="120000"/>
                  </a:lnTo>
                  <a:lnTo>
                    <a:pt x="55018" y="119088"/>
                  </a:lnTo>
                  <a:lnTo>
                    <a:pt x="54842" y="118086"/>
                  </a:lnTo>
                  <a:lnTo>
                    <a:pt x="54753" y="117084"/>
                  </a:lnTo>
                  <a:lnTo>
                    <a:pt x="54577" y="116173"/>
                  </a:lnTo>
                  <a:lnTo>
                    <a:pt x="54489" y="115261"/>
                  </a:lnTo>
                  <a:lnTo>
                    <a:pt x="54313" y="114259"/>
                  </a:lnTo>
                  <a:lnTo>
                    <a:pt x="54136" y="113348"/>
                  </a:lnTo>
                  <a:lnTo>
                    <a:pt x="54048" y="112346"/>
                  </a:lnTo>
                  <a:lnTo>
                    <a:pt x="53872" y="111435"/>
                  </a:lnTo>
                  <a:lnTo>
                    <a:pt x="53695" y="110523"/>
                  </a:lnTo>
                  <a:lnTo>
                    <a:pt x="53519" y="109612"/>
                  </a:lnTo>
                  <a:lnTo>
                    <a:pt x="53343" y="108701"/>
                  </a:lnTo>
                  <a:lnTo>
                    <a:pt x="53166" y="107881"/>
                  </a:lnTo>
                  <a:lnTo>
                    <a:pt x="52990" y="106879"/>
                  </a:lnTo>
                  <a:lnTo>
                    <a:pt x="52814" y="105968"/>
                  </a:lnTo>
                  <a:lnTo>
                    <a:pt x="52637" y="105056"/>
                  </a:lnTo>
                  <a:lnTo>
                    <a:pt x="52373" y="104145"/>
                  </a:lnTo>
                  <a:lnTo>
                    <a:pt x="52196" y="103325"/>
                  </a:lnTo>
                  <a:lnTo>
                    <a:pt x="52020" y="102414"/>
                  </a:lnTo>
                  <a:lnTo>
                    <a:pt x="51756" y="101503"/>
                  </a:lnTo>
                  <a:lnTo>
                    <a:pt x="51579" y="100592"/>
                  </a:lnTo>
                  <a:lnTo>
                    <a:pt x="51315" y="99681"/>
                  </a:lnTo>
                  <a:lnTo>
                    <a:pt x="51138" y="98861"/>
                  </a:lnTo>
                  <a:lnTo>
                    <a:pt x="50874" y="97949"/>
                  </a:lnTo>
                  <a:lnTo>
                    <a:pt x="50609" y="97129"/>
                  </a:lnTo>
                  <a:lnTo>
                    <a:pt x="50433" y="96309"/>
                  </a:lnTo>
                  <a:lnTo>
                    <a:pt x="50080" y="95398"/>
                  </a:lnTo>
                  <a:lnTo>
                    <a:pt x="49816" y="94578"/>
                  </a:lnTo>
                  <a:lnTo>
                    <a:pt x="49551" y="93758"/>
                  </a:lnTo>
                  <a:lnTo>
                    <a:pt x="49287" y="92847"/>
                  </a:lnTo>
                  <a:lnTo>
                    <a:pt x="49022" y="91936"/>
                  </a:lnTo>
                  <a:lnTo>
                    <a:pt x="48758" y="91116"/>
                  </a:lnTo>
                  <a:lnTo>
                    <a:pt x="48493" y="90296"/>
                  </a:lnTo>
                  <a:lnTo>
                    <a:pt x="48229" y="89476"/>
                  </a:lnTo>
                  <a:lnTo>
                    <a:pt x="47876" y="88656"/>
                  </a:lnTo>
                  <a:lnTo>
                    <a:pt x="47612" y="87835"/>
                  </a:lnTo>
                  <a:lnTo>
                    <a:pt x="47347" y="87015"/>
                  </a:lnTo>
                  <a:lnTo>
                    <a:pt x="46994" y="86195"/>
                  </a:lnTo>
                  <a:lnTo>
                    <a:pt x="46730" y="85375"/>
                  </a:lnTo>
                  <a:lnTo>
                    <a:pt x="46465" y="84555"/>
                  </a:lnTo>
                  <a:lnTo>
                    <a:pt x="46113" y="83735"/>
                  </a:lnTo>
                  <a:lnTo>
                    <a:pt x="45760" y="82915"/>
                  </a:lnTo>
                  <a:lnTo>
                    <a:pt x="45495" y="82186"/>
                  </a:lnTo>
                  <a:lnTo>
                    <a:pt x="45143" y="81366"/>
                  </a:lnTo>
                  <a:lnTo>
                    <a:pt x="44790" y="80546"/>
                  </a:lnTo>
                  <a:lnTo>
                    <a:pt x="44437" y="79817"/>
                  </a:lnTo>
                  <a:lnTo>
                    <a:pt x="44173" y="78997"/>
                  </a:lnTo>
                  <a:lnTo>
                    <a:pt x="43820" y="78268"/>
                  </a:lnTo>
                  <a:lnTo>
                    <a:pt x="43468" y="77448"/>
                  </a:lnTo>
                  <a:lnTo>
                    <a:pt x="43115" y="76719"/>
                  </a:lnTo>
                  <a:lnTo>
                    <a:pt x="42586" y="75899"/>
                  </a:lnTo>
                  <a:lnTo>
                    <a:pt x="42233" y="75170"/>
                  </a:lnTo>
                  <a:lnTo>
                    <a:pt x="41880" y="74350"/>
                  </a:lnTo>
                  <a:lnTo>
                    <a:pt x="41528" y="73621"/>
                  </a:lnTo>
                  <a:lnTo>
                    <a:pt x="41175" y="72892"/>
                  </a:lnTo>
                  <a:lnTo>
                    <a:pt x="40734" y="72072"/>
                  </a:lnTo>
                  <a:lnTo>
                    <a:pt x="40382" y="71343"/>
                  </a:lnTo>
                  <a:lnTo>
                    <a:pt x="39941" y="70615"/>
                  </a:lnTo>
                  <a:lnTo>
                    <a:pt x="39588" y="69886"/>
                  </a:lnTo>
                  <a:lnTo>
                    <a:pt x="39147" y="69248"/>
                  </a:lnTo>
                  <a:lnTo>
                    <a:pt x="38795" y="68519"/>
                  </a:lnTo>
                  <a:lnTo>
                    <a:pt x="38354" y="67790"/>
                  </a:lnTo>
                  <a:lnTo>
                    <a:pt x="37913" y="67061"/>
                  </a:lnTo>
                  <a:lnTo>
                    <a:pt x="37472" y="66332"/>
                  </a:lnTo>
                  <a:lnTo>
                    <a:pt x="37031" y="65603"/>
                  </a:lnTo>
                  <a:lnTo>
                    <a:pt x="36678" y="64874"/>
                  </a:lnTo>
                  <a:lnTo>
                    <a:pt x="36238" y="64145"/>
                  </a:lnTo>
                  <a:lnTo>
                    <a:pt x="35797" y="63416"/>
                  </a:lnTo>
                  <a:lnTo>
                    <a:pt x="35180" y="62779"/>
                  </a:lnTo>
                  <a:lnTo>
                    <a:pt x="34739" y="62141"/>
                  </a:lnTo>
                  <a:lnTo>
                    <a:pt x="34298" y="61412"/>
                  </a:lnTo>
                  <a:lnTo>
                    <a:pt x="33857" y="60774"/>
                  </a:lnTo>
                  <a:lnTo>
                    <a:pt x="33416" y="60045"/>
                  </a:lnTo>
                  <a:lnTo>
                    <a:pt x="32887" y="59316"/>
                  </a:lnTo>
                  <a:lnTo>
                    <a:pt x="32446" y="58678"/>
                  </a:lnTo>
                  <a:lnTo>
                    <a:pt x="31917" y="57949"/>
                  </a:lnTo>
                  <a:lnTo>
                    <a:pt x="31476" y="57312"/>
                  </a:lnTo>
                  <a:lnTo>
                    <a:pt x="30947" y="56674"/>
                  </a:lnTo>
                  <a:lnTo>
                    <a:pt x="30506" y="56036"/>
                  </a:lnTo>
                  <a:lnTo>
                    <a:pt x="29977" y="55398"/>
                  </a:lnTo>
                  <a:lnTo>
                    <a:pt x="29448" y="54669"/>
                  </a:lnTo>
                  <a:lnTo>
                    <a:pt x="29008" y="54031"/>
                  </a:lnTo>
                  <a:lnTo>
                    <a:pt x="28479" y="53485"/>
                  </a:lnTo>
                  <a:lnTo>
                    <a:pt x="27861" y="52847"/>
                  </a:lnTo>
                  <a:lnTo>
                    <a:pt x="27332" y="52118"/>
                  </a:lnTo>
                  <a:lnTo>
                    <a:pt x="26803" y="51480"/>
                  </a:lnTo>
                  <a:lnTo>
                    <a:pt x="26274" y="50842"/>
                  </a:lnTo>
                  <a:lnTo>
                    <a:pt x="25745" y="50205"/>
                  </a:lnTo>
                  <a:lnTo>
                    <a:pt x="25216" y="49658"/>
                  </a:lnTo>
                  <a:lnTo>
                    <a:pt x="24599" y="49020"/>
                  </a:lnTo>
                  <a:lnTo>
                    <a:pt x="24070" y="48382"/>
                  </a:lnTo>
                  <a:lnTo>
                    <a:pt x="23541" y="47744"/>
                  </a:lnTo>
                  <a:lnTo>
                    <a:pt x="23012" y="47289"/>
                  </a:lnTo>
                  <a:lnTo>
                    <a:pt x="22395" y="46651"/>
                  </a:lnTo>
                  <a:lnTo>
                    <a:pt x="21866" y="46013"/>
                  </a:lnTo>
                  <a:lnTo>
                    <a:pt x="21249" y="45375"/>
                  </a:lnTo>
                  <a:lnTo>
                    <a:pt x="20543" y="44829"/>
                  </a:lnTo>
                  <a:lnTo>
                    <a:pt x="20014" y="44282"/>
                  </a:lnTo>
                  <a:lnTo>
                    <a:pt x="19397" y="43644"/>
                  </a:lnTo>
                  <a:lnTo>
                    <a:pt x="18780" y="43097"/>
                  </a:lnTo>
                  <a:lnTo>
                    <a:pt x="18251" y="42551"/>
                  </a:lnTo>
                  <a:lnTo>
                    <a:pt x="17634" y="41913"/>
                  </a:lnTo>
                  <a:lnTo>
                    <a:pt x="17016" y="41366"/>
                  </a:lnTo>
                  <a:lnTo>
                    <a:pt x="16399" y="40911"/>
                  </a:lnTo>
                  <a:lnTo>
                    <a:pt x="15782" y="40273"/>
                  </a:lnTo>
                  <a:lnTo>
                    <a:pt x="15165" y="39726"/>
                  </a:lnTo>
                  <a:lnTo>
                    <a:pt x="14548" y="39088"/>
                  </a:lnTo>
                  <a:lnTo>
                    <a:pt x="13842" y="38633"/>
                  </a:lnTo>
                  <a:lnTo>
                    <a:pt x="13137" y="38086"/>
                  </a:lnTo>
                  <a:lnTo>
                    <a:pt x="12520" y="37539"/>
                  </a:lnTo>
                  <a:lnTo>
                    <a:pt x="11903" y="36993"/>
                  </a:lnTo>
                  <a:lnTo>
                    <a:pt x="11197" y="36446"/>
                  </a:lnTo>
                  <a:lnTo>
                    <a:pt x="10580" y="35899"/>
                  </a:lnTo>
                  <a:lnTo>
                    <a:pt x="9875" y="35444"/>
                  </a:lnTo>
                  <a:lnTo>
                    <a:pt x="9257" y="34897"/>
                  </a:lnTo>
                  <a:lnTo>
                    <a:pt x="8552" y="34350"/>
                  </a:lnTo>
                  <a:lnTo>
                    <a:pt x="7847" y="33895"/>
                  </a:lnTo>
                  <a:lnTo>
                    <a:pt x="7229" y="33348"/>
                  </a:lnTo>
                  <a:lnTo>
                    <a:pt x="6524" y="32801"/>
                  </a:lnTo>
                  <a:lnTo>
                    <a:pt x="5731" y="32437"/>
                  </a:lnTo>
                  <a:lnTo>
                    <a:pt x="5025" y="31890"/>
                  </a:lnTo>
                  <a:lnTo>
                    <a:pt x="4320" y="31343"/>
                  </a:lnTo>
                  <a:lnTo>
                    <a:pt x="3614" y="30888"/>
                  </a:lnTo>
                  <a:lnTo>
                    <a:pt x="2909" y="30432"/>
                  </a:lnTo>
                  <a:lnTo>
                    <a:pt x="2204" y="29977"/>
                  </a:lnTo>
                  <a:lnTo>
                    <a:pt x="1498" y="29430"/>
                  </a:lnTo>
                  <a:lnTo>
                    <a:pt x="793" y="28974"/>
                  </a:lnTo>
                  <a:lnTo>
                    <a:pt x="0" y="28519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082" name="Shape 1082"/>
            <p:cNvSpPr/>
            <p:nvPr/>
          </p:nvSpPr>
          <p:spPr>
            <a:xfrm>
              <a:off x="4731" y="1709"/>
              <a:ext cx="792" cy="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9" y="117333"/>
                  </a:moveTo>
                  <a:lnTo>
                    <a:pt x="2653" y="120000"/>
                  </a:lnTo>
                  <a:lnTo>
                    <a:pt x="120000" y="5333"/>
                  </a:lnTo>
                  <a:lnTo>
                    <a:pt x="117372" y="0"/>
                  </a:lnTo>
                  <a:lnTo>
                    <a:pt x="0" y="114666"/>
                  </a:lnTo>
                  <a:lnTo>
                    <a:pt x="1339" y="11733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sp>
        <p:nvSpPr>
          <p:cNvPr id="1083" name="Shape 1083"/>
          <p:cNvSpPr/>
          <p:nvPr/>
        </p:nvSpPr>
        <p:spPr>
          <a:xfrm>
            <a:off x="4117975" y="4076700"/>
            <a:ext cx="2625724" cy="4321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sp>
        <p:nvSpPr>
          <p:cNvPr id="1084" name="Shape 1084"/>
          <p:cNvSpPr txBox="1"/>
          <p:nvPr/>
        </p:nvSpPr>
        <p:spPr>
          <a:xfrm>
            <a:off x="6774767" y="1233487"/>
            <a:ext cx="187007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[Lowe, SIFT, 1999]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4AEBD-97FA-7C47-816A-2E724F5927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title"/>
          </p:nvPr>
        </p:nvSpPr>
        <p:spPr>
          <a:xfrm>
            <a:off x="141767" y="10633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Available at a web site near you…</a:t>
            </a:r>
          </a:p>
        </p:txBody>
      </p:sp>
      <p:sp>
        <p:nvSpPr>
          <p:cNvPr id="1090" name="Shape 1090"/>
          <p:cNvSpPr txBox="1">
            <a:spLocks noGrp="1"/>
          </p:cNvSpPr>
          <p:nvPr>
            <p:ph type="body" idx="1"/>
          </p:nvPr>
        </p:nvSpPr>
        <p:spPr>
          <a:xfrm>
            <a:off x="141767" y="1001234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dirty="0"/>
              <a:t>For most local feature detectors, executables are available online: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 dirty="0">
                <a:solidFill>
                  <a:srgbClr val="3F3F3F"/>
                </a:solidFill>
              </a:rPr>
              <a:t>http://robots.ox.ac.uk/~vgg/research/affine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 dirty="0">
                <a:solidFill>
                  <a:srgbClr val="3F3F3F"/>
                </a:solidFill>
              </a:rPr>
              <a:t>http://www.cs.ubc.ca/~lowe/keypoints/</a:t>
            </a:r>
          </a:p>
          <a:p>
            <a:pPr lvl="1" indent="-285750">
              <a:spcBef>
                <a:spcPts val="560"/>
              </a:spcBef>
              <a:buClr>
                <a:srgbClr val="3F3F3F"/>
              </a:buClr>
              <a:buSzPct val="100000"/>
            </a:pPr>
            <a:r>
              <a:rPr lang="en-US" u="sng" dirty="0">
                <a:solidFill>
                  <a:srgbClr val="3F3F3F"/>
                </a:solidFill>
              </a:rPr>
              <a:t>http://www.vision.ee.ethz.ch/~surf</a:t>
            </a:r>
          </a:p>
          <a:p>
            <a:pPr indent="-139700">
              <a:spcBef>
                <a:spcPts val="640"/>
              </a:spcBef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AD0874-EF51-7F49-88A6-10896AE1B8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88604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/>
              <a:t>How do we describe the </a:t>
            </a:r>
            <a:r>
              <a:rPr lang="en-US" dirty="0" err="1"/>
              <a:t>keypoint</a:t>
            </a:r>
            <a:r>
              <a:rPr lang="en-US" dirty="0"/>
              <a:t>?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None/>
            </a:pPr>
            <a:endParaRPr/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C22F65-0209-D643-947A-5A7BDF9CF6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title"/>
          </p:nvPr>
        </p:nvSpPr>
        <p:spPr>
          <a:xfrm>
            <a:off x="141767" y="7442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Descriptors for local matching</a:t>
            </a:r>
          </a:p>
        </p:txBody>
      </p:sp>
      <p:sp>
        <p:nvSpPr>
          <p:cNvPr id="1103" name="Shape 1103"/>
          <p:cNvSpPr txBox="1">
            <a:spLocks noGrp="1"/>
          </p:cNvSpPr>
          <p:nvPr>
            <p:ph type="body" idx="1"/>
          </p:nvPr>
        </p:nvSpPr>
        <p:spPr>
          <a:xfrm>
            <a:off x="141767" y="1065029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Image patch (plain intensities or gradient-based features)</a:t>
            </a:r>
          </a:p>
        </p:txBody>
      </p:sp>
      <p:pic>
        <p:nvPicPr>
          <p:cNvPr id="1104" name="Shape 1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68" y="2817629"/>
            <a:ext cx="7980355" cy="354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Shape 1105"/>
          <p:cNvSpPr txBox="1"/>
          <p:nvPr/>
        </p:nvSpPr>
        <p:spPr>
          <a:xfrm>
            <a:off x="2427768" y="2448295"/>
            <a:ext cx="471154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Example of patch-based matching for stereo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AFE33-142C-E347-868D-DCCBD4CBB5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title"/>
          </p:nvPr>
        </p:nvSpPr>
        <p:spPr>
          <a:xfrm>
            <a:off x="194930" y="13652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/>
              <a:t>Local descriptors for matching different views/times</a:t>
            </a:r>
          </a:p>
        </p:txBody>
      </p:sp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194930" y="1477962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buSzPct val="100000"/>
            </a:pPr>
            <a:r>
              <a:rPr lang="en-US" dirty="0"/>
              <a:t>The ideal descriptor should be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Robust to expected deformation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Distinctive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Compact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Efficient to compute</a:t>
            </a:r>
          </a:p>
          <a:p>
            <a:pPr lvl="1" indent="-107950">
              <a:lnSpc>
                <a:spcPct val="90000"/>
              </a:lnSpc>
              <a:spcBef>
                <a:spcPts val="560"/>
              </a:spcBef>
              <a:buNone/>
            </a:pPr>
            <a:endParaRPr dirty="0"/>
          </a:p>
          <a:p>
            <a:pPr indent="-342900">
              <a:lnSpc>
                <a:spcPct val="90000"/>
              </a:lnSpc>
              <a:spcBef>
                <a:spcPts val="640"/>
              </a:spcBef>
              <a:buSzPct val="100000"/>
            </a:pPr>
            <a:r>
              <a:rPr lang="en-US" dirty="0"/>
              <a:t>Most available descriptors focus on edge/gradient information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Capture texture information</a:t>
            </a:r>
          </a:p>
          <a:p>
            <a:pPr lvl="1" indent="-285750">
              <a:lnSpc>
                <a:spcPct val="90000"/>
              </a:lnSpc>
              <a:spcBef>
                <a:spcPts val="560"/>
              </a:spcBef>
              <a:buSzPct val="100000"/>
            </a:pPr>
            <a:r>
              <a:rPr lang="en-US" dirty="0"/>
              <a:t>Color rarely used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C11B6-CFA1-9345-8D06-BD9B9B330D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96644" y="7805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Single-view 3D Reconstruction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6644" y="1068660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Technically impossible to go from 2D to 3D, but we can do it with simplifying models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Need some interaction or recognition algorithms</a:t>
            </a:r>
          </a:p>
          <a:p>
            <a:pPr lvl="1" indent="-285750">
              <a:spcBef>
                <a:spcPts val="560"/>
              </a:spcBef>
              <a:buSzPct val="100000"/>
            </a:pPr>
            <a:r>
              <a:rPr lang="en-US"/>
              <a:t>Uses basic VP tricks and projective geometry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445" y="4040459"/>
            <a:ext cx="4190999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45" y="4116660"/>
            <a:ext cx="3124199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3525644" y="4954860"/>
            <a:ext cx="457200" cy="304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D13A3-8F51-FB41-8CD5-1336EB236F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26193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title"/>
          </p:nvPr>
        </p:nvSpPr>
        <p:spPr>
          <a:xfrm>
            <a:off x="163033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Local Descriptors: SIFT Descriptor</a:t>
            </a:r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>
            <a:alphaModFix/>
          </a:blip>
          <a:srcRect l="55711" t="31005" r="13576" b="31004"/>
          <a:stretch/>
        </p:blipFill>
        <p:spPr>
          <a:xfrm>
            <a:off x="390045" y="1700214"/>
            <a:ext cx="3744912" cy="283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3734" y="2312989"/>
            <a:ext cx="4038599" cy="1763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Shape 1121"/>
          <p:cNvSpPr txBox="1"/>
          <p:nvPr/>
        </p:nvSpPr>
        <p:spPr>
          <a:xfrm>
            <a:off x="317021" y="6345238"/>
            <a:ext cx="3200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[Lowe, ICCV 1999]</a:t>
            </a:r>
          </a:p>
        </p:txBody>
      </p:sp>
      <p:sp>
        <p:nvSpPr>
          <p:cNvPr id="1122" name="Shape 1122"/>
          <p:cNvSpPr/>
          <p:nvPr/>
        </p:nvSpPr>
        <p:spPr>
          <a:xfrm rot="-730108">
            <a:off x="2693508" y="3284537"/>
            <a:ext cx="182562" cy="182562"/>
          </a:xfrm>
          <a:prstGeom prst="rect">
            <a:avLst/>
          </a:prstGeom>
          <a:noFill/>
          <a:ln w="28575" cap="sq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>
            <a:noAutofit/>
          </a:bodyPr>
          <a:lstStyle/>
          <a:p>
            <a:endParaRPr sz="2100" b="1">
              <a:solidFill>
                <a:schemeClr val="lt2"/>
              </a:solidFill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2730021" y="3500438"/>
            <a:ext cx="1835150" cy="288925"/>
          </a:xfrm>
          <a:prstGeom prst="straightConnector1">
            <a:avLst/>
          </a:prstGeom>
          <a:noFill/>
          <a:ln w="38100" cap="sq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 flipH="1">
            <a:off x="2656997" y="2457449"/>
            <a:ext cx="1944687" cy="827088"/>
          </a:xfrm>
          <a:prstGeom prst="straightConnector1">
            <a:avLst/>
          </a:prstGeom>
          <a:noFill/>
          <a:ln w="38100" cap="sq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5" name="Shape 1125"/>
          <p:cNvSpPr txBox="1"/>
          <p:nvPr/>
        </p:nvSpPr>
        <p:spPr>
          <a:xfrm>
            <a:off x="4350858" y="4414837"/>
            <a:ext cx="4198938" cy="21875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SzPct val="25000"/>
            </a:pPr>
            <a:r>
              <a:rPr lang="en-US" sz="2100" b="1">
                <a:solidFill>
                  <a:schemeClr val="dk1"/>
                </a:solidFill>
              </a:rPr>
              <a:t>Histogram of oriented gradients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1">
                <a:solidFill>
                  <a:schemeClr val="dk1"/>
                </a:solidFill>
              </a:rPr>
              <a:t>  Captures important texture 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information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1">
                <a:solidFill>
                  <a:schemeClr val="dk1"/>
                </a:solidFill>
              </a:rPr>
              <a:t>  Robust to small translations /</a:t>
            </a:r>
            <a:br>
              <a:rPr lang="en-US" sz="2100" b="1">
                <a:solidFill>
                  <a:schemeClr val="dk1"/>
                </a:solidFill>
              </a:rPr>
            </a:br>
            <a:r>
              <a:rPr lang="en-US" sz="2100" b="1">
                <a:solidFill>
                  <a:schemeClr val="dk1"/>
                </a:solidFill>
              </a:rPr>
              <a:t>   affine deformations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x="2082321" y="6553201"/>
            <a:ext cx="4572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200">
                <a:solidFill>
                  <a:schemeClr val="lt2"/>
                </a:solidFill>
              </a:rPr>
              <a:t>K. Grauman, B. Leibe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C0473-0F1A-204A-A4E0-162AEF72D6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 txBox="1">
            <a:spLocks noGrp="1"/>
          </p:cNvSpPr>
          <p:nvPr>
            <p:ph type="title"/>
          </p:nvPr>
        </p:nvSpPr>
        <p:spPr>
          <a:xfrm>
            <a:off x="131135" y="11695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Details of Lowe’s SIFT algorithm</a:t>
            </a:r>
          </a:p>
        </p:txBody>
      </p:sp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131135" y="1107559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100740"/>
            </a:pPr>
            <a:r>
              <a:rPr lang="en-US" sz="2720"/>
              <a:t>Run DoG detector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Find maxima in location/scale space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Remove edge points</a:t>
            </a:r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Find all major orientations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Bin orientations into 36 bin histogram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Weight by gradient magnitude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Weight by distance to center (Gaussian-weighted mean)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Return orientations within 0.8 of peak</a:t>
            </a:r>
          </a:p>
          <a:p>
            <a:pPr lvl="2" indent="-228600">
              <a:lnSpc>
                <a:spcPct val="80000"/>
              </a:lnSpc>
              <a:spcBef>
                <a:spcPts val="408"/>
              </a:spcBef>
              <a:buSzPct val="102000"/>
            </a:pPr>
            <a:r>
              <a:rPr lang="en-US" sz="2040"/>
              <a:t>Use parabola for better orientation fit</a:t>
            </a:r>
          </a:p>
          <a:p>
            <a:pPr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en-US" sz="2720"/>
              <a:t>For each (x,y,scale,orientation), create descriptor: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Sample 16x16 gradient mag. and rel. orientation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Bin 4x4 samples into 4x4 histograms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Threshold values to max of 0.2, divide by L2 norm</a:t>
            </a:r>
          </a:p>
          <a:p>
            <a:pPr lvl="1" indent="-285750">
              <a:lnSpc>
                <a:spcPct val="80000"/>
              </a:lnSpc>
              <a:spcBef>
                <a:spcPts val="476"/>
              </a:spcBef>
              <a:buSzPct val="99166"/>
            </a:pPr>
            <a:r>
              <a:rPr lang="en-US" sz="2380"/>
              <a:t>Final descriptor: 4x4x8 normalized histograms</a:t>
            </a:r>
          </a:p>
          <a:p>
            <a:pPr indent="-170180">
              <a:lnSpc>
                <a:spcPct val="80000"/>
              </a:lnSpc>
              <a:spcBef>
                <a:spcPts val="544"/>
              </a:spcBef>
              <a:buNone/>
            </a:pPr>
            <a:endParaRPr sz="2720"/>
          </a:p>
        </p:txBody>
      </p:sp>
      <p:pic>
        <p:nvPicPr>
          <p:cNvPr id="1133" name="Shape 1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735" y="1412359"/>
            <a:ext cx="1819274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Shape 1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735" y="2098159"/>
            <a:ext cx="1590674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Shape 1135"/>
          <p:cNvSpPr txBox="1"/>
          <p:nvPr/>
        </p:nvSpPr>
        <p:spPr>
          <a:xfrm>
            <a:off x="6939924" y="6605070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Lowe IJCV 2004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0706E3-6395-F845-BCCE-AABB6A57F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>
            <a:spLocks noGrp="1"/>
          </p:cNvSpPr>
          <p:nvPr>
            <p:ph type="title"/>
          </p:nvPr>
        </p:nvSpPr>
        <p:spPr>
          <a:xfrm>
            <a:off x="152400" y="8506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Matching SIFT Descriptors</a:t>
            </a:r>
          </a:p>
        </p:txBody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152400" y="107566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/>
              <a:t>Nearest neighbor (Euclidean distance)</a:t>
            </a:r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Threshold ratio of nearest to 2</a:t>
            </a:r>
            <a:r>
              <a:rPr lang="en-US" sz="2800" baseline="30000"/>
              <a:t>nd</a:t>
            </a:r>
            <a:r>
              <a:rPr lang="en-US" sz="2800"/>
              <a:t> nearest descriptor</a:t>
            </a:r>
          </a:p>
        </p:txBody>
      </p:sp>
      <p:pic>
        <p:nvPicPr>
          <p:cNvPr id="1142" name="Shape 1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371060"/>
            <a:ext cx="635317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Shape 1143"/>
          <p:cNvSpPr txBox="1"/>
          <p:nvPr/>
        </p:nvSpPr>
        <p:spPr>
          <a:xfrm>
            <a:off x="6961189" y="6573172"/>
            <a:ext cx="1878011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Lowe IJCV 2004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F2C03-7BB0-E54F-B8F3-9B943EC9D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54AD0-2169-724F-A900-FAB1C312F939}"/>
                  </a:ext>
                </a:extLst>
              </p:cNvPr>
              <p:cNvSpPr txBox="1"/>
              <p:nvPr/>
            </p:nvSpPr>
            <p:spPr>
              <a:xfrm>
                <a:off x="6613164" y="2108103"/>
                <a:ext cx="130882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𝑡h𝑟𝑒𝑠h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54AD0-2169-724F-A900-FAB1C312F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164" y="2108103"/>
                <a:ext cx="1308820" cy="525913"/>
              </a:xfrm>
              <a:prstGeom prst="rect">
                <a:avLst/>
              </a:prstGeom>
              <a:blipFill>
                <a:blip r:embed="rId4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>
            <a:spLocks noGrp="1"/>
          </p:cNvSpPr>
          <p:nvPr>
            <p:ph type="title"/>
          </p:nvPr>
        </p:nvSpPr>
        <p:spPr>
          <a:xfrm>
            <a:off x="354419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Local Descriptors: SURF</a:t>
            </a:r>
          </a:p>
        </p:txBody>
      </p:sp>
      <p:pic>
        <p:nvPicPr>
          <p:cNvPr id="1150" name="Shape 1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19" y="1311275"/>
            <a:ext cx="3525838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869" y="3286126"/>
            <a:ext cx="3548062" cy="684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Shape 1152"/>
          <p:cNvSpPr txBox="1"/>
          <p:nvPr/>
        </p:nvSpPr>
        <p:spPr>
          <a:xfrm>
            <a:off x="3775482" y="1201738"/>
            <a:ext cx="5257799" cy="3067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lt1"/>
              </a:buClr>
              <a:buSzPct val="115000"/>
              <a:buFont typeface="Calibri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 approximation of SIFT idea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computation by 2D box filters &amp; integral images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6 times faster than SIFT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 quality for object identification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270281" y="6276975"/>
            <a:ext cx="4435474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[Bay, ECCV’06], [Cornelis, CVGPU’08]</a:t>
            </a:r>
          </a:p>
        </p:txBody>
      </p:sp>
      <p:sp>
        <p:nvSpPr>
          <p:cNvPr id="1154" name="Shape 1154"/>
          <p:cNvSpPr txBox="1"/>
          <p:nvPr/>
        </p:nvSpPr>
        <p:spPr>
          <a:xfrm>
            <a:off x="3775482" y="4451350"/>
            <a:ext cx="5435599" cy="21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Clr>
                <a:schemeClr val="lt1"/>
              </a:buClr>
              <a:buSzPct val="115000"/>
              <a:buFont typeface="Calibri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 implementation available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extraction @ 200Hz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(detector + descriptor, 640×480 img)</a:t>
            </a:r>
          </a:p>
          <a:p>
            <a:pPr marL="742950" lvl="1" indent="-285750">
              <a:spcBef>
                <a:spcPts val="360"/>
              </a:spcBef>
              <a:buClr>
                <a:schemeClr val="lt1"/>
              </a:buClr>
              <a:buSzPct val="50000"/>
              <a:buFont typeface="Noto Symbol"/>
              <a:buChar char="➢"/>
            </a:pPr>
            <a:r>
              <a:rPr lang="en-US" sz="1800" u="sng">
                <a:solidFill>
                  <a:schemeClr val="dk1"/>
                </a:solidFill>
              </a:rPr>
              <a:t>http://www.vision.ee.ethz.ch/~surf</a:t>
            </a:r>
          </a:p>
          <a:p>
            <a:pPr marL="742950" lvl="1" indent="-228600">
              <a:spcBef>
                <a:spcPts val="360"/>
              </a:spcBef>
              <a:buClr>
                <a:schemeClr val="lt1"/>
              </a:buClr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98E246-8536-EB44-A37B-AECA4D0653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216196" y="20201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What to use when?</a:t>
            </a:r>
          </a:p>
        </p:txBody>
      </p:sp>
      <p:sp>
        <p:nvSpPr>
          <p:cNvPr id="1160" name="Shape 1160"/>
          <p:cNvSpPr txBox="1">
            <a:spLocks noGrp="1"/>
          </p:cNvSpPr>
          <p:nvPr>
            <p:ph type="body" idx="1"/>
          </p:nvPr>
        </p:nvSpPr>
        <p:spPr>
          <a:xfrm>
            <a:off x="216196" y="1192619"/>
            <a:ext cx="8229600" cy="548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buNone/>
            </a:pPr>
            <a:endParaRPr sz="2960"/>
          </a:p>
          <a:p>
            <a:pPr indent="-342900">
              <a:lnSpc>
                <a:spcPct val="90000"/>
              </a:lnSpc>
              <a:spcBef>
                <a:spcPts val="592"/>
              </a:spcBef>
              <a:buSzPct val="25000"/>
              <a:buNone/>
            </a:pPr>
            <a:r>
              <a:rPr lang="en-US" sz="2960"/>
              <a:t>Detectors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Harris gives very precise localization but doesn’t predict scale</a:t>
            </a:r>
          </a:p>
          <a:p>
            <a:pPr lvl="1" indent="-285750">
              <a:lnSpc>
                <a:spcPct val="90000"/>
              </a:lnSpc>
              <a:spcBef>
                <a:spcPts val="444"/>
              </a:spcBef>
              <a:buSzPct val="100909"/>
            </a:pPr>
            <a:r>
              <a:rPr lang="en-US" sz="2220"/>
              <a:t>Good for some tracking applications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DOG (difference of Gaussian) provides ok localization and scale</a:t>
            </a:r>
          </a:p>
          <a:p>
            <a:pPr lvl="1" indent="-285750">
              <a:lnSpc>
                <a:spcPct val="90000"/>
              </a:lnSpc>
              <a:spcBef>
                <a:spcPts val="444"/>
              </a:spcBef>
              <a:buSzPct val="100909"/>
            </a:pPr>
            <a:r>
              <a:rPr lang="en-US" sz="2220"/>
              <a:t>Good for multi-scale or long-range matching</a:t>
            </a:r>
          </a:p>
          <a:p>
            <a:pPr indent="-342900">
              <a:lnSpc>
                <a:spcPct val="90000"/>
              </a:lnSpc>
              <a:spcBef>
                <a:spcPts val="592"/>
              </a:spcBef>
              <a:buNone/>
            </a:pPr>
            <a:endParaRPr sz="2960"/>
          </a:p>
          <a:p>
            <a:pPr indent="-342900">
              <a:lnSpc>
                <a:spcPct val="90000"/>
              </a:lnSpc>
              <a:spcBef>
                <a:spcPts val="592"/>
              </a:spcBef>
              <a:buSzPct val="25000"/>
              <a:buNone/>
            </a:pPr>
            <a:r>
              <a:rPr lang="en-US" sz="2960"/>
              <a:t>Descriptors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Intensity patch: suitable for precise local search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590"/>
              <a:t>SIFT: good for long-range matching, general descriptor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7D918-6CE9-B34E-8D80-22B45BDC5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>
            <a:spLocks noGrp="1"/>
          </p:cNvSpPr>
          <p:nvPr>
            <p:ph type="title"/>
          </p:nvPr>
        </p:nvSpPr>
        <p:spPr>
          <a:xfrm>
            <a:off x="99237" y="202019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Things to remember</a:t>
            </a:r>
          </a:p>
        </p:txBody>
      </p:sp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xfrm>
            <a:off x="99237" y="1192620"/>
            <a:ext cx="54102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endParaRPr sz="2800"/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Keypoint detection: repeatable and distinctive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Corners, blobs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Harris, DoG</a:t>
            </a:r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 indent="-342900">
              <a:spcBef>
                <a:spcPts val="560"/>
              </a:spcBef>
              <a:buSzPct val="100000"/>
            </a:pPr>
            <a:r>
              <a:rPr lang="en-US" sz="2800"/>
              <a:t>Descriptors: robust and selective</a:t>
            </a:r>
          </a:p>
          <a:p>
            <a:pPr lvl="1" indent="-285750">
              <a:spcBef>
                <a:spcPts val="480"/>
              </a:spcBef>
              <a:buSzPct val="100000"/>
            </a:pPr>
            <a:r>
              <a:rPr lang="en-US" sz="2400"/>
              <a:t>SIFT: spatial histograms of gradient orientation</a:t>
            </a:r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  <a:p>
            <a:pPr>
              <a:spcBef>
                <a:spcPts val="560"/>
              </a:spcBef>
              <a:buNone/>
            </a:pPr>
            <a:endParaRPr sz="2800"/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8037" y="1649820"/>
            <a:ext cx="2781300" cy="209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Shape 1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1838" y="4697819"/>
            <a:ext cx="3124199" cy="1363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BD427-9B26-054E-9BFD-C04B1FFB00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>
            <a:spLocks noGrp="1"/>
          </p:cNvSpPr>
          <p:nvPr>
            <p:ph type="title"/>
          </p:nvPr>
        </p:nvSpPr>
        <p:spPr>
          <a:xfrm>
            <a:off x="598967" y="170121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Next time: Panoramic Stitching</a:t>
            </a:r>
          </a:p>
        </p:txBody>
      </p:sp>
      <p:grpSp>
        <p:nvGrpSpPr>
          <p:cNvPr id="1174" name="Shape 1174"/>
          <p:cNvGrpSpPr/>
          <p:nvPr/>
        </p:nvGrpSpPr>
        <p:grpSpPr>
          <a:xfrm>
            <a:off x="3418366" y="4132521"/>
            <a:ext cx="2667000" cy="1524000"/>
            <a:chOff x="2063" y="2736"/>
            <a:chExt cx="1680" cy="960"/>
          </a:xfrm>
        </p:grpSpPr>
        <p:grpSp>
          <p:nvGrpSpPr>
            <p:cNvPr id="1175" name="Shape 117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76" name="Shape 117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Shape 1177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8" name="Shape 117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79" name="Shape 1179"/>
          <p:cNvGrpSpPr/>
          <p:nvPr/>
        </p:nvGrpSpPr>
        <p:grpSpPr>
          <a:xfrm>
            <a:off x="217966" y="4132521"/>
            <a:ext cx="9067800" cy="1524000"/>
            <a:chOff x="47" y="2736"/>
            <a:chExt cx="5712" cy="960"/>
          </a:xfrm>
        </p:grpSpPr>
        <p:grpSp>
          <p:nvGrpSpPr>
            <p:cNvPr id="1180" name="Shape 1180"/>
            <p:cNvGrpSpPr/>
            <p:nvPr/>
          </p:nvGrpSpPr>
          <p:grpSpPr>
            <a:xfrm>
              <a:off x="48" y="2736"/>
              <a:ext cx="5712" cy="960"/>
              <a:chOff x="1776" y="2928"/>
              <a:chExt cx="768" cy="624"/>
            </a:xfrm>
          </p:grpSpPr>
          <p:cxnSp>
            <p:nvCxnSpPr>
              <p:cNvPr id="1181" name="Shape 1181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Shape 1182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3" name="Shape 1183"/>
            <p:cNvCxnSpPr/>
            <p:nvPr/>
          </p:nvCxnSpPr>
          <p:spPr>
            <a:xfrm>
              <a:off x="47" y="2742"/>
              <a:ext cx="5664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4" name="Shape 1184"/>
          <p:cNvGrpSpPr/>
          <p:nvPr/>
        </p:nvGrpSpPr>
        <p:grpSpPr>
          <a:xfrm rot="1825181">
            <a:off x="3808891" y="4227771"/>
            <a:ext cx="2667000" cy="1524000"/>
            <a:chOff x="2063" y="2736"/>
            <a:chExt cx="1680" cy="960"/>
          </a:xfrm>
        </p:grpSpPr>
        <p:grpSp>
          <p:nvGrpSpPr>
            <p:cNvPr id="1185" name="Shape 1185"/>
            <p:cNvGrpSpPr/>
            <p:nvPr/>
          </p:nvGrpSpPr>
          <p:grpSpPr>
            <a:xfrm>
              <a:off x="2064" y="2736"/>
              <a:ext cx="1680" cy="960"/>
              <a:chOff x="1776" y="2928"/>
              <a:chExt cx="768" cy="624"/>
            </a:xfrm>
          </p:grpSpPr>
          <p:cxnSp>
            <p:nvCxnSpPr>
              <p:cNvPr id="1186" name="Shape 1186"/>
              <p:cNvCxnSpPr/>
              <p:nvPr/>
            </p:nvCxnSpPr>
            <p:spPr>
              <a:xfrm>
                <a:off x="1776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Shape 1187"/>
              <p:cNvCxnSpPr/>
              <p:nvPr/>
            </p:nvCxnSpPr>
            <p:spPr>
              <a:xfrm rot="10800000" flipH="1">
                <a:off x="2160" y="2928"/>
                <a:ext cx="383" cy="623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88" name="Shape 1188"/>
            <p:cNvCxnSpPr/>
            <p:nvPr/>
          </p:nvCxnSpPr>
          <p:spPr>
            <a:xfrm>
              <a:off x="2063" y="2742"/>
              <a:ext cx="1680" cy="0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89" name="Shape 1189"/>
          <p:cNvSpPr txBox="1"/>
          <p:nvPr/>
        </p:nvSpPr>
        <p:spPr>
          <a:xfrm>
            <a:off x="3037367" y="5961321"/>
            <a:ext cx="342900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000">
                <a:solidFill>
                  <a:schemeClr val="dk1"/>
                </a:solidFill>
              </a:rPr>
              <a:t>Camera Center</a:t>
            </a:r>
          </a:p>
        </p:txBody>
      </p:sp>
      <p:cxnSp>
        <p:nvCxnSpPr>
          <p:cNvPr id="1190" name="Shape 1190"/>
          <p:cNvCxnSpPr/>
          <p:nvPr/>
        </p:nvCxnSpPr>
        <p:spPr>
          <a:xfrm rot="10800000" flipH="1">
            <a:off x="4485167" y="5732722"/>
            <a:ext cx="228600" cy="3047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191" name="Shape 1191"/>
          <p:cNvGrpSpPr/>
          <p:nvPr/>
        </p:nvGrpSpPr>
        <p:grpSpPr>
          <a:xfrm>
            <a:off x="4751868" y="4080134"/>
            <a:ext cx="2862263" cy="1566862"/>
            <a:chOff x="2904" y="2703"/>
            <a:chExt cx="1803" cy="987"/>
          </a:xfrm>
        </p:grpSpPr>
        <p:cxnSp>
          <p:nvCxnSpPr>
            <p:cNvPr id="1192" name="Shape 1192"/>
            <p:cNvCxnSpPr/>
            <p:nvPr/>
          </p:nvCxnSpPr>
          <p:spPr>
            <a:xfrm flipH="1">
              <a:off x="2904" y="2736"/>
              <a:ext cx="1752" cy="95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3" name="Shape 1193"/>
            <p:cNvSpPr/>
            <p:nvPr/>
          </p:nvSpPr>
          <p:spPr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3863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195" name="Shape 1195"/>
          <p:cNvGrpSpPr/>
          <p:nvPr/>
        </p:nvGrpSpPr>
        <p:grpSpPr>
          <a:xfrm>
            <a:off x="4742342" y="4075372"/>
            <a:ext cx="947737" cy="1581149"/>
            <a:chOff x="2897" y="2700"/>
            <a:chExt cx="596" cy="995"/>
          </a:xfrm>
        </p:grpSpPr>
        <p:cxnSp>
          <p:nvCxnSpPr>
            <p:cNvPr id="1196" name="Shape 1196"/>
            <p:cNvCxnSpPr/>
            <p:nvPr/>
          </p:nvCxnSpPr>
          <p:spPr>
            <a:xfrm rot="10800000" flipH="1">
              <a:off x="2897" y="2735"/>
              <a:ext cx="558" cy="95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7" name="Shape 1197"/>
            <p:cNvSpPr/>
            <p:nvPr/>
          </p:nvSpPr>
          <p:spPr>
            <a:xfrm>
              <a:off x="3425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3354" y="2837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pic>
        <p:nvPicPr>
          <p:cNvPr id="1199" name="Shape 1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767" y="1465521"/>
            <a:ext cx="3254374" cy="24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Shape 1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7167" y="1465521"/>
            <a:ext cx="3254374" cy="244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/>
          <p:nvPr/>
        </p:nvSpPr>
        <p:spPr>
          <a:xfrm>
            <a:off x="7685568" y="1808422"/>
            <a:ext cx="109537" cy="109537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sz="1800">
              <a:solidFill>
                <a:schemeClr val="dk1"/>
              </a:solidFill>
            </a:endParaRPr>
          </a:p>
        </p:txBody>
      </p:sp>
      <p:grpSp>
        <p:nvGrpSpPr>
          <p:cNvPr id="1202" name="Shape 1202"/>
          <p:cNvGrpSpPr/>
          <p:nvPr/>
        </p:nvGrpSpPr>
        <p:grpSpPr>
          <a:xfrm>
            <a:off x="3265967" y="2627570"/>
            <a:ext cx="2547938" cy="209550"/>
            <a:chOff x="1968" y="1787"/>
            <a:chExt cx="1605" cy="132"/>
          </a:xfrm>
        </p:grpSpPr>
        <p:sp>
          <p:nvSpPr>
            <p:cNvPr id="1203" name="Shape 1203"/>
            <p:cNvSpPr/>
            <p:nvPr/>
          </p:nvSpPr>
          <p:spPr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3504" y="1787"/>
              <a:ext cx="69" cy="69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205" name="Shape 1205"/>
          <p:cNvGrpSpPr/>
          <p:nvPr/>
        </p:nvGrpSpPr>
        <p:grpSpPr>
          <a:xfrm>
            <a:off x="5628168" y="4208721"/>
            <a:ext cx="1885949" cy="581025"/>
            <a:chOff x="3456" y="2783"/>
            <a:chExt cx="1187" cy="366"/>
          </a:xfrm>
        </p:grpSpPr>
        <p:cxnSp>
          <p:nvCxnSpPr>
            <p:cNvPr id="1206" name="Shape 1206"/>
            <p:cNvCxnSpPr/>
            <p:nvPr/>
          </p:nvCxnSpPr>
          <p:spPr>
            <a:xfrm rot="10800000" flipH="1">
              <a:off x="4020" y="2813"/>
              <a:ext cx="623" cy="336"/>
            </a:xfrm>
            <a:prstGeom prst="straightConnector1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207" name="Shape 1207"/>
            <p:cNvCxnSpPr/>
            <p:nvPr/>
          </p:nvCxnSpPr>
          <p:spPr>
            <a:xfrm rot="10800000" flipH="1">
              <a:off x="3456" y="2783"/>
              <a:ext cx="47" cy="95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000A11-45A3-8F44-93AC-3A8591162A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7576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Lens, aperture, focal length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7576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 sz="2800"/>
              <a:t>Aperture size and focal length control amount of exposure needed, depth of field, field of view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6848" y="4876801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6049" y="4876801"/>
            <a:ext cx="2421355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207" y="2286001"/>
            <a:ext cx="4493794" cy="240039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0" y="6488667"/>
            <a:ext cx="83536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>
                <a:solidFill>
                  <a:schemeClr val="dk1"/>
                </a:solidFill>
              </a:rPr>
              <a:t>Good explanation: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http://www.cambridgeincolour.com/tutorials/depth-of-field.htm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7A1CDA-31C7-5040-ADFB-3269513B6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30371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6659"/>
            <a:ext cx="9753599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04799" y="-154259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lt1"/>
                </a:solidFill>
              </a:rPr>
              <a:t>Capturing light with a mirrored sphere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4341542"/>
            <a:ext cx="1676399" cy="164464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84" name="Shape 284"/>
          <p:cNvCxnSpPr/>
          <p:nvPr/>
        </p:nvCxnSpPr>
        <p:spPr>
          <a:xfrm rot="10800000" flipH="1">
            <a:off x="2800349" y="1798365"/>
            <a:ext cx="3362324" cy="7239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5" name="Shape 285"/>
          <p:cNvCxnSpPr/>
          <p:nvPr/>
        </p:nvCxnSpPr>
        <p:spPr>
          <a:xfrm flipH="1">
            <a:off x="2400300" y="1112566"/>
            <a:ext cx="247649" cy="101917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6" name="Shape 286"/>
          <p:cNvCxnSpPr/>
          <p:nvPr/>
        </p:nvCxnSpPr>
        <p:spPr>
          <a:xfrm>
            <a:off x="847724" y="1493566"/>
            <a:ext cx="1123950" cy="752474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87" name="Shape 287"/>
          <p:cNvCxnSpPr/>
          <p:nvPr/>
        </p:nvCxnSpPr>
        <p:spPr>
          <a:xfrm rot="10800000">
            <a:off x="2628899" y="2769915"/>
            <a:ext cx="657224" cy="5143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399F1-99A6-6846-94EF-8ABFCC6F15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296174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One small snag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SzPct val="98666"/>
            </a:pPr>
            <a:r>
              <a:rPr lang="en-US" sz="2960" dirty="0"/>
              <a:t>How do we deal with light sources?  Sun, lights, </a:t>
            </a:r>
            <a:r>
              <a:rPr lang="en-US" sz="2960" dirty="0" err="1"/>
              <a:t>etc</a:t>
            </a:r>
            <a:r>
              <a:rPr lang="en-US" sz="2960" dirty="0"/>
              <a:t>?</a:t>
            </a:r>
          </a:p>
          <a:p>
            <a:pPr lvl="1" indent="-285750">
              <a:lnSpc>
                <a:spcPct val="80000"/>
              </a:lnSpc>
              <a:spcBef>
                <a:spcPts val="518"/>
              </a:spcBef>
              <a:buSzPct val="99615"/>
            </a:pPr>
            <a:r>
              <a:rPr lang="en-US" sz="2590" dirty="0"/>
              <a:t>They are much, much brighter than the rest of the environment</a:t>
            </a: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lang="en-US" sz="2960" dirty="0"/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  <a:p>
            <a:pPr indent="-342900">
              <a:lnSpc>
                <a:spcPct val="80000"/>
              </a:lnSpc>
              <a:spcBef>
                <a:spcPts val="592"/>
              </a:spcBef>
              <a:buSzPct val="98666"/>
            </a:pPr>
            <a:r>
              <a:rPr lang="en-US" sz="2960" dirty="0"/>
              <a:t>Use High Dynamic Range photography</a:t>
            </a:r>
          </a:p>
          <a:p>
            <a:pPr indent="-154940">
              <a:lnSpc>
                <a:spcPct val="80000"/>
              </a:lnSpc>
              <a:spcBef>
                <a:spcPts val="592"/>
              </a:spcBef>
              <a:buNone/>
            </a:pPr>
            <a:endParaRPr sz="2960" dirty="0"/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1" y="2590801"/>
            <a:ext cx="5259145" cy="34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2320507" y="5122653"/>
            <a:ext cx="312905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320506" y="3558562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46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4407774" y="3200400"/>
            <a:ext cx="697627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1907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842944" y="4191000"/>
            <a:ext cx="97823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 dirty="0"/>
              <a:t>15116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426253" y="5498067"/>
            <a:ext cx="441146" cy="369332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/>
              <a:t>18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2701507" y="3424075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590801" y="499796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5821181" y="533400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638801" y="4052339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105401" y="3076730"/>
            <a:ext cx="26962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/>
              <a:t>.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7086600" y="2895601"/>
            <a:ext cx="12954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800">
                <a:solidFill>
                  <a:schemeClr val="dk1"/>
                </a:solidFill>
              </a:rPr>
              <a:t>Relative Brightness</a:t>
            </a:r>
          </a:p>
        </p:txBody>
      </p:sp>
      <p:cxnSp>
        <p:nvCxnSpPr>
          <p:cNvPr id="307" name="Shape 307"/>
          <p:cNvCxnSpPr/>
          <p:nvPr/>
        </p:nvCxnSpPr>
        <p:spPr>
          <a:xfrm rot="5400000">
            <a:off x="5829301" y="3771899"/>
            <a:ext cx="1981199" cy="144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8" name="Shape 308"/>
          <p:cNvCxnSpPr/>
          <p:nvPr/>
        </p:nvCxnSpPr>
        <p:spPr>
          <a:xfrm flipH="1">
            <a:off x="5867401" y="3429000"/>
            <a:ext cx="1219199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09" name="Shape 309"/>
          <p:cNvCxnSpPr/>
          <p:nvPr/>
        </p:nvCxnSpPr>
        <p:spPr>
          <a:xfrm flipH="1">
            <a:off x="5257801" y="3200401"/>
            <a:ext cx="1981199" cy="15239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43581-5D19-3541-8AA4-C9CD78EF9D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345943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3082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/>
              <a:t>Key ideas for Image-based Lighting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33082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buSzPct val="100000"/>
            </a:pPr>
            <a:r>
              <a:rPr lang="en-US"/>
              <a:t>Capturing HDR images: needed so that light probes capture full range of radiance</a:t>
            </a:r>
          </a:p>
          <a:p>
            <a:pPr indent="-139700">
              <a:spcBef>
                <a:spcPts val="640"/>
              </a:spcBef>
              <a:buNone/>
            </a:pPr>
            <a:endParaRPr/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221" y="3099759"/>
            <a:ext cx="4038599" cy="26923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50515"/>
          <a:stretch/>
        </p:blipFill>
        <p:spPr>
          <a:xfrm>
            <a:off x="126660" y="2871159"/>
            <a:ext cx="1212850" cy="32003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18" name="Shape 318"/>
          <p:cNvCxnSpPr/>
          <p:nvPr/>
        </p:nvCxnSpPr>
        <p:spPr>
          <a:xfrm>
            <a:off x="1473820" y="3633158"/>
            <a:ext cx="797942" cy="3134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19" name="Shape 319"/>
          <p:cNvCxnSpPr/>
          <p:nvPr/>
        </p:nvCxnSpPr>
        <p:spPr>
          <a:xfrm>
            <a:off x="1473820" y="4471358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0" name="Shape 320"/>
          <p:cNvCxnSpPr/>
          <p:nvPr/>
        </p:nvCxnSpPr>
        <p:spPr>
          <a:xfrm rot="10800000" flipH="1">
            <a:off x="1473821" y="5004759"/>
            <a:ext cx="838199" cy="304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t="49337"/>
          <a:stretch/>
        </p:blipFill>
        <p:spPr>
          <a:xfrm>
            <a:off x="7423770" y="2819400"/>
            <a:ext cx="1212850" cy="3276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322" name="Shape 322"/>
          <p:cNvCxnSpPr/>
          <p:nvPr/>
        </p:nvCxnSpPr>
        <p:spPr>
          <a:xfrm flipH="1">
            <a:off x="6503020" y="3633158"/>
            <a:ext cx="797942" cy="31342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3" name="Shape 323"/>
          <p:cNvCxnSpPr/>
          <p:nvPr/>
        </p:nvCxnSpPr>
        <p:spPr>
          <a:xfrm rot="10800000">
            <a:off x="6503019" y="4471358"/>
            <a:ext cx="762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24" name="Shape 324"/>
          <p:cNvCxnSpPr/>
          <p:nvPr/>
        </p:nvCxnSpPr>
        <p:spPr>
          <a:xfrm rot="10800000">
            <a:off x="6503021" y="5004759"/>
            <a:ext cx="838199" cy="304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DA256-1CF4-094C-976F-5544988F1A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76800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8961</TotalTime>
  <Words>2024</Words>
  <Application>Microsoft Macintosh PowerPoint</Application>
  <PresentationFormat>Widescreen</PresentationFormat>
  <Paragraphs>461</Paragraphs>
  <Slides>56</Slides>
  <Notes>55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Tahoma</vt:lpstr>
      <vt:lpstr>Courier New</vt:lpstr>
      <vt:lpstr>Noto Symbol</vt:lpstr>
      <vt:lpstr>Symbol</vt:lpstr>
      <vt:lpstr>Times New Roman</vt:lpstr>
      <vt:lpstr>Questrial</vt:lpstr>
      <vt:lpstr>Calibri</vt:lpstr>
      <vt:lpstr>Cambria Math</vt:lpstr>
      <vt:lpstr>Arial</vt:lpstr>
      <vt:lpstr>Lecture1 - Introduction - CP Fall 2010</vt:lpstr>
      <vt:lpstr>Custom Design</vt:lpstr>
      <vt:lpstr>Equation</vt:lpstr>
      <vt:lpstr>Interest Points</vt:lpstr>
      <vt:lpstr>Review of  “Modeling the Physical World”</vt:lpstr>
      <vt:lpstr>Pinhole camera model</vt:lpstr>
      <vt:lpstr>Vanishing points and metrology</vt:lpstr>
      <vt:lpstr>Single-view 3D Reconstruction</vt:lpstr>
      <vt:lpstr>Lens, aperture, focal length</vt:lpstr>
      <vt:lpstr>Capturing light with a mirrored sphere</vt:lpstr>
      <vt:lpstr>One small snag</vt:lpstr>
      <vt:lpstr>Key ideas for Image-based Lighting</vt:lpstr>
      <vt:lpstr>Key ideas for Image-based Lighting</vt:lpstr>
      <vt:lpstr>Next section of topics</vt:lpstr>
      <vt:lpstr>How can we align two pictures?</vt:lpstr>
      <vt:lpstr>How can we align two pictures?</vt:lpstr>
      <vt:lpstr>Today: Keypoint Matching</vt:lpstr>
      <vt:lpstr>Main challenges</vt:lpstr>
      <vt:lpstr>Question</vt:lpstr>
      <vt:lpstr>Goals for Keypoints</vt:lpstr>
      <vt:lpstr>Key trade-offs</vt:lpstr>
      <vt:lpstr>Keypoint localization</vt:lpstr>
      <vt:lpstr>Keypoint localization</vt:lpstr>
      <vt:lpstr>Choosing interest points</vt:lpstr>
      <vt:lpstr>Choosing interest points</vt:lpstr>
      <vt:lpstr>Choosing interest points</vt:lpstr>
      <vt:lpstr>Choosing interest points</vt:lpstr>
      <vt:lpstr>Which patches are easier to match?</vt:lpstr>
      <vt:lpstr>Many Existing Detectors Available</vt:lpstr>
      <vt:lpstr>Harris Detector [Harris88]</vt:lpstr>
      <vt:lpstr>Harris Detector [Harris88]</vt:lpstr>
      <vt:lpstr>Harris Detector [Harris88]</vt:lpstr>
      <vt:lpstr>Matlab code for Harris Detector</vt:lpstr>
      <vt:lpstr>Harris Detector – Responses [Harris88]</vt:lpstr>
      <vt:lpstr>Harris Detector – Responses [Harris88]</vt:lpstr>
      <vt:lpstr>So far: can localize in x-y, but not scale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What Is A Useful Signature Function?</vt:lpstr>
      <vt:lpstr>Difference-of-Gaussian (DoG)</vt:lpstr>
      <vt:lpstr>DoG – Efficient Computation</vt:lpstr>
      <vt:lpstr>Results: Lowe’s DoG</vt:lpstr>
      <vt:lpstr>Orientation Normalization</vt:lpstr>
      <vt:lpstr>Available at a web site near you…</vt:lpstr>
      <vt:lpstr>How do we describe the keypoint?</vt:lpstr>
      <vt:lpstr>Descriptors for local matching</vt:lpstr>
      <vt:lpstr>Local descriptors for matching different views/times</vt:lpstr>
      <vt:lpstr>Local Descriptors: SIFT Descriptor</vt:lpstr>
      <vt:lpstr>Details of Lowe’s SIFT algorithm</vt:lpstr>
      <vt:lpstr>Matching SIFT Descriptors</vt:lpstr>
      <vt:lpstr>Local Descriptors: SURF</vt:lpstr>
      <vt:lpstr>What to use when?</vt:lpstr>
      <vt:lpstr>Things to remember</vt:lpstr>
      <vt:lpstr>Next time: Panoramic Stitching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Points</dc:title>
  <dc:creator>Derek Hoiem</dc:creator>
  <cp:lastModifiedBy>Microsoft Office User</cp:lastModifiedBy>
  <cp:revision>24</cp:revision>
  <dcterms:modified xsi:type="dcterms:W3CDTF">2021-10-31T19:16:26Z</dcterms:modified>
</cp:coreProperties>
</file>