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460" r:id="rId2"/>
    <p:sldId id="428" r:id="rId3"/>
    <p:sldId id="459" r:id="rId4"/>
    <p:sldId id="432" r:id="rId5"/>
    <p:sldId id="416" r:id="rId6"/>
    <p:sldId id="325" r:id="rId7"/>
    <p:sldId id="326" r:id="rId8"/>
    <p:sldId id="327" r:id="rId9"/>
    <p:sldId id="439" r:id="rId10"/>
    <p:sldId id="440" r:id="rId11"/>
    <p:sldId id="441" r:id="rId12"/>
    <p:sldId id="442" r:id="rId13"/>
    <p:sldId id="443" r:id="rId14"/>
    <p:sldId id="444" r:id="rId15"/>
    <p:sldId id="446" r:id="rId16"/>
    <p:sldId id="447" r:id="rId17"/>
    <p:sldId id="448" r:id="rId18"/>
    <p:sldId id="449" r:id="rId19"/>
    <p:sldId id="450" r:id="rId20"/>
    <p:sldId id="451" r:id="rId21"/>
    <p:sldId id="452" r:id="rId22"/>
    <p:sldId id="453" r:id="rId23"/>
    <p:sldId id="454" r:id="rId24"/>
    <p:sldId id="455" r:id="rId25"/>
    <p:sldId id="456" r:id="rId26"/>
    <p:sldId id="457" r:id="rId27"/>
    <p:sldId id="332" r:id="rId28"/>
    <p:sldId id="333" r:id="rId29"/>
    <p:sldId id="334" r:id="rId30"/>
    <p:sldId id="335" r:id="rId31"/>
    <p:sldId id="376" r:id="rId32"/>
    <p:sldId id="377" r:id="rId33"/>
    <p:sldId id="288" r:id="rId34"/>
    <p:sldId id="289" r:id="rId35"/>
    <p:sldId id="284" r:id="rId36"/>
    <p:sldId id="285" r:id="rId37"/>
    <p:sldId id="290" r:id="rId38"/>
    <p:sldId id="379" r:id="rId39"/>
    <p:sldId id="378" r:id="rId40"/>
    <p:sldId id="436" r:id="rId41"/>
    <p:sldId id="381" r:id="rId42"/>
    <p:sldId id="421" r:id="rId43"/>
    <p:sldId id="413" r:id="rId44"/>
    <p:sldId id="420" r:id="rId45"/>
    <p:sldId id="414" r:id="rId46"/>
    <p:sldId id="364" r:id="rId47"/>
    <p:sldId id="365" r:id="rId48"/>
    <p:sldId id="391" r:id="rId49"/>
    <p:sldId id="392" r:id="rId50"/>
    <p:sldId id="393" r:id="rId51"/>
    <p:sldId id="394" r:id="rId52"/>
    <p:sldId id="395" r:id="rId53"/>
    <p:sldId id="396" r:id="rId54"/>
    <p:sldId id="397" r:id="rId55"/>
    <p:sldId id="398" r:id="rId56"/>
    <p:sldId id="399" r:id="rId57"/>
    <p:sldId id="400" r:id="rId58"/>
    <p:sldId id="407" r:id="rId59"/>
    <p:sldId id="401" r:id="rId60"/>
    <p:sldId id="403" r:id="rId61"/>
    <p:sldId id="404" r:id="rId62"/>
    <p:sldId id="411" r:id="rId63"/>
    <p:sldId id="405" r:id="rId64"/>
    <p:sldId id="307" r:id="rId65"/>
    <p:sldId id="410" r:id="rId66"/>
    <p:sldId id="437" r:id="rId67"/>
    <p:sldId id="445" r:id="rId6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26" autoAdjust="0"/>
    <p:restoredTop sz="85238" autoAdjust="0"/>
  </p:normalViewPr>
  <p:slideViewPr>
    <p:cSldViewPr>
      <p:cViewPr varScale="1">
        <p:scale>
          <a:sx n="108" d="100"/>
          <a:sy n="108" d="100"/>
        </p:scale>
        <p:origin x="1224" y="192"/>
      </p:cViewPr>
      <p:guideLst>
        <p:guide pos="5760"/>
        <p:guide pos="384"/>
        <p:guide orient="horz" pos="216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353C22-3042-421F-ACF4-15FD77195CB0}" type="datetimeFigureOut">
              <a:rPr lang="en-US" smtClean="0"/>
              <a:pPr/>
              <a:t>10/17/21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B404AE9-24D8-40DA-9A80-07F23C3B0BC8}" type="slidenum">
              <a:rPr lang="en-US" smtClean="0"/>
              <a:pPr/>
              <a:t>‹#›</a:t>
            </a:fld>
            <a:endParaRPr lang="en-US"/>
          </a:p>
        </p:txBody>
      </p:sp>
    </p:spTree>
    <p:extLst>
      <p:ext uri="{BB962C8B-B14F-4D97-AF65-F5344CB8AC3E}">
        <p14:creationId xmlns:p14="http://schemas.microsoft.com/office/powerpoint/2010/main" val="321131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1</a:t>
            </a:fld>
            <a:endParaRPr lang="en-US"/>
          </a:p>
        </p:txBody>
      </p:sp>
    </p:spTree>
    <p:extLst>
      <p:ext uri="{BB962C8B-B14F-4D97-AF65-F5344CB8AC3E}">
        <p14:creationId xmlns:p14="http://schemas.microsoft.com/office/powerpoint/2010/main" val="2061706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Our approach is to recover the</a:t>
            </a:r>
            <a:r>
              <a:rPr lang="en-US" baseline="0" dirty="0"/>
              <a:t> 3D scene interactively, using a small amount of user guidance. </a:t>
            </a:r>
          </a:p>
          <a:p>
            <a:r>
              <a:rPr lang="en-US" baseline="0" dirty="0"/>
              <a:t>The user gives some information about the scene by clicking in the image, and we synthesize estimates of geometry, materials, and lighting automatically.</a:t>
            </a:r>
          </a:p>
          <a:p>
            <a:r>
              <a:rPr lang="en-US" baseline="0" dirty="0"/>
              <a:t>Our estimates of geometry and materials aren’t exact, and we developed an optimization that adjusts initial lighting estimates to account for imperfections in the rest of our model.</a:t>
            </a:r>
          </a:p>
          <a:p>
            <a:r>
              <a:rPr lang="en-US" baseline="0" dirty="0"/>
              <a:t>This is crucial, as it allows for our method to tolerate a coarse model of geometry and inexact material estimates.</a:t>
            </a:r>
          </a:p>
          <a:p>
            <a:r>
              <a:rPr lang="en-US" baseline="0" dirty="0"/>
              <a:t>We also ensure that the model produced by our system can be imported into standard 3D modeling tools, and rendered with any off the shelf physical renderer. </a:t>
            </a:r>
          </a:p>
        </p:txBody>
      </p:sp>
      <p:sp>
        <p:nvSpPr>
          <p:cNvPr id="4" name="Slide Number Placeholder 3"/>
          <p:cNvSpPr>
            <a:spLocks noGrp="1"/>
          </p:cNvSpPr>
          <p:nvPr>
            <p:ph type="sldNum" sz="quarter" idx="10"/>
          </p:nvPr>
        </p:nvSpPr>
        <p:spPr/>
        <p:txBody>
          <a:bodyPr/>
          <a:lstStyle/>
          <a:p>
            <a:fld id="{4994E31F-2639-684D-ADFA-C37AF6F473C0}" type="slidenum">
              <a:rPr lang="en-US" smtClean="0"/>
              <a:pPr/>
              <a:t>14</a:t>
            </a:fld>
            <a:endParaRPr lang="en-US"/>
          </a:p>
        </p:txBody>
      </p:sp>
    </p:spTree>
    <p:extLst>
      <p:ext uri="{BB962C8B-B14F-4D97-AF65-F5344CB8AC3E}">
        <p14:creationId xmlns:p14="http://schemas.microsoft.com/office/powerpoint/2010/main" val="13221929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Given</a:t>
            </a:r>
            <a:r>
              <a:rPr lang="en-US" baseline="0" dirty="0"/>
              <a:t> an input image, we first estimate scene boundaries using the spatial layout method of </a:t>
            </a:r>
            <a:r>
              <a:rPr lang="en-US" baseline="0" dirty="0" err="1"/>
              <a:t>Hedau</a:t>
            </a:r>
            <a:r>
              <a:rPr lang="en-US" baseline="0" dirty="0"/>
              <a:t> et al. </a:t>
            </a:r>
          </a:p>
          <a:p>
            <a:r>
              <a:rPr lang="en-US" baseline="0" dirty="0"/>
              <a:t>This method estimates vanishing points as well as the ceiling, floor, and walls in an image.</a:t>
            </a:r>
          </a:p>
          <a:p>
            <a:r>
              <a:rPr lang="en-US" baseline="0" dirty="0"/>
              <a:t>Our interface allows these estimate to be corrected if there are any errors.</a:t>
            </a:r>
            <a:endParaRPr lang="en-US" dirty="0"/>
          </a:p>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16</a:t>
            </a:fld>
            <a:endParaRPr lang="en-US"/>
          </a:p>
        </p:txBody>
      </p:sp>
    </p:spTree>
    <p:extLst>
      <p:ext uri="{BB962C8B-B14F-4D97-AF65-F5344CB8AC3E}">
        <p14:creationId xmlns:p14="http://schemas.microsoft.com/office/powerpoint/2010/main" val="2907103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The</a:t>
            </a:r>
            <a:r>
              <a:rPr lang="en-US" baseline="0" dirty="0"/>
              <a:t> user can add to this initial geometric representation by extruding what we call supporting geometry from the floor.</a:t>
            </a:r>
          </a:p>
          <a:p>
            <a:r>
              <a:rPr lang="en-US" baseline="0" dirty="0"/>
              <a:t>This type of geometry generally consists of planar surfaces, and can be used to quickly model things like tables, chairs, and other common scene elements.</a:t>
            </a:r>
          </a:p>
          <a:p>
            <a:r>
              <a:rPr lang="en-US" dirty="0"/>
              <a:t>To specify</a:t>
            </a:r>
            <a:r>
              <a:rPr lang="en-US" baseline="0" dirty="0"/>
              <a:t> supporting geometry, the user clicks the surface boundary in the image as well as its contact point with the floor.</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17</a:t>
            </a:fld>
            <a:endParaRPr lang="en-US"/>
          </a:p>
        </p:txBody>
      </p:sp>
    </p:spTree>
    <p:extLst>
      <p:ext uri="{BB962C8B-B14F-4D97-AF65-F5344CB8AC3E}">
        <p14:creationId xmlns:p14="http://schemas.microsoft.com/office/powerpoint/2010/main" val="8102136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We also allow the user to add</a:t>
            </a:r>
            <a:r>
              <a:rPr lang="en-US" baseline="0" dirty="0"/>
              <a:t> more complex occluding geometry by segmenting parts of the image and modeling them as cardboard cutouts.</a:t>
            </a:r>
          </a:p>
          <a:p>
            <a:r>
              <a:rPr lang="en-US" baseline="0" dirty="0"/>
              <a:t>These cutouts will occlude any objects inserted behind them.</a:t>
            </a:r>
          </a:p>
          <a:p>
            <a:r>
              <a:rPr lang="en-US" baseline="0" dirty="0"/>
              <a:t>We use the interactive spectral matting approach to robustly determine the object boundaries.</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18</a:t>
            </a:fld>
            <a:endParaRPr lang="en-US"/>
          </a:p>
        </p:txBody>
      </p:sp>
    </p:spTree>
    <p:extLst>
      <p:ext uri="{BB962C8B-B14F-4D97-AF65-F5344CB8AC3E}">
        <p14:creationId xmlns:p14="http://schemas.microsoft.com/office/powerpoint/2010/main" val="19889121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Finally, any visible light sources in the scene are marked, and I’ll describe our</a:t>
            </a:r>
            <a:r>
              <a:rPr lang="en-US" baseline="0" dirty="0"/>
              <a:t> procedure to automatically estimate intensity and other lighting parameters a little bit later in the talk.</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19</a:t>
            </a:fld>
            <a:endParaRPr lang="en-US"/>
          </a:p>
        </p:txBody>
      </p:sp>
    </p:spTree>
    <p:extLst>
      <p:ext uri="{BB962C8B-B14F-4D97-AF65-F5344CB8AC3E}">
        <p14:creationId xmlns:p14="http://schemas.microsoft.com/office/powerpoint/2010/main" val="27304652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baseline="0" dirty="0"/>
              <a:t>By applying some well known single-view metrology and reconstruction techniques, we can recover a rough 3D layout for this image using these annotations.</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20</a:t>
            </a:fld>
            <a:endParaRPr lang="en-US"/>
          </a:p>
        </p:txBody>
      </p:sp>
    </p:spTree>
    <p:extLst>
      <p:ext uri="{BB962C8B-B14F-4D97-AF65-F5344CB8AC3E}">
        <p14:creationId xmlns:p14="http://schemas.microsoft.com/office/powerpoint/2010/main" val="10295047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Here’s another result.</a:t>
            </a:r>
          </a:p>
        </p:txBody>
      </p:sp>
      <p:sp>
        <p:nvSpPr>
          <p:cNvPr id="4" name="Slide Number Placeholder 3"/>
          <p:cNvSpPr>
            <a:spLocks noGrp="1"/>
          </p:cNvSpPr>
          <p:nvPr>
            <p:ph type="sldNum" sz="quarter" idx="10"/>
          </p:nvPr>
        </p:nvSpPr>
        <p:spPr/>
        <p:txBody>
          <a:bodyPr/>
          <a:lstStyle/>
          <a:p>
            <a:fld id="{4994E31F-2639-684D-ADFA-C37AF6F473C0}" type="slidenum">
              <a:rPr lang="en-US" smtClean="0"/>
              <a:pPr/>
              <a:t>22</a:t>
            </a:fld>
            <a:endParaRPr lang="en-US"/>
          </a:p>
        </p:txBody>
      </p:sp>
    </p:spTree>
    <p:extLst>
      <p:ext uri="{BB962C8B-B14F-4D97-AF65-F5344CB8AC3E}">
        <p14:creationId xmlns:p14="http://schemas.microsoft.com/office/powerpoint/2010/main" val="7983613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Here’s another result.</a:t>
            </a:r>
          </a:p>
        </p:txBody>
      </p:sp>
      <p:sp>
        <p:nvSpPr>
          <p:cNvPr id="4" name="Slide Number Placeholder 3"/>
          <p:cNvSpPr>
            <a:spLocks noGrp="1"/>
          </p:cNvSpPr>
          <p:nvPr>
            <p:ph type="sldNum" sz="quarter" idx="10"/>
          </p:nvPr>
        </p:nvSpPr>
        <p:spPr/>
        <p:txBody>
          <a:bodyPr/>
          <a:lstStyle/>
          <a:p>
            <a:fld id="{4994E31F-2639-684D-ADFA-C37AF6F473C0}" type="slidenum">
              <a:rPr lang="en-US" smtClean="0"/>
              <a:pPr/>
              <a:t>23</a:t>
            </a:fld>
            <a:endParaRPr lang="en-US"/>
          </a:p>
        </p:txBody>
      </p:sp>
    </p:spTree>
    <p:extLst>
      <p:ext uri="{BB962C8B-B14F-4D97-AF65-F5344CB8AC3E}">
        <p14:creationId xmlns:p14="http://schemas.microsoft.com/office/powerpoint/2010/main" val="29723764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Here’s another result.</a:t>
            </a:r>
          </a:p>
        </p:txBody>
      </p:sp>
      <p:sp>
        <p:nvSpPr>
          <p:cNvPr id="4" name="Slide Number Placeholder 3"/>
          <p:cNvSpPr>
            <a:spLocks noGrp="1"/>
          </p:cNvSpPr>
          <p:nvPr>
            <p:ph type="sldNum" sz="quarter" idx="10"/>
          </p:nvPr>
        </p:nvSpPr>
        <p:spPr/>
        <p:txBody>
          <a:bodyPr/>
          <a:lstStyle/>
          <a:p>
            <a:fld id="{4994E31F-2639-684D-ADFA-C37AF6F473C0}" type="slidenum">
              <a:rPr lang="en-US" smtClean="0"/>
              <a:pPr/>
              <a:t>24</a:t>
            </a:fld>
            <a:endParaRPr lang="en-US"/>
          </a:p>
        </p:txBody>
      </p:sp>
    </p:spTree>
    <p:extLst>
      <p:ext uri="{BB962C8B-B14F-4D97-AF65-F5344CB8AC3E}">
        <p14:creationId xmlns:p14="http://schemas.microsoft.com/office/powerpoint/2010/main" val="3328321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Here’s another result.</a:t>
            </a:r>
          </a:p>
        </p:txBody>
      </p:sp>
      <p:sp>
        <p:nvSpPr>
          <p:cNvPr id="4" name="Slide Number Placeholder 3"/>
          <p:cNvSpPr>
            <a:spLocks noGrp="1"/>
          </p:cNvSpPr>
          <p:nvPr>
            <p:ph type="sldNum" sz="quarter" idx="10"/>
          </p:nvPr>
        </p:nvSpPr>
        <p:spPr/>
        <p:txBody>
          <a:bodyPr/>
          <a:lstStyle/>
          <a:p>
            <a:fld id="{4994E31F-2639-684D-ADFA-C37AF6F473C0}" type="slidenum">
              <a:rPr lang="en-US" smtClean="0"/>
              <a:pPr/>
              <a:t>25</a:t>
            </a:fld>
            <a:endParaRPr lang="en-US"/>
          </a:p>
        </p:txBody>
      </p:sp>
    </p:spTree>
    <p:extLst>
      <p:ext uri="{BB962C8B-B14F-4D97-AF65-F5344CB8AC3E}">
        <p14:creationId xmlns:p14="http://schemas.microsoft.com/office/powerpoint/2010/main" val="743479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6</a:t>
            </a:fld>
            <a:endParaRPr lang="en-US"/>
          </a:p>
        </p:txBody>
      </p:sp>
    </p:spTree>
    <p:extLst>
      <p:ext uri="{BB962C8B-B14F-4D97-AF65-F5344CB8AC3E}">
        <p14:creationId xmlns:p14="http://schemas.microsoft.com/office/powerpoint/2010/main" val="7301003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Getting this input is quick and</a:t>
            </a:r>
            <a:r>
              <a:rPr lang="en-US" baseline="0" dirty="0"/>
              <a:t> easy, here’s a quick video showing the markup process in our interface.</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dirty="0"/>
              <a:t>We start with an estimate of the bounding geometry, then the user corrects any</a:t>
            </a:r>
            <a:r>
              <a:rPr lang="en-US" baseline="0" dirty="0"/>
              <a:t> errors in the estimate by adjusting scene corners and vanishing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We parameterize vanishing points with a pair of line segments, and here you can see the user adjusting two of the horizontal vanishing points.</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Now the light sources are marked; for this scene there’s only one source.</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Finally, pieces of occluding geometry are indicated by scribbling.</a:t>
            </a:r>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All in all, authoring this scene took about a minute, and this is the result.</a:t>
            </a:r>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26</a:t>
            </a:fld>
            <a:endParaRPr lang="en-US"/>
          </a:p>
        </p:txBody>
      </p:sp>
    </p:spTree>
    <p:extLst>
      <p:ext uri="{BB962C8B-B14F-4D97-AF65-F5344CB8AC3E}">
        <p14:creationId xmlns:p14="http://schemas.microsoft.com/office/powerpoint/2010/main" val="4021868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27</a:t>
            </a:fld>
            <a:endParaRPr lang="en-US"/>
          </a:p>
        </p:txBody>
      </p:sp>
    </p:spTree>
    <p:extLst>
      <p:ext uri="{BB962C8B-B14F-4D97-AF65-F5344CB8AC3E}">
        <p14:creationId xmlns:p14="http://schemas.microsoft.com/office/powerpoint/2010/main" val="36420012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a:buFontTx/>
              <a:buNone/>
            </a:pPr>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28</a:t>
            </a:fld>
            <a:endParaRPr lang="en-US"/>
          </a:p>
        </p:txBody>
      </p:sp>
    </p:spTree>
    <p:extLst>
      <p:ext uri="{BB962C8B-B14F-4D97-AF65-F5344CB8AC3E}">
        <p14:creationId xmlns:p14="http://schemas.microsoft.com/office/powerpoint/2010/main" val="39717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29</a:t>
            </a:fld>
            <a:endParaRPr lang="en-US"/>
          </a:p>
        </p:txBody>
      </p:sp>
    </p:spTree>
    <p:extLst>
      <p:ext uri="{BB962C8B-B14F-4D97-AF65-F5344CB8AC3E}">
        <p14:creationId xmlns:p14="http://schemas.microsoft.com/office/powerpoint/2010/main" val="40079444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30</a:t>
            </a:fld>
            <a:endParaRPr lang="en-US"/>
          </a:p>
        </p:txBody>
      </p:sp>
    </p:spTree>
    <p:extLst>
      <p:ext uri="{BB962C8B-B14F-4D97-AF65-F5344CB8AC3E}">
        <p14:creationId xmlns:p14="http://schemas.microsoft.com/office/powerpoint/2010/main" val="3138374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31</a:t>
            </a:fld>
            <a:endParaRPr lang="en-US"/>
          </a:p>
        </p:txBody>
      </p:sp>
    </p:spTree>
    <p:extLst>
      <p:ext uri="{BB962C8B-B14F-4D97-AF65-F5344CB8AC3E}">
        <p14:creationId xmlns:p14="http://schemas.microsoft.com/office/powerpoint/2010/main" val="38094690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Draw ray example on board</a:t>
            </a:r>
          </a:p>
        </p:txBody>
      </p:sp>
      <p:sp>
        <p:nvSpPr>
          <p:cNvPr id="4" name="Slide Number Placeholder 3"/>
          <p:cNvSpPr>
            <a:spLocks noGrp="1"/>
          </p:cNvSpPr>
          <p:nvPr>
            <p:ph type="sldNum" sz="quarter" idx="10"/>
          </p:nvPr>
        </p:nvSpPr>
        <p:spPr/>
        <p:txBody>
          <a:bodyPr/>
          <a:lstStyle/>
          <a:p>
            <a:fld id="{CB404AE9-24D8-40DA-9A80-07F23C3B0BC8}" type="slidenum">
              <a:rPr lang="en-US" smtClean="0"/>
              <a:pPr/>
              <a:t>32</a:t>
            </a:fld>
            <a:endParaRPr lang="en-US"/>
          </a:p>
        </p:txBody>
      </p:sp>
    </p:spTree>
    <p:extLst>
      <p:ext uri="{BB962C8B-B14F-4D97-AF65-F5344CB8AC3E}">
        <p14:creationId xmlns:p14="http://schemas.microsoft.com/office/powerpoint/2010/main" val="714389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33</a:t>
            </a:fld>
            <a:endParaRPr lang="en-US"/>
          </a:p>
        </p:txBody>
      </p:sp>
    </p:spTree>
    <p:extLst>
      <p:ext uri="{BB962C8B-B14F-4D97-AF65-F5344CB8AC3E}">
        <p14:creationId xmlns:p14="http://schemas.microsoft.com/office/powerpoint/2010/main" val="2063692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34</a:t>
            </a:fld>
            <a:endParaRPr lang="en-US"/>
          </a:p>
        </p:txBody>
      </p:sp>
    </p:spTree>
    <p:extLst>
      <p:ext uri="{BB962C8B-B14F-4D97-AF65-F5344CB8AC3E}">
        <p14:creationId xmlns:p14="http://schemas.microsoft.com/office/powerpoint/2010/main" val="19979947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 Explanation</a:t>
            </a:r>
            <a:r>
              <a:rPr lang="en-US" baseline="0" dirty="0"/>
              <a:t> with user initialization + pixel colors</a:t>
            </a:r>
            <a:endParaRPr lang="en-US" dirty="0"/>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35</a:t>
            </a:fld>
            <a:endParaRPr lang="en-US"/>
          </a:p>
        </p:txBody>
      </p:sp>
    </p:spTree>
    <p:extLst>
      <p:ext uri="{BB962C8B-B14F-4D97-AF65-F5344CB8AC3E}">
        <p14:creationId xmlns:p14="http://schemas.microsoft.com/office/powerpoint/2010/main" val="3309433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7</a:t>
            </a:fld>
            <a:endParaRPr lang="en-US"/>
          </a:p>
        </p:txBody>
      </p:sp>
    </p:spTree>
    <p:extLst>
      <p:ext uri="{BB962C8B-B14F-4D97-AF65-F5344CB8AC3E}">
        <p14:creationId xmlns:p14="http://schemas.microsoft.com/office/powerpoint/2010/main" val="13609266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0EA13999-41D4-4B40-AFC6-99FBFE0D6424}" type="slidenum">
              <a:rPr lang="en-US" smtClean="0"/>
              <a:pPr>
                <a:defRPr/>
              </a:pPr>
              <a:t>36</a:t>
            </a:fld>
            <a:endParaRPr lang="en-US"/>
          </a:p>
        </p:txBody>
      </p:sp>
    </p:spTree>
    <p:extLst>
      <p:ext uri="{BB962C8B-B14F-4D97-AF65-F5344CB8AC3E}">
        <p14:creationId xmlns:p14="http://schemas.microsoft.com/office/powerpoint/2010/main" val="30819485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37</a:t>
            </a:fld>
            <a:endParaRPr lang="en-US"/>
          </a:p>
        </p:txBody>
      </p:sp>
    </p:spTree>
    <p:extLst>
      <p:ext uri="{BB962C8B-B14F-4D97-AF65-F5344CB8AC3E}">
        <p14:creationId xmlns:p14="http://schemas.microsoft.com/office/powerpoint/2010/main" val="17104559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46</a:t>
            </a:fld>
            <a:endParaRPr lang="en-US"/>
          </a:p>
        </p:txBody>
      </p:sp>
    </p:spTree>
    <p:extLst>
      <p:ext uri="{BB962C8B-B14F-4D97-AF65-F5344CB8AC3E}">
        <p14:creationId xmlns:p14="http://schemas.microsoft.com/office/powerpoint/2010/main" val="4037830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47</a:t>
            </a:fld>
            <a:endParaRPr lang="en-US"/>
          </a:p>
        </p:txBody>
      </p:sp>
    </p:spTree>
    <p:extLst>
      <p:ext uri="{BB962C8B-B14F-4D97-AF65-F5344CB8AC3E}">
        <p14:creationId xmlns:p14="http://schemas.microsoft.com/office/powerpoint/2010/main" val="272232378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48</a:t>
            </a:fld>
            <a:endParaRPr lang="en-US"/>
          </a:p>
        </p:txBody>
      </p:sp>
    </p:spTree>
    <p:extLst>
      <p:ext uri="{BB962C8B-B14F-4D97-AF65-F5344CB8AC3E}">
        <p14:creationId xmlns:p14="http://schemas.microsoft.com/office/powerpoint/2010/main" val="333202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52</a:t>
            </a:fld>
            <a:endParaRPr lang="en-US"/>
          </a:p>
        </p:txBody>
      </p:sp>
    </p:spTree>
    <p:extLst>
      <p:ext uri="{BB962C8B-B14F-4D97-AF65-F5344CB8AC3E}">
        <p14:creationId xmlns:p14="http://schemas.microsoft.com/office/powerpoint/2010/main" val="8630252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53</a:t>
            </a:fld>
            <a:endParaRPr lang="en-US"/>
          </a:p>
        </p:txBody>
      </p:sp>
    </p:spTree>
    <p:extLst>
      <p:ext uri="{BB962C8B-B14F-4D97-AF65-F5344CB8AC3E}">
        <p14:creationId xmlns:p14="http://schemas.microsoft.com/office/powerpoint/2010/main" val="2655183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54</a:t>
            </a:fld>
            <a:endParaRPr lang="en-US"/>
          </a:p>
        </p:txBody>
      </p:sp>
    </p:spTree>
    <p:extLst>
      <p:ext uri="{BB962C8B-B14F-4D97-AF65-F5344CB8AC3E}">
        <p14:creationId xmlns:p14="http://schemas.microsoft.com/office/powerpoint/2010/main" val="13759983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B404AE9-24D8-40DA-9A80-07F23C3B0BC8}" type="slidenum">
              <a:rPr lang="en-US" smtClean="0"/>
              <a:pPr/>
              <a:t>58</a:t>
            </a:fld>
            <a:endParaRPr lang="en-US"/>
          </a:p>
        </p:txBody>
      </p:sp>
    </p:spTree>
    <p:extLst>
      <p:ext uri="{BB962C8B-B14F-4D97-AF65-F5344CB8AC3E}">
        <p14:creationId xmlns:p14="http://schemas.microsoft.com/office/powerpoint/2010/main" val="31145595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4994E31F-2639-684D-ADFA-C37AF6F473C0}" type="slidenum">
              <a:rPr lang="en-US" smtClean="0"/>
              <a:pPr/>
              <a:t>63</a:t>
            </a:fld>
            <a:endParaRPr lang="en-US"/>
          </a:p>
        </p:txBody>
      </p:sp>
    </p:spTree>
    <p:extLst>
      <p:ext uri="{BB962C8B-B14F-4D97-AF65-F5344CB8AC3E}">
        <p14:creationId xmlns:p14="http://schemas.microsoft.com/office/powerpoint/2010/main" val="20169943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8</a:t>
            </a:fld>
            <a:endParaRPr lang="en-US"/>
          </a:p>
        </p:txBody>
      </p:sp>
    </p:spTree>
    <p:extLst>
      <p:ext uri="{BB962C8B-B14F-4D97-AF65-F5344CB8AC3E}">
        <p14:creationId xmlns:p14="http://schemas.microsoft.com/office/powerpoint/2010/main" val="245428313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B404AE9-24D8-40DA-9A80-07F23C3B0BC8}" type="slidenum">
              <a:rPr lang="en-US" smtClean="0"/>
              <a:pPr/>
              <a:t>64</a:t>
            </a:fld>
            <a:endParaRPr lang="en-US"/>
          </a:p>
        </p:txBody>
      </p:sp>
    </p:spTree>
    <p:extLst>
      <p:ext uri="{BB962C8B-B14F-4D97-AF65-F5344CB8AC3E}">
        <p14:creationId xmlns:p14="http://schemas.microsoft.com/office/powerpoint/2010/main" val="487858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Building on past techniques, the primary goal of our paper is to allow users with minimal photo editing experience to insert objects</a:t>
            </a:r>
            <a:r>
              <a:rPr lang="en-US" sz="1200" kern="1200" baseline="0" dirty="0">
                <a:solidFill>
                  <a:schemeClr val="tx1"/>
                </a:solidFill>
                <a:latin typeface="+mn-lt"/>
                <a:ea typeface="+mn-ea"/>
                <a:cs typeface="+mn-cs"/>
              </a:rPr>
              <a:t> into legacy images without requiring access to the scene. </a:t>
            </a:r>
          </a:p>
          <a:p>
            <a:r>
              <a:rPr lang="en-US" sz="1200" kern="1200" baseline="0" dirty="0">
                <a:solidFill>
                  <a:schemeClr val="tx1"/>
                </a:solidFill>
                <a:latin typeface="+mn-lt"/>
                <a:ea typeface="+mn-ea"/>
                <a:cs typeface="+mn-cs"/>
              </a:rPr>
              <a:t>2) Handle a host of lighting environments</a:t>
            </a:r>
          </a:p>
          <a:p>
            <a:r>
              <a:rPr lang="en-US" sz="1200" kern="1200" baseline="0" dirty="0">
                <a:solidFill>
                  <a:schemeClr val="tx1"/>
                </a:solidFill>
                <a:latin typeface="+mn-lt"/>
                <a:ea typeface="+mn-ea"/>
                <a:cs typeface="+mn-cs"/>
              </a:rPr>
              <a:t>3) Quick and easy to use</a:t>
            </a:r>
          </a:p>
          <a:p>
            <a:r>
              <a:rPr lang="en-US" sz="1200" kern="1200" baseline="0" dirty="0">
                <a:solidFill>
                  <a:schemeClr val="tx1"/>
                </a:solidFill>
                <a:latin typeface="+mn-lt"/>
                <a:ea typeface="+mn-ea"/>
                <a:cs typeface="+mn-cs"/>
              </a:rPr>
              <a:t>4) Create results like this one in minutes</a:t>
            </a:r>
          </a:p>
          <a:p>
            <a:r>
              <a:rPr lang="en-US" sz="1200" kern="1200" baseline="0" dirty="0">
                <a:solidFill>
                  <a:schemeClr val="tx1"/>
                </a:solidFill>
                <a:latin typeface="+mn-lt"/>
                <a:ea typeface="+mn-ea"/>
                <a:cs typeface="+mn-cs"/>
              </a:rPr>
              <a:t>Ideally, our method </a:t>
            </a:r>
            <a:r>
              <a:rPr lang="en-US" sz="1200" i="1" kern="1200" baseline="0" dirty="0">
                <a:solidFill>
                  <a:schemeClr val="tx1"/>
                </a:solidFill>
                <a:latin typeface="+mn-lt"/>
                <a:ea typeface="+mn-ea"/>
                <a:cs typeface="+mn-cs"/>
              </a:rPr>
              <a:t>without</a:t>
            </a:r>
            <a:r>
              <a:rPr lang="en-US" sz="1200" kern="1200" baseline="0" dirty="0">
                <a:solidFill>
                  <a:schemeClr val="tx1"/>
                </a:solidFill>
                <a:latin typeface="+mn-lt"/>
                <a:ea typeface="+mn-ea"/>
                <a:cs typeface="+mn-cs"/>
              </a:rPr>
              <a:t> scene access should be as realistic as methods </a:t>
            </a:r>
            <a:r>
              <a:rPr lang="en-US" sz="1200" i="1" kern="1200" baseline="0" dirty="0">
                <a:solidFill>
                  <a:schemeClr val="tx1"/>
                </a:solidFill>
                <a:latin typeface="+mn-lt"/>
                <a:ea typeface="+mn-ea"/>
                <a:cs typeface="+mn-cs"/>
              </a:rPr>
              <a:t>with</a:t>
            </a:r>
            <a:r>
              <a:rPr lang="en-US" sz="1200" kern="1200" baseline="0" dirty="0">
                <a:solidFill>
                  <a:schemeClr val="tx1"/>
                </a:solidFill>
                <a:latin typeface="+mn-lt"/>
                <a:ea typeface="+mn-ea"/>
                <a:cs typeface="+mn-cs"/>
              </a:rPr>
              <a:t> scene access, in essence making this system less painstaking than others.</a:t>
            </a:r>
          </a:p>
          <a:p>
            <a:r>
              <a:rPr lang="en-US" sz="1200" kern="1200" baseline="0" dirty="0">
                <a:solidFill>
                  <a:schemeClr val="tx1"/>
                </a:solidFill>
                <a:latin typeface="+mn-lt"/>
                <a:ea typeface="+mn-ea"/>
                <a:cs typeface="+mn-cs"/>
              </a:rPr>
              <a:t>This tool can bring about new applications in film and advertising, and also allow homeowners to virtually redecorate their living rooms, or users to create video game content with their own pictures.</a:t>
            </a:r>
          </a:p>
          <a:p>
            <a:endParaRPr lang="en-US" sz="1200"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994E31F-2639-684D-ADFA-C37AF6F473C0}" type="slidenum">
              <a:rPr lang="en-US" smtClean="0"/>
              <a:pPr/>
              <a:t>9</a:t>
            </a:fld>
            <a:endParaRPr lang="en-US"/>
          </a:p>
        </p:txBody>
      </p:sp>
    </p:spTree>
    <p:extLst>
      <p:ext uri="{BB962C8B-B14F-4D97-AF65-F5344CB8AC3E}">
        <p14:creationId xmlns:p14="http://schemas.microsoft.com/office/powerpoint/2010/main" val="27471362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aseline="0" dirty="0"/>
              <a:t>And we need to know the camera parameters to accurately render objects into the scene</a:t>
            </a:r>
          </a:p>
        </p:txBody>
      </p:sp>
      <p:sp>
        <p:nvSpPr>
          <p:cNvPr id="4" name="Slide Number Placeholder 3"/>
          <p:cNvSpPr>
            <a:spLocks noGrp="1"/>
          </p:cNvSpPr>
          <p:nvPr>
            <p:ph type="sldNum" sz="quarter" idx="10"/>
          </p:nvPr>
        </p:nvSpPr>
        <p:spPr/>
        <p:txBody>
          <a:bodyPr/>
          <a:lstStyle/>
          <a:p>
            <a:fld id="{4994E31F-2639-684D-ADFA-C37AF6F473C0}" type="slidenum">
              <a:rPr lang="en-US" smtClean="0"/>
              <a:pPr/>
              <a:t>10</a:t>
            </a:fld>
            <a:endParaRPr lang="en-US"/>
          </a:p>
        </p:txBody>
      </p:sp>
    </p:spTree>
    <p:extLst>
      <p:ext uri="{BB962C8B-B14F-4D97-AF65-F5344CB8AC3E}">
        <p14:creationId xmlns:p14="http://schemas.microsoft.com/office/powerpoint/2010/main" val="733183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There’s currently, a few</a:t>
            </a:r>
            <a:r>
              <a:rPr lang="en-US" baseline="0" dirty="0"/>
              <a:t> ways to obtain this representation.</a:t>
            </a: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a:t>One way </a:t>
            </a:r>
            <a:r>
              <a:rPr lang="en-US" sz="1200" kern="1200" dirty="0">
                <a:solidFill>
                  <a:schemeClr val="tx1"/>
                </a:solidFill>
                <a:latin typeface="+mn-lt"/>
                <a:ea typeface="+mn-ea"/>
                <a:cs typeface="+mn-cs"/>
              </a:rPr>
              <a:t>is to manually author or measure the scene.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This can be difficult, and it</a:t>
            </a:r>
            <a:r>
              <a:rPr lang="en-US" sz="1200" kern="1200" baseline="0" dirty="0">
                <a:solidFill>
                  <a:schemeClr val="tx1"/>
                </a:solidFill>
                <a:latin typeface="+mn-lt"/>
                <a:ea typeface="+mn-ea"/>
                <a:cs typeface="+mn-cs"/>
              </a:rPr>
              <a:t> takes a a great deal of time </a:t>
            </a:r>
            <a:r>
              <a:rPr lang="en-US" sz="1200" kern="1200" dirty="0">
                <a:solidFill>
                  <a:schemeClr val="tx1"/>
                </a:solidFill>
                <a:latin typeface="+mn-lt"/>
                <a:ea typeface="+mn-ea"/>
                <a:cs typeface="+mn-cs"/>
              </a:rPr>
              <a:t>to get things looking right.</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Lighting is especially hard to</a:t>
            </a:r>
            <a:r>
              <a:rPr lang="en-US" sz="1200" kern="1200" baseline="0" dirty="0">
                <a:solidFill>
                  <a:schemeClr val="tx1"/>
                </a:solidFill>
                <a:latin typeface="+mn-lt"/>
                <a:ea typeface="+mn-ea"/>
                <a:cs typeface="+mn-cs"/>
              </a:rPr>
              <a:t> get right with only visual feedback, and takes a lot of trial and error.</a:t>
            </a:r>
          </a:p>
        </p:txBody>
      </p:sp>
      <p:sp>
        <p:nvSpPr>
          <p:cNvPr id="4" name="Slide Number Placeholder 3"/>
          <p:cNvSpPr>
            <a:spLocks noGrp="1"/>
          </p:cNvSpPr>
          <p:nvPr>
            <p:ph type="sldNum" sz="quarter" idx="10"/>
          </p:nvPr>
        </p:nvSpPr>
        <p:spPr/>
        <p:txBody>
          <a:bodyPr/>
          <a:lstStyle/>
          <a:p>
            <a:fld id="{4994E31F-2639-684D-ADFA-C37AF6F473C0}" type="slidenum">
              <a:rPr lang="en-US" smtClean="0"/>
              <a:pPr/>
              <a:t>11</a:t>
            </a:fld>
            <a:endParaRPr lang="en-US"/>
          </a:p>
        </p:txBody>
      </p:sp>
    </p:spTree>
    <p:extLst>
      <p:ext uri="{BB962C8B-B14F-4D97-AF65-F5344CB8AC3E}">
        <p14:creationId xmlns:p14="http://schemas.microsoft.com/office/powerpoint/2010/main" val="3938682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In 98, </a:t>
            </a:r>
            <a:r>
              <a:rPr lang="en-US" sz="1200" kern="1200" dirty="0" err="1">
                <a:solidFill>
                  <a:schemeClr val="tx1"/>
                </a:solidFill>
                <a:latin typeface="+mn-lt"/>
                <a:ea typeface="+mn-ea"/>
                <a:cs typeface="+mn-cs"/>
              </a:rPr>
              <a:t>Debevec</a:t>
            </a:r>
            <a:r>
              <a:rPr lang="en-US" sz="1200" kern="1200" dirty="0">
                <a:solidFill>
                  <a:schemeClr val="tx1"/>
                </a:solidFill>
                <a:latin typeface="+mn-lt"/>
                <a:ea typeface="+mn-ea"/>
                <a:cs typeface="+mn-cs"/>
              </a:rPr>
              <a:t> made a breakthrough with his idea of capturing the lighting environment using a light probe.  </a:t>
            </a:r>
          </a:p>
          <a:p>
            <a:r>
              <a:rPr lang="en-US" sz="1200" kern="1200" dirty="0">
                <a:solidFill>
                  <a:schemeClr val="tx1"/>
                </a:solidFill>
                <a:latin typeface="+mn-lt"/>
                <a:ea typeface="+mn-ea"/>
                <a:cs typeface="+mn-cs"/>
              </a:rPr>
              <a:t>The light probe method simplified the authoring steps and enabled photorealistic results by capturing</a:t>
            </a:r>
            <a:r>
              <a:rPr lang="en-US" sz="1200" kern="1200" baseline="0" dirty="0">
                <a:solidFill>
                  <a:schemeClr val="tx1"/>
                </a:solidFill>
                <a:latin typeface="+mn-lt"/>
                <a:ea typeface="+mn-ea"/>
                <a:cs typeface="+mn-cs"/>
              </a:rPr>
              <a:t> HDR lighting information from all angles of a scene</a:t>
            </a:r>
            <a:r>
              <a:rPr lang="en-US" sz="1200" kern="1200" dirty="0">
                <a:solidFill>
                  <a:schemeClr val="tx1"/>
                </a:solidFill>
                <a:latin typeface="+mn-lt"/>
                <a:ea typeface="+mn-ea"/>
                <a:cs typeface="+mn-cs"/>
              </a:rPr>
              <a:t>. </a:t>
            </a:r>
          </a:p>
          <a:p>
            <a:r>
              <a:rPr lang="en-US" sz="1200" kern="1200" dirty="0">
                <a:solidFill>
                  <a:schemeClr val="tx1"/>
                </a:solidFill>
                <a:latin typeface="+mn-lt"/>
                <a:ea typeface="+mn-ea"/>
                <a:cs typeface="+mn-cs"/>
              </a:rPr>
              <a:t>However, the downside is that it requires access to the scene and</a:t>
            </a:r>
            <a:r>
              <a:rPr lang="en-US" sz="1200" kern="1200" baseline="0" dirty="0">
                <a:solidFill>
                  <a:schemeClr val="tx1"/>
                </a:solidFill>
                <a:latin typeface="+mn-lt"/>
                <a:ea typeface="+mn-ea"/>
                <a:cs typeface="+mn-cs"/>
              </a:rPr>
              <a:t> some knowledge of image based lighting</a:t>
            </a:r>
            <a:r>
              <a:rPr lang="en-US" sz="1200" kern="1200" dirty="0">
                <a:solidFill>
                  <a:schemeClr val="tx1"/>
                </a:solidFill>
                <a:latin typeface="+mn-lt"/>
                <a:ea typeface="+mn-ea"/>
                <a:cs typeface="+mn-cs"/>
              </a:rPr>
              <a:t>.</a:t>
            </a:r>
          </a:p>
          <a:p>
            <a:r>
              <a:rPr lang="en-US" sz="1200" kern="1200" dirty="0">
                <a:solidFill>
                  <a:schemeClr val="tx1"/>
                </a:solidFill>
                <a:latin typeface="+mn-lt"/>
                <a:ea typeface="+mn-ea"/>
                <a:cs typeface="+mn-cs"/>
              </a:rPr>
              <a:t>Inverse global illumination also allowed for physical</a:t>
            </a:r>
            <a:r>
              <a:rPr lang="en-US" sz="1200" kern="1200" baseline="0" dirty="0">
                <a:solidFill>
                  <a:schemeClr val="tx1"/>
                </a:solidFill>
                <a:latin typeface="+mn-lt"/>
                <a:ea typeface="+mn-ea"/>
                <a:cs typeface="+mn-cs"/>
              </a:rPr>
              <a:t> material acquisition, but required multiple scene photos.</a:t>
            </a:r>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4994E31F-2639-684D-ADFA-C37AF6F473C0}" type="slidenum">
              <a:rPr lang="en-US" smtClean="0"/>
              <a:pPr/>
              <a:t>12</a:t>
            </a:fld>
            <a:endParaRPr lang="en-US"/>
          </a:p>
        </p:txBody>
      </p:sp>
    </p:spTree>
    <p:extLst>
      <p:ext uri="{BB962C8B-B14F-4D97-AF65-F5344CB8AC3E}">
        <p14:creationId xmlns:p14="http://schemas.microsoft.com/office/powerpoint/2010/main" val="1069914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What if we have a picture</a:t>
            </a:r>
            <a:r>
              <a:rPr lang="en-US" baseline="0" dirty="0"/>
              <a:t> that we want to insert objects into, but we</a:t>
            </a:r>
            <a:r>
              <a:rPr lang="en-US" dirty="0"/>
              <a:t> don’t have</a:t>
            </a:r>
            <a:r>
              <a:rPr lang="en-US" baseline="0" dirty="0"/>
              <a:t> access to the scene?</a:t>
            </a:r>
          </a:p>
          <a:p>
            <a:r>
              <a:rPr lang="en-US" baseline="0" dirty="0"/>
              <a:t>Well, there’s been a couple approaches for handling this case, which are essentially interested in estimating one or more point lights from a picture. </a:t>
            </a:r>
          </a:p>
          <a:p>
            <a:r>
              <a:rPr lang="en-US" baseline="0" dirty="0"/>
              <a:t>Still, scene geometry, surface properties, or camera parameters must be estimated manually.</a:t>
            </a:r>
          </a:p>
          <a:p>
            <a:r>
              <a:rPr lang="en-US" baseline="0" dirty="0"/>
              <a:t>Also, if the lighting environment is more complex than a couple point lights, then an alternative method is required.</a:t>
            </a:r>
          </a:p>
        </p:txBody>
      </p:sp>
      <p:sp>
        <p:nvSpPr>
          <p:cNvPr id="4" name="Slide Number Placeholder 3"/>
          <p:cNvSpPr>
            <a:spLocks noGrp="1"/>
          </p:cNvSpPr>
          <p:nvPr>
            <p:ph type="sldNum" sz="quarter" idx="10"/>
          </p:nvPr>
        </p:nvSpPr>
        <p:spPr/>
        <p:txBody>
          <a:bodyPr/>
          <a:lstStyle/>
          <a:p>
            <a:fld id="{4994E31F-2639-684D-ADFA-C37AF6F473C0}" type="slidenum">
              <a:rPr lang="en-US" smtClean="0"/>
              <a:pPr/>
              <a:t>13</a:t>
            </a:fld>
            <a:endParaRPr lang="en-US"/>
          </a:p>
        </p:txBody>
      </p:sp>
    </p:spTree>
    <p:extLst>
      <p:ext uri="{BB962C8B-B14F-4D97-AF65-F5344CB8AC3E}">
        <p14:creationId xmlns:p14="http://schemas.microsoft.com/office/powerpoint/2010/main" val="5306137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499D6A4-2286-F44B-84CB-06DA68598A11}" type="datetime1">
              <a:rPr lang="en-US" smtClean="0"/>
              <a:t>10/17/21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2982357-B1C2-B040-9DD6-8295BB20840F}" type="datetime1">
              <a:rPr lang="en-US" smtClean="0"/>
              <a:t>10/17/21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AA885F-B0A8-084C-B2C2-6C5980CBF79D}" type="datetime1">
              <a:rPr lang="en-US" smtClean="0"/>
              <a:t>10/17/21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A1544A-71EF-6140-BF4A-7BC3700C7FFC}" type="datetime1">
              <a:rPr lang="en-US" smtClean="0"/>
              <a:t>10/17/21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08FF84-E7B0-AA46-8E54-A4A6976D2856}" type="datetime1">
              <a:rPr lang="en-US" smtClean="0"/>
              <a:t>10/17/21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122966-948C-4246-A250-1E58C5517F26}" type="datetime1">
              <a:rPr lang="en-US" smtClean="0"/>
              <a:t>10/17/21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4C41D1-9BC8-8D48-AD03-D6E766DCCD3C}" type="datetime1">
              <a:rPr lang="en-US" smtClean="0"/>
              <a:t>10/17/21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79BB71-AD70-6A46-9595-882AFCE1BB21}" type="datetime1">
              <a:rPr lang="en-US" smtClean="0"/>
              <a:t>10/17/21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CAF3BB-5E12-234E-9C30-C489233E0E44}" type="datetime1">
              <a:rPr lang="en-US" smtClean="0"/>
              <a:t>10/17/21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74306B-5973-A94E-80BD-370905E17D7D}" type="datetime1">
              <a:rPr lang="en-US" smtClean="0"/>
              <a:t>10/17/21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163ED81-E459-BF44-B258-8864712BA2CF}" type="datetime1">
              <a:rPr lang="en-US" smtClean="0"/>
              <a:t>10/17/21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743262-A870-42BE-8098-69CAE7CFE49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0AAB1A-087E-074E-8DC0-F99BBA3A6C2F}" type="datetime1">
              <a:rPr lang="en-US" smtClean="0"/>
              <a:t>10/17/21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743262-A870-42BE-8098-69CAE7CFE49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20.xml"/><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emf"/></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9.wmf"/><Relationship Id="rId4" Type="http://schemas.openxmlformats.org/officeDocument/2006/relationships/oleObject" Target="../embeddings/oleObject1.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9.wmf"/><Relationship Id="rId4" Type="http://schemas.openxmlformats.org/officeDocument/2006/relationships/oleObject" Target="../embeddings/oleObject2.bin"/></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hyperlink" Target="http://www.wisdom.weizmann.ac.il/mathusers/levina/papers/spectral-matting-levin-etal-pami08.pdf"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9.emf"/><Relationship Id="rId3" Type="http://schemas.openxmlformats.org/officeDocument/2006/relationships/image" Target="../media/image40.png"/><Relationship Id="rId7" Type="http://schemas.openxmlformats.org/officeDocument/2006/relationships/image" Target="../media/image44.emf"/><Relationship Id="rId12" Type="http://schemas.openxmlformats.org/officeDocument/2006/relationships/image" Target="../media/image48.emf"/><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7.emf"/><Relationship Id="rId5" Type="http://schemas.openxmlformats.org/officeDocument/2006/relationships/image" Target="../media/image42.emf"/><Relationship Id="rId15" Type="http://schemas.openxmlformats.org/officeDocument/2006/relationships/image" Target="../media/image51.emf"/><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emf"/><Relationship Id="rId14" Type="http://schemas.openxmlformats.org/officeDocument/2006/relationships/image" Target="../media/image50.emf"/></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5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58.emf"/><Relationship Id="rId4" Type="http://schemas.openxmlformats.org/officeDocument/2006/relationships/image" Target="../media/image57.emf"/></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jpe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64.xml.rels><?xml version="1.0" encoding="UTF-8" standalone="yes"?>
<Relationships xmlns="http://schemas.openxmlformats.org/package/2006/relationships"><Relationship Id="rId3" Type="http://schemas.openxmlformats.org/officeDocument/2006/relationships/hyperlink" Target="https://vimeo.com/28962540"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hyperlink" Target="http://vimeo.com/101866891" TargetMode="Externa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0219" y="355601"/>
            <a:ext cx="7772400" cy="1470025"/>
          </a:xfrm>
        </p:spPr>
        <p:txBody>
          <a:bodyPr/>
          <a:lstStyle/>
          <a:p>
            <a:r>
              <a:rPr lang="en-US" dirty="0"/>
              <a:t>The image as a virtual stage</a:t>
            </a:r>
          </a:p>
        </p:txBody>
      </p:sp>
      <p:sp>
        <p:nvSpPr>
          <p:cNvPr id="3" name="Subtitle 2"/>
          <p:cNvSpPr>
            <a:spLocks noGrp="1"/>
          </p:cNvSpPr>
          <p:nvPr>
            <p:ph type="subTitle" idx="1"/>
          </p:nvPr>
        </p:nvSpPr>
        <p:spPr>
          <a:xfrm>
            <a:off x="-914400" y="6456226"/>
            <a:ext cx="6400800" cy="457200"/>
          </a:xfrm>
        </p:spPr>
        <p:txBody>
          <a:bodyPr>
            <a:normAutofit/>
          </a:bodyPr>
          <a:lstStyle/>
          <a:p>
            <a:r>
              <a:rPr lang="en-US" sz="1400" dirty="0">
                <a:solidFill>
                  <a:schemeClr val="tx1"/>
                </a:solidFill>
              </a:rPr>
              <a:t>Adapted from slides by Kevin </a:t>
            </a:r>
            <a:r>
              <a:rPr lang="en-US" sz="1400" dirty="0" err="1">
                <a:solidFill>
                  <a:schemeClr val="tx1"/>
                </a:solidFill>
              </a:rPr>
              <a:t>Karsch</a:t>
            </a:r>
            <a:endParaRPr lang="en-US" sz="1400" dirty="0">
              <a:solidFill>
                <a:schemeClr val="tx1"/>
              </a:solidFill>
            </a:endParaRPr>
          </a:p>
          <a:p>
            <a:endParaRPr lang="en-US" sz="2000" dirty="0"/>
          </a:p>
        </p:txBody>
      </p:sp>
      <p:pic>
        <p:nvPicPr>
          <p:cNvPr id="5" name="Picture 4" descr="composite.png"/>
          <p:cNvPicPr>
            <a:picLocks noChangeAspect="1"/>
          </p:cNvPicPr>
          <p:nvPr/>
        </p:nvPicPr>
        <p:blipFill>
          <a:blip r:embed="rId3"/>
          <a:stretch>
            <a:fillRect/>
          </a:stretch>
        </p:blipFill>
        <p:spPr>
          <a:xfrm>
            <a:off x="1735119" y="1524000"/>
            <a:ext cx="5448300" cy="3632200"/>
          </a:xfrm>
          <a:prstGeom prst="rect">
            <a:avLst/>
          </a:prstGeom>
        </p:spPr>
      </p:pic>
      <p:sp>
        <p:nvSpPr>
          <p:cNvPr id="6" name="TextBox 5">
            <a:extLst>
              <a:ext uri="{FF2B5EF4-FFF2-40B4-BE49-F238E27FC236}">
                <a16:creationId xmlns:a16="http://schemas.microsoft.com/office/drawing/2014/main" id="{63A32F91-EEEF-7A48-AA9E-BB017539987A}"/>
              </a:ext>
            </a:extLst>
          </p:cNvPr>
          <p:cNvSpPr txBox="1"/>
          <p:nvPr/>
        </p:nvSpPr>
        <p:spPr>
          <a:xfrm>
            <a:off x="8204819" y="6172200"/>
            <a:ext cx="2871299" cy="307777"/>
          </a:xfrm>
          <a:prstGeom prst="rect">
            <a:avLst/>
          </a:prstGeom>
          <a:noFill/>
        </p:spPr>
        <p:txBody>
          <a:bodyPr wrap="none" rtlCol="0">
            <a:spAutoFit/>
          </a:bodyPr>
          <a:lstStyle/>
          <a:p>
            <a:r>
              <a:rPr lang="en-US" altLang="zh-CN" sz="1400" dirty="0"/>
              <a:t>Slides</a:t>
            </a:r>
            <a:r>
              <a:rPr lang="zh-CN" altLang="en-US" sz="1400" dirty="0"/>
              <a:t> </a:t>
            </a:r>
            <a:r>
              <a:rPr lang="en-US" altLang="zh-CN" sz="1400" dirty="0"/>
              <a:t>adopted</a:t>
            </a:r>
            <a:r>
              <a:rPr lang="zh-CN" altLang="en-US" sz="1400" dirty="0"/>
              <a:t> </a:t>
            </a:r>
            <a:r>
              <a:rPr lang="en-US" altLang="zh-CN" sz="1400" dirty="0"/>
              <a:t>from</a:t>
            </a:r>
            <a:r>
              <a:rPr lang="zh-CN" altLang="en-US" sz="1400" dirty="0"/>
              <a:t> </a:t>
            </a:r>
            <a:r>
              <a:rPr lang="en-US" altLang="zh-CN" sz="1400" dirty="0"/>
              <a:t>Derek</a:t>
            </a:r>
            <a:r>
              <a:rPr lang="zh-CN" altLang="en-US" sz="1400" dirty="0"/>
              <a:t> </a:t>
            </a:r>
            <a:r>
              <a:rPr lang="en-US" altLang="zh-CN" sz="1400" dirty="0" err="1"/>
              <a:t>Hoiem</a:t>
            </a:r>
            <a:endParaRPr lang="en-US" sz="1400" dirty="0"/>
          </a:p>
        </p:txBody>
      </p:sp>
      <p:sp>
        <p:nvSpPr>
          <p:cNvPr id="7" name="Subtitle 2">
            <a:extLst>
              <a:ext uri="{FF2B5EF4-FFF2-40B4-BE49-F238E27FC236}">
                <a16:creationId xmlns:a16="http://schemas.microsoft.com/office/drawing/2014/main" id="{41E44560-A6AD-1541-95CC-D25B4ADFD33E}"/>
              </a:ext>
            </a:extLst>
          </p:cNvPr>
          <p:cNvSpPr txBox="1">
            <a:spLocks/>
          </p:cNvSpPr>
          <p:nvPr/>
        </p:nvSpPr>
        <p:spPr bwMode="auto">
          <a:xfrm>
            <a:off x="1905000" y="5181600"/>
            <a:ext cx="5410200" cy="1600200"/>
          </a:xfrm>
          <a:prstGeom prst="rect">
            <a:avLst/>
          </a:prstGeom>
          <a:solidFill>
            <a:schemeClr val="bg1">
              <a:alpha val="20000"/>
            </a:schemeClr>
          </a:solidFill>
          <a:ln w="9525">
            <a:noFill/>
            <a:miter lim="800000"/>
            <a:headEnd/>
            <a:tailEnd/>
          </a:ln>
        </p:spPr>
        <p:txBody>
          <a:bodyPr vert="horz" wrap="square" lIns="91440" tIns="45720" rIns="91440" bIns="45720" numCol="1" anchor="t" anchorCtr="0" compatLnSpc="1">
            <a:prstTxWarp prst="textNoShape">
              <a:avLst/>
            </a:prstTxWarp>
          </a:bodyPr>
          <a:lstStyle/>
          <a:p>
            <a:pPr algn="ctr">
              <a:spcBef>
                <a:spcPct val="20000"/>
              </a:spcBef>
              <a:defRPr/>
            </a:pPr>
            <a:r>
              <a:rPr lang="en-US" sz="2800" dirty="0">
                <a:latin typeface="+mn-lt"/>
              </a:rPr>
              <a:t>Computational Photography</a:t>
            </a:r>
          </a:p>
          <a:p>
            <a:pPr algn="ctr">
              <a:spcBef>
                <a:spcPct val="20000"/>
              </a:spcBef>
              <a:defRPr/>
            </a:pPr>
            <a:r>
              <a:rPr lang="en-US" altLang="zh-CN" sz="2800" dirty="0" err="1">
                <a:latin typeface="+mn-lt"/>
              </a:rPr>
              <a:t>Yuxiong</a:t>
            </a:r>
            <a:r>
              <a:rPr lang="zh-CN" altLang="en-US" sz="2800" dirty="0">
                <a:latin typeface="+mn-lt"/>
              </a:rPr>
              <a:t> </a:t>
            </a:r>
            <a:r>
              <a:rPr lang="en-US" altLang="zh-CN" sz="2800" dirty="0">
                <a:latin typeface="+mn-lt"/>
              </a:rPr>
              <a:t>Wang</a:t>
            </a:r>
            <a:r>
              <a:rPr lang="en-US" sz="2800" dirty="0">
                <a:latin typeface="+mn-lt"/>
              </a:rPr>
              <a:t>, University of Illinois</a:t>
            </a:r>
          </a:p>
        </p:txBody>
      </p:sp>
      <p:sp>
        <p:nvSpPr>
          <p:cNvPr id="4" name="Slide Number Placeholder 3">
            <a:extLst>
              <a:ext uri="{FF2B5EF4-FFF2-40B4-BE49-F238E27FC236}">
                <a16:creationId xmlns:a16="http://schemas.microsoft.com/office/drawing/2014/main" id="{39C6A220-F31E-0E48-B343-02FF3D51AD6D}"/>
              </a:ext>
            </a:extLst>
          </p:cNvPr>
          <p:cNvSpPr>
            <a:spLocks noGrp="1"/>
          </p:cNvSpPr>
          <p:nvPr>
            <p:ph type="sldNum" sz="quarter" idx="12"/>
          </p:nvPr>
        </p:nvSpPr>
        <p:spPr/>
        <p:txBody>
          <a:bodyPr/>
          <a:lstStyle/>
          <a:p>
            <a:fld id="{99743262-A870-42BE-8098-69CAE7CFE49C}" type="slidenum">
              <a:rPr lang="en-US" smtClean="0"/>
              <a:pPr/>
              <a:t>1</a:t>
            </a:fld>
            <a:endParaRPr lang="en-US"/>
          </a:p>
        </p:txBody>
      </p:sp>
    </p:spTree>
    <p:extLst>
      <p:ext uri="{BB962C8B-B14F-4D97-AF65-F5344CB8AC3E}">
        <p14:creationId xmlns:p14="http://schemas.microsoft.com/office/powerpoint/2010/main" val="1124774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37434" y="3530018"/>
            <a:ext cx="4079835" cy="2734672"/>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pPr algn="l"/>
            <a:r>
              <a:rPr lang="en-US" dirty="0"/>
              <a:t>Challenges</a:t>
            </a:r>
          </a:p>
        </p:txBody>
      </p:sp>
      <p:sp>
        <p:nvSpPr>
          <p:cNvPr id="3" name="Content Placeholder 2"/>
          <p:cNvSpPr>
            <a:spLocks noGrp="1"/>
          </p:cNvSpPr>
          <p:nvPr>
            <p:ph idx="1"/>
          </p:nvPr>
        </p:nvSpPr>
        <p:spPr>
          <a:xfrm>
            <a:off x="692156" y="1738728"/>
            <a:ext cx="5398911" cy="4525963"/>
          </a:xfrm>
        </p:spPr>
        <p:txBody>
          <a:bodyPr/>
          <a:lstStyle/>
          <a:p>
            <a:r>
              <a:rPr lang="en-US" dirty="0"/>
              <a:t>Estimate a physical scene model including:</a:t>
            </a:r>
          </a:p>
          <a:p>
            <a:pPr lvl="1"/>
            <a:r>
              <a:rPr lang="en-US" dirty="0"/>
              <a:t>Geometry</a:t>
            </a:r>
          </a:p>
          <a:p>
            <a:pPr lvl="1"/>
            <a:r>
              <a:rPr lang="en-US" dirty="0"/>
              <a:t>Surface properties</a:t>
            </a:r>
          </a:p>
          <a:p>
            <a:pPr lvl="1"/>
            <a:r>
              <a:rPr lang="en-US" dirty="0"/>
              <a:t>Lighting info</a:t>
            </a:r>
          </a:p>
          <a:p>
            <a:pPr lvl="1"/>
            <a:r>
              <a:rPr lang="en-US" dirty="0"/>
              <a:t>Camera parameters</a:t>
            </a:r>
          </a:p>
          <a:p>
            <a:pPr lvl="1"/>
            <a:endParaRPr lang="en-US" dirty="0"/>
          </a:p>
          <a:p>
            <a:endParaRPr lang="en-US" dirty="0"/>
          </a:p>
        </p:txBody>
      </p:sp>
      <p:pic>
        <p:nvPicPr>
          <p:cNvPr id="5" name="Picture 4" descr="1.png"/>
          <p:cNvPicPr>
            <a:picLocks noChangeAspect="1"/>
          </p:cNvPicPr>
          <p:nvPr/>
        </p:nvPicPr>
        <p:blipFill>
          <a:blip r:embed="rId3"/>
          <a:stretch>
            <a:fillRect/>
          </a:stretch>
        </p:blipFill>
        <p:spPr>
          <a:xfrm>
            <a:off x="6071784" y="538772"/>
            <a:ext cx="2989464" cy="1985709"/>
          </a:xfrm>
          <a:prstGeom prst="rect">
            <a:avLst/>
          </a:prstGeom>
          <a:effectLst>
            <a:outerShdw blurRad="50800" dist="38100" dir="2700000" algn="tl" rotWithShape="0">
              <a:srgbClr val="000000">
                <a:alpha val="43000"/>
              </a:srgbClr>
            </a:outerShdw>
          </a:effectLst>
        </p:spPr>
      </p:pic>
      <p:sp>
        <p:nvSpPr>
          <p:cNvPr id="10" name="Rectangle 9"/>
          <p:cNvSpPr/>
          <p:nvPr/>
        </p:nvSpPr>
        <p:spPr>
          <a:xfrm>
            <a:off x="4737434" y="3530019"/>
            <a:ext cx="4079835" cy="2734671"/>
          </a:xfrm>
          <a:prstGeom prst="rect">
            <a:avLst/>
          </a:prstGeom>
          <a:solidFill>
            <a:srgbClr val="FF0000">
              <a:alpha val="52000"/>
            </a:srgbClr>
          </a:solidFill>
          <a:ln w="38100">
            <a:solidFill>
              <a:srgbClr val="FF0000"/>
            </a:solidFill>
            <a:prstDash val="sysDash"/>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Rectangle 10"/>
          <p:cNvSpPr/>
          <p:nvPr/>
        </p:nvSpPr>
        <p:spPr>
          <a:xfrm>
            <a:off x="6091066" y="4911737"/>
            <a:ext cx="1360418" cy="927879"/>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Rectangle 12"/>
          <p:cNvSpPr/>
          <p:nvPr/>
        </p:nvSpPr>
        <p:spPr>
          <a:xfrm>
            <a:off x="7566517" y="4388604"/>
            <a:ext cx="230065" cy="822960"/>
          </a:xfrm>
          <a:prstGeom prst="rect">
            <a:avLst/>
          </a:pr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p:cNvSpPr/>
          <p:nvPr/>
        </p:nvSpPr>
        <p:spPr>
          <a:xfrm rot="16200000">
            <a:off x="6721330" y="3684029"/>
            <a:ext cx="230065" cy="822960"/>
          </a:xfrm>
          <a:prstGeom prst="rect">
            <a:avLst/>
          </a:pr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15" name="Rectangle 14"/>
          <p:cNvSpPr/>
          <p:nvPr/>
        </p:nvSpPr>
        <p:spPr>
          <a:xfrm>
            <a:off x="7157094" y="2968830"/>
            <a:ext cx="1967184"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Walls/floor</a:t>
            </a:r>
          </a:p>
        </p:txBody>
      </p:sp>
      <p:cxnSp>
        <p:nvCxnSpPr>
          <p:cNvPr id="16" name="Straight Connector 15"/>
          <p:cNvCxnSpPr/>
          <p:nvPr/>
        </p:nvCxnSpPr>
        <p:spPr>
          <a:xfrm>
            <a:off x="8300934" y="3470558"/>
            <a:ext cx="516335" cy="50991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704051" y="3470558"/>
            <a:ext cx="267160" cy="50991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27" name="Rectangle 26"/>
          <p:cNvSpPr/>
          <p:nvPr/>
        </p:nvSpPr>
        <p:spPr>
          <a:xfrm>
            <a:off x="6299286" y="5124467"/>
            <a:ext cx="986460"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Table</a:t>
            </a:r>
          </a:p>
        </p:txBody>
      </p:sp>
      <p:sp>
        <p:nvSpPr>
          <p:cNvPr id="31" name="Rectangle 30"/>
          <p:cNvSpPr/>
          <p:nvPr/>
        </p:nvSpPr>
        <p:spPr>
          <a:xfrm>
            <a:off x="5272702" y="4210542"/>
            <a:ext cx="949683"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t>Lights</a:t>
            </a:r>
          </a:p>
        </p:txBody>
      </p:sp>
      <p:cxnSp>
        <p:nvCxnSpPr>
          <p:cNvPr id="32" name="Straight Connector 31"/>
          <p:cNvCxnSpPr/>
          <p:nvPr/>
        </p:nvCxnSpPr>
        <p:spPr>
          <a:xfrm flipV="1">
            <a:off x="6222386" y="4088288"/>
            <a:ext cx="501635" cy="369024"/>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34" name="Straight Connector 33"/>
          <p:cNvCxnSpPr>
            <a:endCxn id="13" idx="1"/>
          </p:cNvCxnSpPr>
          <p:nvPr/>
        </p:nvCxnSpPr>
        <p:spPr>
          <a:xfrm>
            <a:off x="6222386" y="4457312"/>
            <a:ext cx="1344131" cy="342773"/>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39" name="Isosceles Triangle 38"/>
          <p:cNvSpPr/>
          <p:nvPr/>
        </p:nvSpPr>
        <p:spPr>
          <a:xfrm rot="13120185">
            <a:off x="4526303" y="5853209"/>
            <a:ext cx="822960" cy="822960"/>
          </a:xfrm>
          <a:prstGeom prst="triangle">
            <a:avLst/>
          </a:prstGeom>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43" name="Rectangle 42"/>
          <p:cNvSpPr/>
          <p:nvPr/>
        </p:nvSpPr>
        <p:spPr>
          <a:xfrm>
            <a:off x="3989603" y="6386752"/>
            <a:ext cx="1241994" cy="501728"/>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solidFill>
                  <a:schemeClr val="tx1"/>
                </a:solidFill>
              </a:rPr>
              <a:t>Camera</a:t>
            </a:r>
          </a:p>
        </p:txBody>
      </p:sp>
      <p:sp>
        <p:nvSpPr>
          <p:cNvPr id="6" name="Slide Number Placeholder 5">
            <a:extLst>
              <a:ext uri="{FF2B5EF4-FFF2-40B4-BE49-F238E27FC236}">
                <a16:creationId xmlns:a16="http://schemas.microsoft.com/office/drawing/2014/main" id="{11BE6205-3C8F-DC42-B5D1-F228AF369638}"/>
              </a:ext>
            </a:extLst>
          </p:cNvPr>
          <p:cNvSpPr>
            <a:spLocks noGrp="1"/>
          </p:cNvSpPr>
          <p:nvPr>
            <p:ph type="sldNum" sz="quarter" idx="12"/>
          </p:nvPr>
        </p:nvSpPr>
        <p:spPr/>
        <p:txBody>
          <a:bodyPr/>
          <a:lstStyle/>
          <a:p>
            <a:fld id="{99743262-A870-42BE-8098-69CAE7CFE49C}" type="slidenum">
              <a:rPr lang="en-US" smtClean="0"/>
              <a:pPr/>
              <a:t>10</a:t>
            </a:fld>
            <a:endParaRPr lang="en-US"/>
          </a:p>
        </p:txBody>
      </p:sp>
    </p:spTree>
    <p:extLst>
      <p:ext uri="{BB962C8B-B14F-4D97-AF65-F5344CB8AC3E}">
        <p14:creationId xmlns:p14="http://schemas.microsoft.com/office/powerpoint/2010/main" val="737347495"/>
      </p:ext>
    </p:extLst>
  </p:cSld>
  <p:clrMapOvr>
    <a:masterClrMapping/>
  </p:clrMapOvr>
  <mc:AlternateContent xmlns:mc="http://schemas.openxmlformats.org/markup-compatibility/2006" xmlns:p14="http://schemas.microsoft.com/office/powerpoint/2010/main">
    <mc:Choice Requires="p14">
      <p:transition spd="slow" p14:dur="2000" advTm="24486"/>
    </mc:Choice>
    <mc:Fallback xmlns="">
      <p:transition spd="slow" advTm="2448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title"/>
          </p:nvPr>
        </p:nvSpPr>
        <p:spPr>
          <a:xfrm>
            <a:off x="598634" y="464675"/>
            <a:ext cx="4071082" cy="1143000"/>
          </a:xfrm>
        </p:spPr>
        <p:txBody>
          <a:bodyPr>
            <a:normAutofit fontScale="90000"/>
          </a:bodyPr>
          <a:lstStyle/>
          <a:p>
            <a:r>
              <a:rPr lang="en-US" dirty="0"/>
              <a:t>Earlier approaches </a:t>
            </a:r>
            <a:r>
              <a:rPr lang="en-US" u="sng" dirty="0"/>
              <a:t>with</a:t>
            </a:r>
            <a:r>
              <a:rPr lang="en-US" dirty="0"/>
              <a:t> scene access</a:t>
            </a:r>
          </a:p>
        </p:txBody>
      </p:sp>
      <p:grpSp>
        <p:nvGrpSpPr>
          <p:cNvPr id="30" name="Group 29"/>
          <p:cNvGrpSpPr/>
          <p:nvPr/>
        </p:nvGrpSpPr>
        <p:grpSpPr>
          <a:xfrm>
            <a:off x="4930382" y="256317"/>
            <a:ext cx="4212723" cy="1946706"/>
            <a:chOff x="125595" y="1445552"/>
            <a:chExt cx="8622910" cy="3984660"/>
          </a:xfrm>
        </p:grpSpPr>
        <p:pic>
          <p:nvPicPr>
            <p:cNvPr id="31" name="Picture 30" descr="orig.png"/>
            <p:cNvPicPr>
              <a:picLocks noChangeAspect="1"/>
            </p:cNvPicPr>
            <p:nvPr/>
          </p:nvPicPr>
          <p:blipFill>
            <a:blip r:embed="rId3"/>
            <a:stretch>
              <a:fillRect/>
            </a:stretch>
          </p:blipFill>
          <p:spPr>
            <a:xfrm>
              <a:off x="2749130" y="1445552"/>
              <a:ext cx="5999375" cy="3984660"/>
            </a:xfrm>
            <a:prstGeom prst="rect">
              <a:avLst/>
            </a:prstGeom>
          </p:spPr>
        </p:pic>
        <p:pic>
          <p:nvPicPr>
            <p:cNvPr id="32" name="Picture 31" descr="buddh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33" name="Right Arrow 32"/>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34" name="Group 33"/>
          <p:cNvGrpSpPr/>
          <p:nvPr/>
        </p:nvGrpSpPr>
        <p:grpSpPr>
          <a:xfrm>
            <a:off x="344993" y="3104062"/>
            <a:ext cx="4252168" cy="3501664"/>
            <a:chOff x="621208" y="3768901"/>
            <a:chExt cx="2949682" cy="2429067"/>
          </a:xfrm>
        </p:grpSpPr>
        <p:pic>
          <p:nvPicPr>
            <p:cNvPr id="35" name="Picture 34" descr="Fournier92.png"/>
            <p:cNvPicPr>
              <a:picLocks noChangeAspect="1"/>
            </p:cNvPicPr>
            <p:nvPr/>
          </p:nvPicPr>
          <p:blipFill>
            <a:blip r:embed="rId5"/>
            <a:stretch>
              <a:fillRect/>
            </a:stretch>
          </p:blipFill>
          <p:spPr>
            <a:xfrm>
              <a:off x="746825" y="3768901"/>
              <a:ext cx="2706204" cy="2151515"/>
            </a:xfrm>
            <a:prstGeom prst="rect">
              <a:avLst/>
            </a:prstGeom>
            <a:effectLst>
              <a:outerShdw blurRad="50800" dist="38100" dir="2700000" algn="tl" rotWithShape="0">
                <a:srgbClr val="000000">
                  <a:alpha val="43000"/>
                </a:srgbClr>
              </a:outerShdw>
            </a:effectLst>
          </p:spPr>
        </p:pic>
        <p:sp>
          <p:nvSpPr>
            <p:cNvPr id="36" name="TextBox 35"/>
            <p:cNvSpPr txBox="1"/>
            <p:nvPr/>
          </p:nvSpPr>
          <p:spPr>
            <a:xfrm>
              <a:off x="621208" y="5920416"/>
              <a:ext cx="2949682" cy="277552"/>
            </a:xfrm>
            <a:prstGeom prst="rect">
              <a:avLst/>
            </a:prstGeom>
            <a:noFill/>
          </p:spPr>
          <p:txBody>
            <a:bodyPr wrap="square" rtlCol="0">
              <a:spAutoFit/>
            </a:bodyPr>
            <a:lstStyle/>
            <a:p>
              <a:pPr algn="ctr"/>
              <a:r>
                <a:rPr lang="en-US" sz="2000" dirty="0"/>
                <a:t>[Fournier et al. </a:t>
              </a:r>
              <a:r>
                <a:rPr lang="fr-FR" sz="2000" dirty="0"/>
                <a:t>’</a:t>
              </a:r>
              <a:r>
                <a:rPr lang="en-US" sz="2000" dirty="0"/>
                <a:t>93]</a:t>
              </a:r>
            </a:p>
          </p:txBody>
        </p:sp>
      </p:grpSp>
      <p:sp>
        <p:nvSpPr>
          <p:cNvPr id="11" name="TextBox 10"/>
          <p:cNvSpPr txBox="1"/>
          <p:nvPr/>
        </p:nvSpPr>
        <p:spPr>
          <a:xfrm>
            <a:off x="526079" y="2590800"/>
            <a:ext cx="3901178" cy="461665"/>
          </a:xfrm>
          <a:prstGeom prst="rect">
            <a:avLst/>
          </a:prstGeom>
          <a:noFill/>
        </p:spPr>
        <p:txBody>
          <a:bodyPr wrap="square" rtlCol="0">
            <a:spAutoFit/>
          </a:bodyPr>
          <a:lstStyle/>
          <a:p>
            <a:pPr algn="ctr"/>
            <a:r>
              <a:rPr lang="en-US" sz="2400" dirty="0"/>
              <a:t>Manual authoring</a:t>
            </a:r>
          </a:p>
        </p:txBody>
      </p:sp>
      <p:sp>
        <p:nvSpPr>
          <p:cNvPr id="2" name="Slide Number Placeholder 1">
            <a:extLst>
              <a:ext uri="{FF2B5EF4-FFF2-40B4-BE49-F238E27FC236}">
                <a16:creationId xmlns:a16="http://schemas.microsoft.com/office/drawing/2014/main" id="{E5CD3946-3013-DC40-8CDD-03766A0729B7}"/>
              </a:ext>
            </a:extLst>
          </p:cNvPr>
          <p:cNvSpPr>
            <a:spLocks noGrp="1"/>
          </p:cNvSpPr>
          <p:nvPr>
            <p:ph type="sldNum" sz="quarter" idx="12"/>
          </p:nvPr>
        </p:nvSpPr>
        <p:spPr/>
        <p:txBody>
          <a:bodyPr/>
          <a:lstStyle/>
          <a:p>
            <a:fld id="{99743262-A870-42BE-8098-69CAE7CFE49C}" type="slidenum">
              <a:rPr lang="en-US" smtClean="0"/>
              <a:pPr/>
              <a:t>11</a:t>
            </a:fld>
            <a:endParaRPr lang="en-US"/>
          </a:p>
        </p:txBody>
      </p:sp>
    </p:spTree>
    <p:extLst>
      <p:ext uri="{BB962C8B-B14F-4D97-AF65-F5344CB8AC3E}">
        <p14:creationId xmlns:p14="http://schemas.microsoft.com/office/powerpoint/2010/main" val="2406542531"/>
      </p:ext>
    </p:extLst>
  </p:cSld>
  <p:clrMapOvr>
    <a:masterClrMapping/>
  </p:clrMapOvr>
  <mc:AlternateContent xmlns:mc="http://schemas.openxmlformats.org/markup-compatibility/2006" xmlns:p14="http://schemas.microsoft.com/office/powerpoint/2010/main">
    <mc:Choice Requires="p14">
      <p:transition spd="slow" p14:dur="2000" advTm="20218"/>
    </mc:Choice>
    <mc:Fallback xmlns="">
      <p:transition spd="slow" advTm="2021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526974" y="2584598"/>
            <a:ext cx="3901178" cy="3614828"/>
            <a:chOff x="746825" y="3412851"/>
            <a:chExt cx="2706204" cy="2507565"/>
          </a:xfrm>
        </p:grpSpPr>
        <p:pic>
          <p:nvPicPr>
            <p:cNvPr id="14" name="Picture 13" descr="Fournier92.png"/>
            <p:cNvPicPr>
              <a:picLocks noChangeAspect="1"/>
            </p:cNvPicPr>
            <p:nvPr/>
          </p:nvPicPr>
          <p:blipFill>
            <a:blip r:embed="rId3"/>
            <a:stretch>
              <a:fillRect/>
            </a:stretch>
          </p:blipFill>
          <p:spPr>
            <a:xfrm>
              <a:off x="746825" y="3768901"/>
              <a:ext cx="2706204" cy="2151515"/>
            </a:xfrm>
            <a:prstGeom prst="rect">
              <a:avLst/>
            </a:prstGeom>
            <a:effectLst>
              <a:outerShdw blurRad="50800" dist="38100" dir="2700000" algn="tl" rotWithShape="0">
                <a:srgbClr val="000000">
                  <a:alpha val="43000"/>
                </a:srgbClr>
              </a:outerShdw>
            </a:effectLst>
          </p:spPr>
        </p:pic>
        <p:sp>
          <p:nvSpPr>
            <p:cNvPr id="16" name="TextBox 15"/>
            <p:cNvSpPr txBox="1"/>
            <p:nvPr/>
          </p:nvSpPr>
          <p:spPr>
            <a:xfrm>
              <a:off x="746825" y="3412851"/>
              <a:ext cx="2706204" cy="320252"/>
            </a:xfrm>
            <a:prstGeom prst="rect">
              <a:avLst/>
            </a:prstGeom>
            <a:noFill/>
          </p:spPr>
          <p:txBody>
            <a:bodyPr wrap="square" rtlCol="0">
              <a:spAutoFit/>
            </a:bodyPr>
            <a:lstStyle/>
            <a:p>
              <a:pPr algn="ctr"/>
              <a:r>
                <a:rPr lang="en-US" sz="2400" dirty="0"/>
                <a:t>Manual authoring</a:t>
              </a:r>
            </a:p>
          </p:txBody>
        </p:sp>
      </p:grpSp>
      <p:grpSp>
        <p:nvGrpSpPr>
          <p:cNvPr id="17" name="Group 16"/>
          <p:cNvGrpSpPr/>
          <p:nvPr/>
        </p:nvGrpSpPr>
        <p:grpSpPr>
          <a:xfrm>
            <a:off x="5175175" y="2649756"/>
            <a:ext cx="3711862" cy="3924670"/>
            <a:chOff x="5569577" y="3307236"/>
            <a:chExt cx="2770964" cy="2929828"/>
          </a:xfrm>
        </p:grpSpPr>
        <p:pic>
          <p:nvPicPr>
            <p:cNvPr id="18" name="Picture 17" descr="stpeters_probe.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8042" y="3768901"/>
              <a:ext cx="2215621" cy="2215621"/>
            </a:xfrm>
            <a:prstGeom prst="rect">
              <a:avLst/>
            </a:prstGeom>
          </p:spPr>
        </p:pic>
        <p:sp>
          <p:nvSpPr>
            <p:cNvPr id="19" name="TextBox 18"/>
            <p:cNvSpPr txBox="1"/>
            <p:nvPr/>
          </p:nvSpPr>
          <p:spPr>
            <a:xfrm>
              <a:off x="5674670" y="5938376"/>
              <a:ext cx="2665870" cy="298688"/>
            </a:xfrm>
            <a:prstGeom prst="rect">
              <a:avLst/>
            </a:prstGeom>
            <a:noFill/>
          </p:spPr>
          <p:txBody>
            <a:bodyPr wrap="square" rtlCol="0">
              <a:spAutoFit/>
            </a:bodyPr>
            <a:lstStyle/>
            <a:p>
              <a:pPr algn="ctr"/>
              <a:r>
                <a:rPr lang="en-US" sz="2000" dirty="0"/>
                <a:t>[</a:t>
              </a:r>
              <a:r>
                <a:rPr lang="en-US" sz="2000" dirty="0" err="1"/>
                <a:t>Debevec</a:t>
              </a:r>
              <a:r>
                <a:rPr lang="en-US" sz="2000" dirty="0"/>
                <a:t> </a:t>
              </a:r>
              <a:r>
                <a:rPr lang="fr-FR" sz="2000" dirty="0"/>
                <a:t>’</a:t>
              </a:r>
              <a:r>
                <a:rPr lang="en-US" sz="2000" dirty="0"/>
                <a:t>98, Yu et al. ‘99]</a:t>
              </a:r>
            </a:p>
          </p:txBody>
        </p:sp>
        <p:sp>
          <p:nvSpPr>
            <p:cNvPr id="20" name="TextBox 19"/>
            <p:cNvSpPr txBox="1"/>
            <p:nvPr/>
          </p:nvSpPr>
          <p:spPr>
            <a:xfrm>
              <a:off x="5569577" y="3307236"/>
              <a:ext cx="2770964" cy="344640"/>
            </a:xfrm>
            <a:prstGeom prst="rect">
              <a:avLst/>
            </a:prstGeom>
            <a:noFill/>
          </p:spPr>
          <p:txBody>
            <a:bodyPr wrap="square" rtlCol="0">
              <a:spAutoFit/>
            </a:bodyPr>
            <a:lstStyle/>
            <a:p>
              <a:pPr algn="ctr"/>
              <a:r>
                <a:rPr lang="en-US" sz="2400" dirty="0"/>
                <a:t>Light probe, Inverse GI</a:t>
              </a:r>
            </a:p>
          </p:txBody>
        </p:sp>
      </p:grpSp>
      <p:grpSp>
        <p:nvGrpSpPr>
          <p:cNvPr id="21" name="Group 20"/>
          <p:cNvGrpSpPr/>
          <p:nvPr/>
        </p:nvGrpSpPr>
        <p:grpSpPr>
          <a:xfrm>
            <a:off x="4931277" y="250116"/>
            <a:ext cx="4212723" cy="1946706"/>
            <a:chOff x="125595" y="1445552"/>
            <a:chExt cx="8622910" cy="3984660"/>
          </a:xfrm>
        </p:grpSpPr>
        <p:pic>
          <p:nvPicPr>
            <p:cNvPr id="22" name="Picture 21" descr="orig.png"/>
            <p:cNvPicPr>
              <a:picLocks noChangeAspect="1"/>
            </p:cNvPicPr>
            <p:nvPr/>
          </p:nvPicPr>
          <p:blipFill>
            <a:blip r:embed="rId5"/>
            <a:stretch>
              <a:fillRect/>
            </a:stretch>
          </p:blipFill>
          <p:spPr>
            <a:xfrm>
              <a:off x="2749130" y="1445552"/>
              <a:ext cx="5999375" cy="3984660"/>
            </a:xfrm>
            <a:prstGeom prst="rect">
              <a:avLst/>
            </a:prstGeom>
          </p:spPr>
        </p:pic>
        <p:pic>
          <p:nvPicPr>
            <p:cNvPr id="23" name="Picture 22" descr="buddha.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24" name="Right Arrow 23"/>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5" name="TextBox 24"/>
          <p:cNvSpPr txBox="1"/>
          <p:nvPr/>
        </p:nvSpPr>
        <p:spPr>
          <a:xfrm>
            <a:off x="345888" y="6199416"/>
            <a:ext cx="4252168" cy="400110"/>
          </a:xfrm>
          <a:prstGeom prst="rect">
            <a:avLst/>
          </a:prstGeom>
          <a:noFill/>
        </p:spPr>
        <p:txBody>
          <a:bodyPr wrap="square" rtlCol="0">
            <a:spAutoFit/>
          </a:bodyPr>
          <a:lstStyle/>
          <a:p>
            <a:pPr algn="ctr"/>
            <a:r>
              <a:rPr lang="en-US" sz="2000" dirty="0"/>
              <a:t>[Fournier et al. </a:t>
            </a:r>
            <a:r>
              <a:rPr lang="fr-FR" sz="2000" dirty="0"/>
              <a:t>’</a:t>
            </a:r>
            <a:r>
              <a:rPr lang="en-US" sz="2000" dirty="0"/>
              <a:t>93]</a:t>
            </a:r>
          </a:p>
        </p:txBody>
      </p:sp>
      <p:sp>
        <p:nvSpPr>
          <p:cNvPr id="27" name="Title 1"/>
          <p:cNvSpPr>
            <a:spLocks noGrp="1"/>
          </p:cNvSpPr>
          <p:nvPr>
            <p:ph type="title"/>
          </p:nvPr>
        </p:nvSpPr>
        <p:spPr>
          <a:xfrm>
            <a:off x="526975" y="458474"/>
            <a:ext cx="4206589" cy="1143000"/>
          </a:xfrm>
        </p:spPr>
        <p:txBody>
          <a:bodyPr>
            <a:normAutofit fontScale="90000"/>
          </a:bodyPr>
          <a:lstStyle/>
          <a:p>
            <a:r>
              <a:rPr lang="en-US" dirty="0"/>
              <a:t>Earlier approaches </a:t>
            </a:r>
            <a:r>
              <a:rPr lang="en-US" u="sng" dirty="0"/>
              <a:t>with</a:t>
            </a:r>
            <a:r>
              <a:rPr lang="en-US" dirty="0"/>
              <a:t> scene access</a:t>
            </a:r>
          </a:p>
        </p:txBody>
      </p:sp>
      <p:sp>
        <p:nvSpPr>
          <p:cNvPr id="2" name="Slide Number Placeholder 1">
            <a:extLst>
              <a:ext uri="{FF2B5EF4-FFF2-40B4-BE49-F238E27FC236}">
                <a16:creationId xmlns:a16="http://schemas.microsoft.com/office/drawing/2014/main" id="{9263C08F-90C4-8F44-9C97-7DF25E111B0A}"/>
              </a:ext>
            </a:extLst>
          </p:cNvPr>
          <p:cNvSpPr>
            <a:spLocks noGrp="1"/>
          </p:cNvSpPr>
          <p:nvPr>
            <p:ph type="sldNum" sz="quarter" idx="12"/>
          </p:nvPr>
        </p:nvSpPr>
        <p:spPr/>
        <p:txBody>
          <a:bodyPr/>
          <a:lstStyle/>
          <a:p>
            <a:fld id="{99743262-A870-42BE-8098-69CAE7CFE49C}" type="slidenum">
              <a:rPr lang="en-US" smtClean="0"/>
              <a:pPr/>
              <a:t>12</a:t>
            </a:fld>
            <a:endParaRPr lang="en-US"/>
          </a:p>
        </p:txBody>
      </p:sp>
    </p:spTree>
    <p:extLst>
      <p:ext uri="{BB962C8B-B14F-4D97-AF65-F5344CB8AC3E}">
        <p14:creationId xmlns:p14="http://schemas.microsoft.com/office/powerpoint/2010/main" val="1546033833"/>
      </p:ext>
    </p:extLst>
  </p:cSld>
  <p:clrMapOvr>
    <a:masterClrMapping/>
  </p:clrMapOvr>
  <mc:AlternateContent xmlns:mc="http://schemas.openxmlformats.org/markup-compatibility/2006" xmlns:p14="http://schemas.microsoft.com/office/powerpoint/2010/main">
    <mc:Choice Requires="p14">
      <p:transition spd="slow" p14:dur="2000" advTm="64705"/>
    </mc:Choice>
    <mc:Fallback xmlns="">
      <p:transition spd="slow" advTm="64705"/>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4920519" y="246762"/>
            <a:ext cx="4212723" cy="1946706"/>
            <a:chOff x="125595" y="1445552"/>
            <a:chExt cx="8622910" cy="3984660"/>
          </a:xfrm>
        </p:grpSpPr>
        <p:pic>
          <p:nvPicPr>
            <p:cNvPr id="10" name="Picture 9" descr="orig.png"/>
            <p:cNvPicPr>
              <a:picLocks noChangeAspect="1"/>
            </p:cNvPicPr>
            <p:nvPr/>
          </p:nvPicPr>
          <p:blipFill>
            <a:blip r:embed="rId3"/>
            <a:stretch>
              <a:fillRect/>
            </a:stretch>
          </p:blipFill>
          <p:spPr>
            <a:xfrm>
              <a:off x="2749130" y="1445552"/>
              <a:ext cx="5999375" cy="3984660"/>
            </a:xfrm>
            <a:prstGeom prst="rect">
              <a:avLst/>
            </a:prstGeom>
          </p:spPr>
        </p:pic>
        <p:pic>
          <p:nvPicPr>
            <p:cNvPr id="11" name="Picture 10" descr="buddha.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12" name="Right Arrow 11"/>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21" name="Group 20"/>
          <p:cNvGrpSpPr/>
          <p:nvPr/>
        </p:nvGrpSpPr>
        <p:grpSpPr>
          <a:xfrm>
            <a:off x="499468" y="2460113"/>
            <a:ext cx="3194178" cy="4308363"/>
            <a:chOff x="440452" y="3096182"/>
            <a:chExt cx="2781608" cy="3751881"/>
          </a:xfrm>
        </p:grpSpPr>
        <p:pic>
          <p:nvPicPr>
            <p:cNvPr id="22" name="Picture 21" descr="Screen shot 2011-10-26 at 11.35.22 PM.png"/>
            <p:cNvPicPr>
              <a:picLocks noChangeAspect="1"/>
            </p:cNvPicPr>
            <p:nvPr/>
          </p:nvPicPr>
          <p:blipFill rotWithShape="1">
            <a:blip r:embed="rId5"/>
            <a:srcRect t="4314" b="4314"/>
            <a:stretch/>
          </p:blipFill>
          <p:spPr>
            <a:xfrm>
              <a:off x="486312" y="3529984"/>
              <a:ext cx="2679928" cy="2961301"/>
            </a:xfrm>
            <a:prstGeom prst="rect">
              <a:avLst/>
            </a:prstGeom>
            <a:ln>
              <a:solidFill>
                <a:schemeClr val="bg1"/>
              </a:solidFill>
            </a:ln>
          </p:spPr>
        </p:pic>
        <p:sp>
          <p:nvSpPr>
            <p:cNvPr id="23" name="TextBox 22"/>
            <p:cNvSpPr txBox="1"/>
            <p:nvPr/>
          </p:nvSpPr>
          <p:spPr>
            <a:xfrm>
              <a:off x="486312" y="6446028"/>
              <a:ext cx="2679928" cy="402035"/>
            </a:xfrm>
            <a:prstGeom prst="rect">
              <a:avLst/>
            </a:prstGeom>
            <a:noFill/>
          </p:spPr>
          <p:txBody>
            <a:bodyPr wrap="square" rtlCol="0">
              <a:spAutoFit/>
            </a:bodyPr>
            <a:lstStyle/>
            <a:p>
              <a:pPr algn="ctr"/>
              <a:r>
                <a:rPr lang="en-US" sz="2400" dirty="0"/>
                <a:t>[</a:t>
              </a:r>
              <a:r>
                <a:rPr lang="en-US" sz="2400" dirty="0" err="1"/>
                <a:t>Lalonde</a:t>
              </a:r>
              <a:r>
                <a:rPr lang="en-US" sz="2400" dirty="0"/>
                <a:t> et al. ‘09]</a:t>
              </a:r>
            </a:p>
          </p:txBody>
        </p:sp>
        <p:sp>
          <p:nvSpPr>
            <p:cNvPr id="24" name="TextBox 23"/>
            <p:cNvSpPr txBox="1"/>
            <p:nvPr/>
          </p:nvSpPr>
          <p:spPr>
            <a:xfrm>
              <a:off x="440452" y="3096182"/>
              <a:ext cx="2781608" cy="402035"/>
            </a:xfrm>
            <a:prstGeom prst="rect">
              <a:avLst/>
            </a:prstGeom>
            <a:noFill/>
          </p:spPr>
          <p:txBody>
            <a:bodyPr wrap="square" rtlCol="0">
              <a:spAutoFit/>
            </a:bodyPr>
            <a:lstStyle/>
            <a:p>
              <a:pPr algn="ctr"/>
              <a:r>
                <a:rPr lang="en-US" sz="2400" dirty="0"/>
                <a:t>Outdoor illumination</a:t>
              </a:r>
            </a:p>
          </p:txBody>
        </p:sp>
      </p:grpSp>
      <p:grpSp>
        <p:nvGrpSpPr>
          <p:cNvPr id="25" name="Group 24"/>
          <p:cNvGrpSpPr/>
          <p:nvPr/>
        </p:nvGrpSpPr>
        <p:grpSpPr>
          <a:xfrm>
            <a:off x="4504345" y="2713342"/>
            <a:ext cx="4290364" cy="4176932"/>
            <a:chOff x="4878293" y="3150860"/>
            <a:chExt cx="3996949" cy="3891275"/>
          </a:xfrm>
        </p:grpSpPr>
        <p:pic>
          <p:nvPicPr>
            <p:cNvPr id="26" name="Picture 25" descr="Screen shot 2011-12-03 at 2.05.17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89952" y="3600839"/>
              <a:ext cx="3985290" cy="2695044"/>
            </a:xfrm>
            <a:prstGeom prst="rect">
              <a:avLst/>
            </a:prstGeom>
            <a:ln>
              <a:solidFill>
                <a:schemeClr val="bg1"/>
              </a:solidFill>
            </a:ln>
          </p:spPr>
        </p:pic>
        <p:sp>
          <p:nvSpPr>
            <p:cNvPr id="27" name="TextBox 26"/>
            <p:cNvSpPr txBox="1"/>
            <p:nvPr/>
          </p:nvSpPr>
          <p:spPr>
            <a:xfrm>
              <a:off x="4878293" y="6267969"/>
              <a:ext cx="3983836" cy="774166"/>
            </a:xfrm>
            <a:prstGeom prst="rect">
              <a:avLst/>
            </a:prstGeom>
            <a:noFill/>
          </p:spPr>
          <p:txBody>
            <a:bodyPr wrap="square" rtlCol="0">
              <a:spAutoFit/>
            </a:bodyPr>
            <a:lstStyle/>
            <a:p>
              <a:pPr algn="ctr"/>
              <a:r>
                <a:rPr lang="en-US" sz="2400" dirty="0"/>
                <a:t>[Wang and Samaras </a:t>
              </a:r>
              <a:r>
                <a:rPr lang="fr-FR" sz="2400" dirty="0"/>
                <a:t>’</a:t>
              </a:r>
              <a:r>
                <a:rPr lang="en-US" sz="2400" dirty="0"/>
                <a:t>03,</a:t>
              </a:r>
            </a:p>
            <a:p>
              <a:pPr algn="ctr"/>
              <a:r>
                <a:rPr lang="en-US" sz="2400" dirty="0"/>
                <a:t> Lopez-Moreno et al. ‘10]</a:t>
              </a:r>
            </a:p>
          </p:txBody>
        </p:sp>
        <p:sp>
          <p:nvSpPr>
            <p:cNvPr id="28" name="TextBox 27"/>
            <p:cNvSpPr txBox="1"/>
            <p:nvPr/>
          </p:nvSpPr>
          <p:spPr>
            <a:xfrm>
              <a:off x="4889952" y="3150860"/>
              <a:ext cx="3972177" cy="430092"/>
            </a:xfrm>
            <a:prstGeom prst="rect">
              <a:avLst/>
            </a:prstGeom>
            <a:noFill/>
          </p:spPr>
          <p:txBody>
            <a:bodyPr wrap="square" rtlCol="0">
              <a:spAutoFit/>
            </a:bodyPr>
            <a:lstStyle/>
            <a:p>
              <a:pPr algn="ctr"/>
              <a:r>
                <a:rPr lang="en-US" sz="2400" dirty="0"/>
                <a:t>Point source detection</a:t>
              </a:r>
            </a:p>
          </p:txBody>
        </p:sp>
      </p:grpSp>
      <p:sp>
        <p:nvSpPr>
          <p:cNvPr id="16" name="Title 1"/>
          <p:cNvSpPr>
            <a:spLocks noGrp="1"/>
          </p:cNvSpPr>
          <p:nvPr>
            <p:ph type="title"/>
          </p:nvPr>
        </p:nvSpPr>
        <p:spPr>
          <a:xfrm>
            <a:off x="287616" y="455120"/>
            <a:ext cx="4572000" cy="1143000"/>
          </a:xfrm>
        </p:spPr>
        <p:txBody>
          <a:bodyPr>
            <a:normAutofit fontScale="90000"/>
          </a:bodyPr>
          <a:lstStyle/>
          <a:p>
            <a:r>
              <a:rPr lang="en-US" dirty="0"/>
              <a:t>Earlier approaches </a:t>
            </a:r>
            <a:r>
              <a:rPr lang="en-US" u="sng" dirty="0"/>
              <a:t>without</a:t>
            </a:r>
            <a:r>
              <a:rPr lang="en-US" dirty="0"/>
              <a:t> scene access</a:t>
            </a:r>
          </a:p>
        </p:txBody>
      </p:sp>
      <p:sp>
        <p:nvSpPr>
          <p:cNvPr id="2" name="Slide Number Placeholder 1">
            <a:extLst>
              <a:ext uri="{FF2B5EF4-FFF2-40B4-BE49-F238E27FC236}">
                <a16:creationId xmlns:a16="http://schemas.microsoft.com/office/drawing/2014/main" id="{A1DF3CEB-ED12-1344-8A5E-0F1EFB007710}"/>
              </a:ext>
            </a:extLst>
          </p:cNvPr>
          <p:cNvSpPr>
            <a:spLocks noGrp="1"/>
          </p:cNvSpPr>
          <p:nvPr>
            <p:ph type="sldNum" sz="quarter" idx="12"/>
          </p:nvPr>
        </p:nvSpPr>
        <p:spPr/>
        <p:txBody>
          <a:bodyPr/>
          <a:lstStyle/>
          <a:p>
            <a:fld id="{99743262-A870-42BE-8098-69CAE7CFE49C}" type="slidenum">
              <a:rPr lang="en-US" smtClean="0"/>
              <a:pPr/>
              <a:t>13</a:t>
            </a:fld>
            <a:endParaRPr lang="en-US"/>
          </a:p>
        </p:txBody>
      </p:sp>
    </p:spTree>
    <p:extLst>
      <p:ext uri="{BB962C8B-B14F-4D97-AF65-F5344CB8AC3E}">
        <p14:creationId xmlns:p14="http://schemas.microsoft.com/office/powerpoint/2010/main" val="3135085848"/>
      </p:ext>
    </p:extLst>
  </p:cSld>
  <p:clrMapOvr>
    <a:masterClrMapping/>
  </p:clrMapOvr>
  <mc:AlternateContent xmlns:mc="http://schemas.openxmlformats.org/markup-compatibility/2006" xmlns:p14="http://schemas.microsoft.com/office/powerpoint/2010/main">
    <mc:Choice Requires="p14">
      <p:transition spd="slow" p14:dur="2000" advTm="31575"/>
    </mc:Choice>
    <mc:Fallback xmlns="">
      <p:transition spd="slow" advTm="31575"/>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4019" y="59766"/>
            <a:ext cx="8229600" cy="1143000"/>
          </a:xfrm>
        </p:spPr>
        <p:txBody>
          <a:bodyPr/>
          <a:lstStyle/>
          <a:p>
            <a:r>
              <a:rPr lang="en-US" dirty="0"/>
              <a:t>System overview</a:t>
            </a:r>
          </a:p>
        </p:txBody>
      </p:sp>
      <p:pic>
        <p:nvPicPr>
          <p:cNvPr id="7" name="Picture 6" descr="1.png"/>
          <p:cNvPicPr>
            <a:picLocks noChangeAspect="1"/>
          </p:cNvPicPr>
          <p:nvPr/>
        </p:nvPicPr>
        <p:blipFill>
          <a:blip r:embed="rId3"/>
          <a:stretch>
            <a:fillRect/>
          </a:stretch>
        </p:blipFill>
        <p:spPr>
          <a:xfrm>
            <a:off x="1357975" y="1770679"/>
            <a:ext cx="2989464" cy="1985709"/>
          </a:xfrm>
          <a:prstGeom prst="rect">
            <a:avLst/>
          </a:prstGeom>
          <a:effectLst>
            <a:outerShdw blurRad="50800" dist="38100" dir="2700000" algn="tl" rotWithShape="0">
              <a:srgbClr val="000000">
                <a:alpha val="43000"/>
              </a:srgbClr>
            </a:outerShdw>
          </a:effectLst>
        </p:spPr>
      </p:pic>
      <p:pic>
        <p:nvPicPr>
          <p:cNvPr id="10" name="Picture 9" descr="2.png"/>
          <p:cNvPicPr>
            <a:picLocks noChangeAspect="1"/>
          </p:cNvPicPr>
          <p:nvPr/>
        </p:nvPicPr>
        <p:blipFill>
          <a:blip r:embed="rId4"/>
          <a:stretch>
            <a:fillRect/>
          </a:stretch>
        </p:blipFill>
        <p:spPr>
          <a:xfrm>
            <a:off x="1320113" y="4459751"/>
            <a:ext cx="3060514" cy="2043601"/>
          </a:xfrm>
          <a:prstGeom prst="rect">
            <a:avLst/>
          </a:prstGeom>
          <a:effectLst>
            <a:outerShdw blurRad="50800" dist="38100" dir="2700000" algn="tl" rotWithShape="0">
              <a:srgbClr val="000000">
                <a:alpha val="43000"/>
              </a:srgbClr>
            </a:outerShdw>
          </a:effectLst>
        </p:spPr>
      </p:pic>
      <p:pic>
        <p:nvPicPr>
          <p:cNvPr id="13" name="Picture 12" descr="4.png"/>
          <p:cNvPicPr>
            <a:picLocks noChangeAspect="1"/>
          </p:cNvPicPr>
          <p:nvPr/>
        </p:nvPicPr>
        <p:blipFill>
          <a:blip r:embed="rId5"/>
          <a:stretch>
            <a:fillRect/>
          </a:stretch>
        </p:blipFill>
        <p:spPr>
          <a:xfrm>
            <a:off x="5410200" y="4495800"/>
            <a:ext cx="2989462" cy="1985543"/>
          </a:xfrm>
          <a:prstGeom prst="rect">
            <a:avLst/>
          </a:prstGeom>
          <a:effectLst>
            <a:outerShdw blurRad="50800" dist="38100" dir="2700000" algn="tl" rotWithShape="0">
              <a:srgbClr val="000000">
                <a:alpha val="43000"/>
              </a:srgbClr>
            </a:outerShdw>
          </a:effectLst>
        </p:spPr>
      </p:pic>
      <p:sp>
        <p:nvSpPr>
          <p:cNvPr id="14" name="TextBox 13"/>
          <p:cNvSpPr txBox="1"/>
          <p:nvPr/>
        </p:nvSpPr>
        <p:spPr>
          <a:xfrm>
            <a:off x="5377011" y="3992958"/>
            <a:ext cx="3022652" cy="494183"/>
          </a:xfrm>
          <a:prstGeom prst="rect">
            <a:avLst/>
          </a:prstGeom>
          <a:noFill/>
        </p:spPr>
        <p:txBody>
          <a:bodyPr wrap="square" rtlCol="0">
            <a:noAutofit/>
          </a:bodyPr>
          <a:lstStyle/>
          <a:p>
            <a:pPr algn="ctr"/>
            <a:r>
              <a:rPr lang="en-US" sz="2800" dirty="0">
                <a:ln w="12700">
                  <a:noFill/>
                </a:ln>
                <a:effectLst>
                  <a:outerShdw blurRad="50800" dist="38100" dir="2700000" algn="tl" rotWithShape="0">
                    <a:srgbClr val="000000">
                      <a:alpha val="43000"/>
                    </a:srgbClr>
                  </a:outerShdw>
                </a:effectLst>
              </a:rPr>
              <a:t>Scene synthesis</a:t>
            </a:r>
          </a:p>
        </p:txBody>
      </p:sp>
      <p:pic>
        <p:nvPicPr>
          <p:cNvPr id="5" name="Picture 4" descr="6.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0198" y="1796056"/>
            <a:ext cx="2989465" cy="1985540"/>
          </a:xfrm>
          <a:prstGeom prst="rect">
            <a:avLst/>
          </a:prstGeom>
        </p:spPr>
      </p:pic>
      <p:sp>
        <p:nvSpPr>
          <p:cNvPr id="17" name="TextBox 16"/>
          <p:cNvSpPr txBox="1"/>
          <p:nvPr/>
        </p:nvSpPr>
        <p:spPr>
          <a:xfrm>
            <a:off x="5410201" y="1301874"/>
            <a:ext cx="2989461" cy="494183"/>
          </a:xfrm>
          <a:prstGeom prst="rect">
            <a:avLst/>
          </a:prstGeom>
          <a:noFill/>
        </p:spPr>
        <p:txBody>
          <a:bodyPr wrap="square" rtlCol="0">
            <a:noAutofit/>
          </a:bodyPr>
          <a:lstStyle/>
          <a:p>
            <a:pPr algn="ctr"/>
            <a:r>
              <a:rPr lang="en-US" sz="2800" dirty="0">
                <a:ln w="12700">
                  <a:noFill/>
                </a:ln>
                <a:effectLst>
                  <a:outerShdw blurRad="50800" dist="38100" dir="2700000" algn="tl" rotWithShape="0">
                    <a:srgbClr val="000000">
                      <a:alpha val="43000"/>
                    </a:srgbClr>
                  </a:outerShdw>
                </a:effectLst>
              </a:rPr>
              <a:t>Object insertion</a:t>
            </a:r>
          </a:p>
        </p:txBody>
      </p:sp>
      <p:sp>
        <p:nvSpPr>
          <p:cNvPr id="18" name="TextBox 17"/>
          <p:cNvSpPr txBox="1"/>
          <p:nvPr/>
        </p:nvSpPr>
        <p:spPr>
          <a:xfrm>
            <a:off x="1357975" y="1301874"/>
            <a:ext cx="3022652" cy="494183"/>
          </a:xfrm>
          <a:prstGeom prst="rect">
            <a:avLst/>
          </a:prstGeom>
          <a:noFill/>
        </p:spPr>
        <p:txBody>
          <a:bodyPr wrap="square" rtlCol="0">
            <a:noAutofit/>
          </a:bodyPr>
          <a:lstStyle/>
          <a:p>
            <a:pPr algn="ctr"/>
            <a:r>
              <a:rPr lang="en-US" sz="2800" dirty="0">
                <a:ln w="12700">
                  <a:noFill/>
                </a:ln>
                <a:effectLst>
                  <a:outerShdw blurRad="50800" dist="38100" dir="2700000" algn="tl" rotWithShape="0">
                    <a:srgbClr val="000000">
                      <a:alpha val="43000"/>
                    </a:srgbClr>
                  </a:outerShdw>
                </a:effectLst>
              </a:rPr>
              <a:t>Input image</a:t>
            </a:r>
          </a:p>
        </p:txBody>
      </p:sp>
      <p:sp>
        <p:nvSpPr>
          <p:cNvPr id="19" name="TextBox 18"/>
          <p:cNvSpPr txBox="1"/>
          <p:nvPr/>
        </p:nvSpPr>
        <p:spPr>
          <a:xfrm>
            <a:off x="1326836" y="4023275"/>
            <a:ext cx="3022652" cy="494183"/>
          </a:xfrm>
          <a:prstGeom prst="rect">
            <a:avLst/>
          </a:prstGeom>
          <a:noFill/>
        </p:spPr>
        <p:txBody>
          <a:bodyPr wrap="square" rtlCol="0">
            <a:noAutofit/>
          </a:bodyPr>
          <a:lstStyle/>
          <a:p>
            <a:pPr algn="ctr"/>
            <a:r>
              <a:rPr lang="en-US" sz="2800" dirty="0">
                <a:ln w="12700">
                  <a:noFill/>
                </a:ln>
                <a:effectLst>
                  <a:outerShdw blurRad="50800" dist="38100" dir="2700000" algn="tl" rotWithShape="0">
                    <a:srgbClr val="000000">
                      <a:alpha val="43000"/>
                    </a:srgbClr>
                  </a:outerShdw>
                </a:effectLst>
              </a:rPr>
              <a:t>Scene authoring</a:t>
            </a:r>
          </a:p>
        </p:txBody>
      </p:sp>
      <p:sp>
        <p:nvSpPr>
          <p:cNvPr id="21" name="Curved Right Arrow 20"/>
          <p:cNvSpPr/>
          <p:nvPr/>
        </p:nvSpPr>
        <p:spPr>
          <a:xfrm>
            <a:off x="520366" y="2831646"/>
            <a:ext cx="822960" cy="2679697"/>
          </a:xfrm>
          <a:prstGeom prst="curved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ight Arrow 21"/>
          <p:cNvSpPr/>
          <p:nvPr/>
        </p:nvSpPr>
        <p:spPr>
          <a:xfrm>
            <a:off x="4380627" y="5204292"/>
            <a:ext cx="996384" cy="38020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3" name="Curved Right Arrow 22"/>
          <p:cNvSpPr/>
          <p:nvPr/>
        </p:nvSpPr>
        <p:spPr>
          <a:xfrm flipH="1" flipV="1">
            <a:off x="8399662" y="2690404"/>
            <a:ext cx="919509" cy="2665740"/>
          </a:xfrm>
          <a:prstGeom prst="curved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Slide Number Placeholder 2">
            <a:extLst>
              <a:ext uri="{FF2B5EF4-FFF2-40B4-BE49-F238E27FC236}">
                <a16:creationId xmlns:a16="http://schemas.microsoft.com/office/drawing/2014/main" id="{ED4C734B-6577-844D-93BE-5379B4F3B888}"/>
              </a:ext>
            </a:extLst>
          </p:cNvPr>
          <p:cNvSpPr>
            <a:spLocks noGrp="1"/>
          </p:cNvSpPr>
          <p:nvPr>
            <p:ph type="sldNum" sz="quarter" idx="12"/>
          </p:nvPr>
        </p:nvSpPr>
        <p:spPr/>
        <p:txBody>
          <a:bodyPr/>
          <a:lstStyle/>
          <a:p>
            <a:fld id="{99743262-A870-42BE-8098-69CAE7CFE49C}" type="slidenum">
              <a:rPr lang="en-US" smtClean="0"/>
              <a:pPr/>
              <a:t>14</a:t>
            </a:fld>
            <a:endParaRPr lang="en-US"/>
          </a:p>
        </p:txBody>
      </p:sp>
    </p:spTree>
    <p:extLst>
      <p:ext uri="{BB962C8B-B14F-4D97-AF65-F5344CB8AC3E}">
        <p14:creationId xmlns:p14="http://schemas.microsoft.com/office/powerpoint/2010/main" val="4244716395"/>
      </p:ext>
    </p:extLst>
  </p:cSld>
  <p:clrMapOvr>
    <a:masterClrMapping/>
  </p:clrMapOvr>
  <mc:AlternateContent xmlns:mc="http://schemas.openxmlformats.org/markup-compatibility/2006" xmlns:p14="http://schemas.microsoft.com/office/powerpoint/2010/main">
    <mc:Choice Requires="p14">
      <p:transition spd="slow" p14:dur="2000" advTm="33085"/>
    </mc:Choice>
    <mc:Fallback xmlns="">
      <p:transition spd="slow" advTm="33085"/>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normAutofit/>
          </a:bodyPr>
          <a:lstStyle/>
          <a:p>
            <a:r>
              <a:rPr lang="en-US" sz="3600" dirty="0"/>
              <a:t>Overview of getting geometry and lighting</a:t>
            </a:r>
          </a:p>
        </p:txBody>
      </p:sp>
      <p:sp>
        <p:nvSpPr>
          <p:cNvPr id="3" name="Content Placeholder 2"/>
          <p:cNvSpPr>
            <a:spLocks noGrp="1"/>
          </p:cNvSpPr>
          <p:nvPr>
            <p:ph idx="1"/>
          </p:nvPr>
        </p:nvSpPr>
        <p:spPr/>
        <p:txBody>
          <a:bodyPr/>
          <a:lstStyle/>
          <a:p>
            <a:endParaRPr lang="en-US"/>
          </a:p>
        </p:txBody>
      </p:sp>
      <p:pic>
        <p:nvPicPr>
          <p:cNvPr id="4" name="Picture 3" descr="orig.png"/>
          <p:cNvPicPr>
            <a:picLocks noChangeAspect="1"/>
          </p:cNvPicPr>
          <p:nvPr/>
        </p:nvPicPr>
        <p:blipFill>
          <a:blip r:embed="rId2"/>
          <a:stretch>
            <a:fillRect/>
          </a:stretch>
        </p:blipFill>
        <p:spPr>
          <a:xfrm>
            <a:off x="990600" y="1447800"/>
            <a:ext cx="7764152" cy="5156788"/>
          </a:xfrm>
          <a:prstGeom prst="rect">
            <a:avLst/>
          </a:prstGeom>
          <a:effectLst>
            <a:outerShdw blurRad="50800" dist="38100" dir="2700000" algn="tl" rotWithShape="0">
              <a:srgbClr val="000000">
                <a:alpha val="43000"/>
              </a:srgbClr>
            </a:outerShdw>
          </a:effectLst>
        </p:spPr>
      </p:pic>
      <p:sp>
        <p:nvSpPr>
          <p:cNvPr id="5" name="Slide Number Placeholder 4">
            <a:extLst>
              <a:ext uri="{FF2B5EF4-FFF2-40B4-BE49-F238E27FC236}">
                <a16:creationId xmlns:a16="http://schemas.microsoft.com/office/drawing/2014/main" id="{B5236541-D501-F947-888C-9F1536DB9466}"/>
              </a:ext>
            </a:extLst>
          </p:cNvPr>
          <p:cNvSpPr>
            <a:spLocks noGrp="1"/>
          </p:cNvSpPr>
          <p:nvPr>
            <p:ph type="sldNum" sz="quarter" idx="12"/>
          </p:nvPr>
        </p:nvSpPr>
        <p:spPr/>
        <p:txBody>
          <a:bodyPr/>
          <a:lstStyle/>
          <a:p>
            <a:fld id="{99743262-A870-42BE-8098-69CAE7CFE49C}" type="slidenum">
              <a:rPr lang="en-US" smtClean="0"/>
              <a:pPr/>
              <a:t>15</a:t>
            </a:fld>
            <a:endParaRPr lang="en-US"/>
          </a:p>
        </p:txBody>
      </p:sp>
    </p:spTree>
    <p:extLst>
      <p:ext uri="{BB962C8B-B14F-4D97-AF65-F5344CB8AC3E}">
        <p14:creationId xmlns:p14="http://schemas.microsoft.com/office/powerpoint/2010/main" val="1806730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p:cNvGrpSpPr/>
          <p:nvPr/>
        </p:nvGrpSpPr>
        <p:grpSpPr>
          <a:xfrm>
            <a:off x="0" y="381000"/>
            <a:ext cx="9135272" cy="6067456"/>
            <a:chOff x="7351" y="407357"/>
            <a:chExt cx="9135272" cy="6067456"/>
          </a:xfrm>
        </p:grpSpPr>
        <p:grpSp>
          <p:nvGrpSpPr>
            <p:cNvPr id="17" name="Group 16"/>
            <p:cNvGrpSpPr/>
            <p:nvPr/>
          </p:nvGrpSpPr>
          <p:grpSpPr>
            <a:xfrm>
              <a:off x="7351" y="407357"/>
              <a:ext cx="9135272" cy="6067456"/>
              <a:chOff x="777974" y="1291561"/>
              <a:chExt cx="7752408" cy="5148987"/>
            </a:xfrm>
          </p:grpSpPr>
          <p:pic>
            <p:nvPicPr>
              <p:cNvPr id="21" name="Picture 20" descr="orig.png"/>
              <p:cNvPicPr>
                <a:picLocks noChangeAspect="1"/>
              </p:cNvPicPr>
              <p:nvPr/>
            </p:nvPicPr>
            <p:blipFill>
              <a:blip r:embed="rId3"/>
              <a:stretch>
                <a:fillRect/>
              </a:stretch>
            </p:blipFill>
            <p:spPr>
              <a:xfrm>
                <a:off x="777974" y="1291561"/>
                <a:ext cx="7752407" cy="5148987"/>
              </a:xfrm>
              <a:prstGeom prst="rect">
                <a:avLst/>
              </a:prstGeom>
            </p:spPr>
          </p:pic>
          <p:cxnSp>
            <p:nvCxnSpPr>
              <p:cNvPr id="22" name="Straight Connector 21"/>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0" name="Rectangle 29"/>
              <p:cNvSpPr/>
              <p:nvPr/>
            </p:nvSpPr>
            <p:spPr>
              <a:xfrm>
                <a:off x="920239" y="1822301"/>
                <a:ext cx="3565042" cy="538770"/>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31" name="Straight Connector 30"/>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2" name="TextBox 31"/>
              <p:cNvSpPr txBox="1"/>
              <p:nvPr/>
            </p:nvSpPr>
            <p:spPr>
              <a:xfrm>
                <a:off x="1798755" y="1799418"/>
                <a:ext cx="3547373" cy="444017"/>
              </a:xfrm>
              <a:prstGeom prst="rect">
                <a:avLst/>
              </a:prstGeom>
              <a:noFill/>
            </p:spPr>
            <p:txBody>
              <a:bodyPr wrap="square" rtlCol="0">
                <a:spAutoFit/>
              </a:bodyPr>
              <a:lstStyle/>
              <a:p>
                <a:r>
                  <a:rPr lang="en-US" sz="2800" dirty="0">
                    <a:solidFill>
                      <a:schemeClr val="bg1"/>
                    </a:solidFill>
                    <a:latin typeface="Times New Roman"/>
                  </a:rPr>
                  <a:t>Bounding geometry</a:t>
                </a:r>
              </a:p>
            </p:txBody>
          </p:sp>
        </p:grpSp>
        <p:cxnSp>
          <p:nvCxnSpPr>
            <p:cNvPr id="18" name="Straight Connector 17"/>
            <p:cNvCxnSpPr>
              <a:stCxn id="19"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19" name="Rectangle 18"/>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Spatial Layout [</a:t>
              </a:r>
              <a:r>
                <a:rPr lang="en-US" sz="2400" dirty="0" err="1">
                  <a:latin typeface="Times New Roman"/>
                </a:rPr>
                <a:t>Hedau</a:t>
              </a:r>
              <a:r>
                <a:rPr lang="en-US" sz="2400" dirty="0">
                  <a:latin typeface="Times New Roman"/>
                </a:rPr>
                <a:t> et al. </a:t>
              </a:r>
              <a:r>
                <a:rPr lang="fr-FR" sz="2400" dirty="0">
                  <a:latin typeface="Times New Roman"/>
                </a:rPr>
                <a:t>’</a:t>
              </a:r>
              <a:r>
                <a:rPr lang="en-US" sz="2400" dirty="0">
                  <a:latin typeface="Times New Roman"/>
                </a:rPr>
                <a:t>09]</a:t>
              </a:r>
            </a:p>
          </p:txBody>
        </p:sp>
      </p:grpSp>
      <p:sp>
        <p:nvSpPr>
          <p:cNvPr id="2" name="TextBox 1"/>
          <p:cNvSpPr txBox="1"/>
          <p:nvPr/>
        </p:nvSpPr>
        <p:spPr>
          <a:xfrm>
            <a:off x="167643" y="2488243"/>
            <a:ext cx="4778007" cy="1569660"/>
          </a:xfrm>
          <a:prstGeom prst="rect">
            <a:avLst/>
          </a:prstGeom>
          <a:solidFill>
            <a:srgbClr val="FFFFFF">
              <a:alpha val="70000"/>
            </a:srgbClr>
          </a:solidFill>
        </p:spPr>
        <p:txBody>
          <a:bodyPr wrap="square" rtlCol="0">
            <a:spAutoFit/>
          </a:bodyPr>
          <a:lstStyle/>
          <a:p>
            <a:r>
              <a:rPr lang="en-US" sz="2400" dirty="0"/>
              <a:t>Remember Tour into the Picture?  This is also a box model, but camera doesn’t have to face the back wall</a:t>
            </a:r>
          </a:p>
          <a:p>
            <a:r>
              <a:rPr lang="en-US" sz="2400" dirty="0"/>
              <a:t>- Three vanishing points</a:t>
            </a:r>
          </a:p>
        </p:txBody>
      </p:sp>
      <p:sp>
        <p:nvSpPr>
          <p:cNvPr id="3" name="Slide Number Placeholder 2">
            <a:extLst>
              <a:ext uri="{FF2B5EF4-FFF2-40B4-BE49-F238E27FC236}">
                <a16:creationId xmlns:a16="http://schemas.microsoft.com/office/drawing/2014/main" id="{F932FEB5-7A36-0747-91D2-45FCBA082CD0}"/>
              </a:ext>
            </a:extLst>
          </p:cNvPr>
          <p:cNvSpPr>
            <a:spLocks noGrp="1"/>
          </p:cNvSpPr>
          <p:nvPr>
            <p:ph type="sldNum" sz="quarter" idx="12"/>
          </p:nvPr>
        </p:nvSpPr>
        <p:spPr/>
        <p:txBody>
          <a:bodyPr/>
          <a:lstStyle/>
          <a:p>
            <a:fld id="{99743262-A870-42BE-8098-69CAE7CFE49C}" type="slidenum">
              <a:rPr lang="en-US" smtClean="0"/>
              <a:pPr/>
              <a:t>16</a:t>
            </a:fld>
            <a:endParaRPr lang="en-US"/>
          </a:p>
        </p:txBody>
      </p:sp>
    </p:spTree>
    <p:extLst>
      <p:ext uri="{BB962C8B-B14F-4D97-AF65-F5344CB8AC3E}">
        <p14:creationId xmlns:p14="http://schemas.microsoft.com/office/powerpoint/2010/main" val="2503519850"/>
      </p:ext>
    </p:extLst>
  </p:cSld>
  <p:clrMapOvr>
    <a:masterClrMapping/>
  </p:clrMapOvr>
  <mc:AlternateContent xmlns:mc="http://schemas.openxmlformats.org/markup-compatibility/2006" xmlns:p14="http://schemas.microsoft.com/office/powerpoint/2010/main">
    <mc:Choice Requires="p14">
      <p:transition spd="slow" p14:dur="2000" advTm="18865"/>
    </mc:Choice>
    <mc:Fallback xmlns="">
      <p:transition spd="slow" advTm="1886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 name="Group 49"/>
          <p:cNvGrpSpPr/>
          <p:nvPr/>
        </p:nvGrpSpPr>
        <p:grpSpPr>
          <a:xfrm>
            <a:off x="0" y="408833"/>
            <a:ext cx="9135272" cy="6068167"/>
            <a:chOff x="7351" y="407357"/>
            <a:chExt cx="9135272" cy="6068167"/>
          </a:xfrm>
        </p:grpSpPr>
        <p:grpSp>
          <p:nvGrpSpPr>
            <p:cNvPr id="51" name="Group 50"/>
            <p:cNvGrpSpPr/>
            <p:nvPr/>
          </p:nvGrpSpPr>
          <p:grpSpPr>
            <a:xfrm>
              <a:off x="7351" y="407357"/>
              <a:ext cx="9135272" cy="6068167"/>
              <a:chOff x="777974" y="1291561"/>
              <a:chExt cx="7752408" cy="5149590"/>
            </a:xfrm>
          </p:grpSpPr>
          <p:pic>
            <p:nvPicPr>
              <p:cNvPr id="54" name="Picture 53" descr="orig.png"/>
              <p:cNvPicPr>
                <a:picLocks noChangeAspect="1"/>
              </p:cNvPicPr>
              <p:nvPr/>
            </p:nvPicPr>
            <p:blipFill>
              <a:blip r:embed="rId3"/>
              <a:stretch>
                <a:fillRect/>
              </a:stretch>
            </p:blipFill>
            <p:spPr>
              <a:xfrm>
                <a:off x="777974" y="1291561"/>
                <a:ext cx="7752407" cy="5148987"/>
              </a:xfrm>
              <a:prstGeom prst="rect">
                <a:avLst/>
              </a:prstGeom>
            </p:spPr>
          </p:pic>
          <p:cxnSp>
            <p:nvCxnSpPr>
              <p:cNvPr id="55" name="Straight Connector 54"/>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6" name="Straight Connector 55"/>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2" name="Straight Connector 61"/>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4" name="Straight Connector 63"/>
              <p:cNvCxnSpPr/>
              <p:nvPr/>
            </p:nvCxnSpPr>
            <p:spPr>
              <a:xfrm rot="5400000" flipH="1" flipV="1">
                <a:off x="3005020" y="5831271"/>
                <a:ext cx="1218555"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65" name="Freeform 64"/>
              <p:cNvSpPr/>
              <p:nvPr/>
            </p:nvSpPr>
            <p:spPr>
              <a:xfrm>
                <a:off x="3604654" y="4752108"/>
                <a:ext cx="4526576" cy="1212342"/>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67" name="Rectangle 66"/>
              <p:cNvSpPr/>
              <p:nvPr/>
            </p:nvSpPr>
            <p:spPr>
              <a:xfrm>
                <a:off x="920239" y="1822301"/>
                <a:ext cx="3565042" cy="1190718"/>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70" name="Straight Connector 69"/>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1798755" y="1799418"/>
                <a:ext cx="3547373" cy="444017"/>
              </a:xfrm>
              <a:prstGeom prst="rect">
                <a:avLst/>
              </a:prstGeom>
              <a:noFill/>
            </p:spPr>
            <p:txBody>
              <a:bodyPr wrap="square" rtlCol="0">
                <a:spAutoFit/>
              </a:bodyPr>
              <a:lstStyle/>
              <a:p>
                <a:r>
                  <a:rPr lang="en-US" sz="2800" dirty="0">
                    <a:solidFill>
                      <a:schemeClr val="bg1"/>
                    </a:solidFill>
                    <a:latin typeface="Times New Roman"/>
                  </a:rPr>
                  <a:t>Bounding geometry</a:t>
                </a:r>
              </a:p>
            </p:txBody>
          </p:sp>
          <p:sp>
            <p:nvSpPr>
              <p:cNvPr id="76" name="Rectangle 75"/>
              <p:cNvSpPr/>
              <p:nvPr/>
            </p:nvSpPr>
            <p:spPr>
              <a:xfrm>
                <a:off x="1078373" y="2378746"/>
                <a:ext cx="562267" cy="354957"/>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sp>
          <p:cxnSp>
            <p:nvCxnSpPr>
              <p:cNvPr id="77" name="Straight Connector 76"/>
              <p:cNvCxnSpPr/>
              <p:nvPr/>
            </p:nvCxnSpPr>
            <p:spPr>
              <a:xfrm rot="10800000">
                <a:off x="1078691" y="2871407"/>
                <a:ext cx="570701"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81" name="TextBox 80"/>
              <p:cNvSpPr txBox="1"/>
              <p:nvPr/>
            </p:nvSpPr>
            <p:spPr>
              <a:xfrm>
                <a:off x="1800835" y="2335621"/>
                <a:ext cx="3321514" cy="444017"/>
              </a:xfrm>
              <a:prstGeom prst="rect">
                <a:avLst/>
              </a:prstGeom>
              <a:noFill/>
            </p:spPr>
            <p:txBody>
              <a:bodyPr wrap="square" rtlCol="0">
                <a:spAutoFit/>
              </a:bodyPr>
              <a:lstStyle/>
              <a:p>
                <a:r>
                  <a:rPr lang="en-US" sz="2800" dirty="0">
                    <a:solidFill>
                      <a:schemeClr val="bg1"/>
                    </a:solidFill>
                    <a:latin typeface="Times New Roman"/>
                  </a:rPr>
                  <a:t>Supporting geometry</a:t>
                </a:r>
              </a:p>
            </p:txBody>
          </p:sp>
          <p:sp>
            <p:nvSpPr>
              <p:cNvPr id="84" name="Rectangle 83"/>
              <p:cNvSpPr/>
              <p:nvPr/>
            </p:nvSpPr>
            <p:spPr>
              <a:xfrm>
                <a:off x="2005255" y="4354510"/>
                <a:ext cx="1692345" cy="501728"/>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Manual input</a:t>
                </a:r>
              </a:p>
            </p:txBody>
          </p:sp>
          <p:cxnSp>
            <p:nvCxnSpPr>
              <p:cNvPr id="85" name="Straight Connector 84"/>
              <p:cNvCxnSpPr/>
              <p:nvPr/>
            </p:nvCxnSpPr>
            <p:spPr>
              <a:xfrm>
                <a:off x="3121916" y="4856239"/>
                <a:ext cx="456492" cy="35200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grpSp>
        <p:cxnSp>
          <p:nvCxnSpPr>
            <p:cNvPr id="52" name="Straight Connector 51"/>
            <p:cNvCxnSpPr>
              <a:stCxn id="53"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3" name="Rectangle 52"/>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Spatial Layout [</a:t>
              </a:r>
              <a:r>
                <a:rPr lang="en-US" sz="2400" dirty="0" err="1">
                  <a:latin typeface="Times New Roman"/>
                </a:rPr>
                <a:t>Hedau</a:t>
              </a:r>
              <a:r>
                <a:rPr lang="en-US" sz="2400" dirty="0">
                  <a:latin typeface="Times New Roman"/>
                </a:rPr>
                <a:t> et al. </a:t>
              </a:r>
              <a:r>
                <a:rPr lang="fr-FR" sz="2400" dirty="0">
                  <a:latin typeface="Times New Roman"/>
                </a:rPr>
                <a:t>’</a:t>
              </a:r>
              <a:r>
                <a:rPr lang="en-US" sz="2400" dirty="0">
                  <a:latin typeface="Times New Roman"/>
                </a:rPr>
                <a:t>09]</a:t>
              </a:r>
            </a:p>
          </p:txBody>
        </p:sp>
      </p:grpSp>
      <p:sp>
        <p:nvSpPr>
          <p:cNvPr id="2" name="Slide Number Placeholder 1">
            <a:extLst>
              <a:ext uri="{FF2B5EF4-FFF2-40B4-BE49-F238E27FC236}">
                <a16:creationId xmlns:a16="http://schemas.microsoft.com/office/drawing/2014/main" id="{FBC2CAE9-2A06-A944-B669-24E8EC04DB40}"/>
              </a:ext>
            </a:extLst>
          </p:cNvPr>
          <p:cNvSpPr>
            <a:spLocks noGrp="1"/>
          </p:cNvSpPr>
          <p:nvPr>
            <p:ph type="sldNum" sz="quarter" idx="12"/>
          </p:nvPr>
        </p:nvSpPr>
        <p:spPr/>
        <p:txBody>
          <a:bodyPr/>
          <a:lstStyle/>
          <a:p>
            <a:fld id="{99743262-A870-42BE-8098-69CAE7CFE49C}" type="slidenum">
              <a:rPr lang="en-US" smtClean="0"/>
              <a:pPr/>
              <a:t>17</a:t>
            </a:fld>
            <a:endParaRPr lang="en-US"/>
          </a:p>
        </p:txBody>
      </p:sp>
    </p:spTree>
    <p:extLst>
      <p:ext uri="{BB962C8B-B14F-4D97-AF65-F5344CB8AC3E}">
        <p14:creationId xmlns:p14="http://schemas.microsoft.com/office/powerpoint/2010/main" val="1796324933"/>
      </p:ext>
    </p:extLst>
  </p:cSld>
  <p:clrMapOvr>
    <a:masterClrMapping/>
  </p:clrMapOvr>
  <mc:AlternateContent xmlns:mc="http://schemas.openxmlformats.org/markup-compatibility/2006" xmlns:p14="http://schemas.microsoft.com/office/powerpoint/2010/main">
    <mc:Choice Requires="p14">
      <p:transition spd="slow" p14:dur="2000" advTm="10310"/>
    </mc:Choice>
    <mc:Fallback xmlns="">
      <p:transition spd="slow" advTm="1031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2030" y="408833"/>
            <a:ext cx="9135272" cy="6068167"/>
            <a:chOff x="7351" y="407357"/>
            <a:chExt cx="9135272" cy="6068167"/>
          </a:xfrm>
        </p:grpSpPr>
        <p:grpSp>
          <p:nvGrpSpPr>
            <p:cNvPr id="34" name="Group 33"/>
            <p:cNvGrpSpPr/>
            <p:nvPr/>
          </p:nvGrpSpPr>
          <p:grpSpPr>
            <a:xfrm>
              <a:off x="7351" y="407357"/>
              <a:ext cx="9135272" cy="6068167"/>
              <a:chOff x="777974" y="1291561"/>
              <a:chExt cx="7752408" cy="5149590"/>
            </a:xfrm>
          </p:grpSpPr>
          <p:pic>
            <p:nvPicPr>
              <p:cNvPr id="36" name="Picture 35" descr="orig.png"/>
              <p:cNvPicPr>
                <a:picLocks noChangeAspect="1"/>
              </p:cNvPicPr>
              <p:nvPr/>
            </p:nvPicPr>
            <p:blipFill>
              <a:blip r:embed="rId3"/>
              <a:stretch>
                <a:fillRect/>
              </a:stretch>
            </p:blipFill>
            <p:spPr>
              <a:xfrm>
                <a:off x="777974" y="1291561"/>
                <a:ext cx="7752407" cy="5148987"/>
              </a:xfrm>
              <a:prstGeom prst="rect">
                <a:avLst/>
              </a:prstGeom>
            </p:spPr>
          </p:pic>
          <p:cxnSp>
            <p:nvCxnSpPr>
              <p:cNvPr id="37" name="Straight Connector 36"/>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8" name="Straight Connector 37"/>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0" name="Straight Connector 39"/>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1" name="Straight Connector 40"/>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42" name="Straight Connector 41"/>
              <p:cNvCxnSpPr/>
              <p:nvPr/>
            </p:nvCxnSpPr>
            <p:spPr>
              <a:xfrm rot="5400000" flipH="1" flipV="1">
                <a:off x="3005020" y="5831271"/>
                <a:ext cx="1218555"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43" name="Freeform 42"/>
              <p:cNvSpPr/>
              <p:nvPr/>
            </p:nvSpPr>
            <p:spPr>
              <a:xfrm>
                <a:off x="3604654" y="4752108"/>
                <a:ext cx="4526576" cy="1212342"/>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44" name="Picture 43" descr="segmatte.png"/>
              <p:cNvPicPr>
                <a:picLocks noChangeAspect="1"/>
              </p:cNvPicPr>
              <p:nvPr/>
            </p:nvPicPr>
            <p:blipFill>
              <a:blip r:embed="rId4"/>
              <a:stretch>
                <a:fillRect/>
              </a:stretch>
            </p:blipFill>
            <p:spPr>
              <a:xfrm>
                <a:off x="6382266" y="4103136"/>
                <a:ext cx="1761266" cy="1024215"/>
              </a:xfrm>
              <a:prstGeom prst="rect">
                <a:avLst/>
              </a:prstGeom>
            </p:spPr>
          </p:pic>
          <p:sp>
            <p:nvSpPr>
              <p:cNvPr id="47" name="Rectangle 46"/>
              <p:cNvSpPr/>
              <p:nvPr/>
            </p:nvSpPr>
            <p:spPr>
              <a:xfrm>
                <a:off x="920239" y="1822302"/>
                <a:ext cx="3565042" cy="1691862"/>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48" name="Straight Connector 47"/>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49" name="TextBox 48"/>
              <p:cNvSpPr txBox="1"/>
              <p:nvPr/>
            </p:nvSpPr>
            <p:spPr>
              <a:xfrm>
                <a:off x="1798755" y="1799418"/>
                <a:ext cx="3547373" cy="444017"/>
              </a:xfrm>
              <a:prstGeom prst="rect">
                <a:avLst/>
              </a:prstGeom>
              <a:noFill/>
            </p:spPr>
            <p:txBody>
              <a:bodyPr wrap="square" rtlCol="0">
                <a:spAutoFit/>
              </a:bodyPr>
              <a:lstStyle/>
              <a:p>
                <a:r>
                  <a:rPr lang="en-US" sz="2800" dirty="0">
                    <a:solidFill>
                      <a:schemeClr val="bg1"/>
                    </a:solidFill>
                    <a:latin typeface="Times New Roman"/>
                  </a:rPr>
                  <a:t>Bounding geometry</a:t>
                </a:r>
              </a:p>
            </p:txBody>
          </p:sp>
          <p:sp>
            <p:nvSpPr>
              <p:cNvPr id="50" name="TextBox 49"/>
              <p:cNvSpPr txBox="1"/>
              <p:nvPr/>
            </p:nvSpPr>
            <p:spPr>
              <a:xfrm>
                <a:off x="1805007" y="2936086"/>
                <a:ext cx="3278386" cy="444017"/>
              </a:xfrm>
              <a:prstGeom prst="rect">
                <a:avLst/>
              </a:prstGeom>
              <a:noFill/>
            </p:spPr>
            <p:txBody>
              <a:bodyPr wrap="square" rtlCol="0">
                <a:spAutoFit/>
              </a:bodyPr>
              <a:lstStyle/>
              <a:p>
                <a:r>
                  <a:rPr lang="en-US" sz="2800" dirty="0">
                    <a:solidFill>
                      <a:schemeClr val="bg1"/>
                    </a:solidFill>
                    <a:latin typeface="Times New Roman"/>
                  </a:rPr>
                  <a:t>Occluding geometry</a:t>
                </a:r>
              </a:p>
            </p:txBody>
          </p:sp>
          <p:pic>
            <p:nvPicPr>
              <p:cNvPr id="51" name="Picture 50" descr="segmatte.png"/>
              <p:cNvPicPr>
                <a:picLocks noChangeAspect="1"/>
              </p:cNvPicPr>
              <p:nvPr/>
            </p:nvPicPr>
            <p:blipFill>
              <a:blip r:embed="rId4"/>
              <a:stretch>
                <a:fillRect/>
              </a:stretch>
            </p:blipFill>
            <p:spPr>
              <a:xfrm>
                <a:off x="911366" y="2936086"/>
                <a:ext cx="893167" cy="519396"/>
              </a:xfrm>
              <a:prstGeom prst="rect">
                <a:avLst/>
              </a:prstGeom>
            </p:spPr>
          </p:pic>
          <p:sp>
            <p:nvSpPr>
              <p:cNvPr id="52" name="Rectangle 51"/>
              <p:cNvSpPr/>
              <p:nvPr/>
            </p:nvSpPr>
            <p:spPr>
              <a:xfrm>
                <a:off x="1078373" y="2378746"/>
                <a:ext cx="562267" cy="354957"/>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sp>
          <p:cxnSp>
            <p:nvCxnSpPr>
              <p:cNvPr id="53" name="Straight Connector 52"/>
              <p:cNvCxnSpPr/>
              <p:nvPr/>
            </p:nvCxnSpPr>
            <p:spPr>
              <a:xfrm rot="10800000">
                <a:off x="1078691" y="2871407"/>
                <a:ext cx="570701"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1800835" y="2335621"/>
                <a:ext cx="3321514" cy="444017"/>
              </a:xfrm>
              <a:prstGeom prst="rect">
                <a:avLst/>
              </a:prstGeom>
              <a:noFill/>
            </p:spPr>
            <p:txBody>
              <a:bodyPr wrap="square" rtlCol="0">
                <a:spAutoFit/>
              </a:bodyPr>
              <a:lstStyle/>
              <a:p>
                <a:r>
                  <a:rPr lang="en-US" sz="2800" dirty="0">
                    <a:solidFill>
                      <a:schemeClr val="bg1"/>
                    </a:solidFill>
                    <a:latin typeface="Times New Roman"/>
                  </a:rPr>
                  <a:t>Supporting geometry</a:t>
                </a:r>
              </a:p>
            </p:txBody>
          </p:sp>
          <p:sp>
            <p:nvSpPr>
              <p:cNvPr id="57" name="Rectangle 56"/>
              <p:cNvSpPr/>
              <p:nvPr/>
            </p:nvSpPr>
            <p:spPr>
              <a:xfrm>
                <a:off x="4617994" y="3514163"/>
                <a:ext cx="2060188" cy="794709"/>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Spectral matting[Levin et al. </a:t>
                </a:r>
                <a:r>
                  <a:rPr lang="fr-FR" sz="2400" dirty="0">
                    <a:latin typeface="Times New Roman"/>
                  </a:rPr>
                  <a:t>’</a:t>
                </a:r>
                <a:r>
                  <a:rPr lang="en-US" sz="2400" dirty="0">
                    <a:latin typeface="Times New Roman"/>
                  </a:rPr>
                  <a:t>09]</a:t>
                </a:r>
              </a:p>
            </p:txBody>
          </p:sp>
          <p:cxnSp>
            <p:nvCxnSpPr>
              <p:cNvPr id="62" name="Straight Connector 61"/>
              <p:cNvCxnSpPr/>
              <p:nvPr/>
            </p:nvCxnSpPr>
            <p:spPr>
              <a:xfrm>
                <a:off x="6678183" y="3911518"/>
                <a:ext cx="494872" cy="509814"/>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63" name="Rectangle 62"/>
              <p:cNvSpPr/>
              <p:nvPr/>
            </p:nvSpPr>
            <p:spPr>
              <a:xfrm>
                <a:off x="2005255" y="4354510"/>
                <a:ext cx="1692345" cy="501728"/>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Manual input</a:t>
                </a:r>
              </a:p>
            </p:txBody>
          </p:sp>
          <p:cxnSp>
            <p:nvCxnSpPr>
              <p:cNvPr id="64" name="Straight Connector 63"/>
              <p:cNvCxnSpPr/>
              <p:nvPr/>
            </p:nvCxnSpPr>
            <p:spPr>
              <a:xfrm>
                <a:off x="3121916" y="4856239"/>
                <a:ext cx="456492" cy="35200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grpSp>
        <p:cxnSp>
          <p:nvCxnSpPr>
            <p:cNvPr id="30" name="Straight Connector 29"/>
            <p:cNvCxnSpPr>
              <a:stCxn id="33"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33" name="Rectangle 32"/>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Spatial Layout [</a:t>
              </a:r>
              <a:r>
                <a:rPr lang="en-US" sz="2400" dirty="0" err="1">
                  <a:latin typeface="Times New Roman"/>
                </a:rPr>
                <a:t>Hedau</a:t>
              </a:r>
              <a:r>
                <a:rPr lang="en-US" sz="2400" dirty="0">
                  <a:latin typeface="Times New Roman"/>
                </a:rPr>
                <a:t> et al. </a:t>
              </a:r>
              <a:r>
                <a:rPr lang="fr-FR" sz="2400" dirty="0">
                  <a:latin typeface="Times New Roman"/>
                </a:rPr>
                <a:t>’</a:t>
              </a:r>
              <a:r>
                <a:rPr lang="en-US" sz="2400" dirty="0">
                  <a:latin typeface="Times New Roman"/>
                </a:rPr>
                <a:t>09]</a:t>
              </a:r>
            </a:p>
          </p:txBody>
        </p:sp>
      </p:grpSp>
      <p:sp>
        <p:nvSpPr>
          <p:cNvPr id="2" name="Slide Number Placeholder 1">
            <a:extLst>
              <a:ext uri="{FF2B5EF4-FFF2-40B4-BE49-F238E27FC236}">
                <a16:creationId xmlns:a16="http://schemas.microsoft.com/office/drawing/2014/main" id="{ACCD69B6-4BB6-154C-A2BC-F7D1E79EE17A}"/>
              </a:ext>
            </a:extLst>
          </p:cNvPr>
          <p:cNvSpPr>
            <a:spLocks noGrp="1"/>
          </p:cNvSpPr>
          <p:nvPr>
            <p:ph type="sldNum" sz="quarter" idx="12"/>
          </p:nvPr>
        </p:nvSpPr>
        <p:spPr/>
        <p:txBody>
          <a:bodyPr/>
          <a:lstStyle/>
          <a:p>
            <a:fld id="{99743262-A870-42BE-8098-69CAE7CFE49C}" type="slidenum">
              <a:rPr lang="en-US" smtClean="0"/>
              <a:pPr/>
              <a:t>18</a:t>
            </a:fld>
            <a:endParaRPr lang="en-US"/>
          </a:p>
        </p:txBody>
      </p:sp>
    </p:spTree>
    <p:extLst>
      <p:ext uri="{BB962C8B-B14F-4D97-AF65-F5344CB8AC3E}">
        <p14:creationId xmlns:p14="http://schemas.microsoft.com/office/powerpoint/2010/main" val="1034262132"/>
      </p:ext>
    </p:extLst>
  </p:cSld>
  <p:clrMapOvr>
    <a:masterClrMapping/>
  </p:clrMapOvr>
  <mc:AlternateContent xmlns:mc="http://schemas.openxmlformats.org/markup-compatibility/2006" xmlns:p14="http://schemas.microsoft.com/office/powerpoint/2010/main">
    <mc:Choice Requires="p14">
      <p:transition spd="slow" p14:dur="2000" advTm="7066"/>
    </mc:Choice>
    <mc:Fallback xmlns="">
      <p:transition spd="slow" advTm="706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896" y="2370"/>
            <a:ext cx="9135272" cy="6475524"/>
            <a:chOff x="7351" y="0"/>
            <a:chExt cx="9135272" cy="6475524"/>
          </a:xfrm>
        </p:grpSpPr>
        <p:grpSp>
          <p:nvGrpSpPr>
            <p:cNvPr id="13" name="Group 12"/>
            <p:cNvGrpSpPr/>
            <p:nvPr/>
          </p:nvGrpSpPr>
          <p:grpSpPr>
            <a:xfrm>
              <a:off x="7351" y="0"/>
              <a:ext cx="9135272" cy="6475524"/>
              <a:chOff x="7351" y="0"/>
              <a:chExt cx="9135272" cy="6475524"/>
            </a:xfrm>
          </p:grpSpPr>
          <p:grpSp>
            <p:nvGrpSpPr>
              <p:cNvPr id="2" name="Group 1"/>
              <p:cNvGrpSpPr/>
              <p:nvPr/>
            </p:nvGrpSpPr>
            <p:grpSpPr>
              <a:xfrm>
                <a:off x="7351" y="404194"/>
                <a:ext cx="9135272" cy="6071330"/>
                <a:chOff x="777974" y="1288877"/>
                <a:chExt cx="7752408" cy="5152274"/>
              </a:xfrm>
            </p:grpSpPr>
            <p:pic>
              <p:nvPicPr>
                <p:cNvPr id="58" name="Picture 57" descr="orig.png"/>
                <p:cNvPicPr>
                  <a:picLocks noChangeAspect="1"/>
                </p:cNvPicPr>
                <p:nvPr/>
              </p:nvPicPr>
              <p:blipFill>
                <a:blip r:embed="rId3"/>
                <a:stretch>
                  <a:fillRect/>
                </a:stretch>
              </p:blipFill>
              <p:spPr>
                <a:xfrm>
                  <a:off x="777974" y="1291561"/>
                  <a:ext cx="7752407" cy="5148987"/>
                </a:xfrm>
                <a:prstGeom prst="rect">
                  <a:avLst/>
                </a:prstGeom>
              </p:spPr>
            </p:pic>
            <p:cxnSp>
              <p:nvCxnSpPr>
                <p:cNvPr id="59" name="Straight Connector 58"/>
                <p:cNvCxnSpPr/>
                <p:nvPr/>
              </p:nvCxnSpPr>
              <p:spPr>
                <a:xfrm flipV="1">
                  <a:off x="777974" y="5337700"/>
                  <a:ext cx="5352962" cy="954587"/>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a:xfrm rot="5400000">
                  <a:off x="4708999" y="3915160"/>
                  <a:ext cx="2843875"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a:xfrm rot="10800000">
                  <a:off x="6130334" y="5338302"/>
                  <a:ext cx="2400048" cy="597219"/>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8" name="Straight Connector 67"/>
                <p:cNvCxnSpPr/>
                <p:nvPr/>
              </p:nvCxnSpPr>
              <p:spPr>
                <a:xfrm flipV="1">
                  <a:off x="6131540" y="2030392"/>
                  <a:ext cx="2398841" cy="463434"/>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77974" y="1673626"/>
                  <a:ext cx="5353566" cy="820198"/>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72" name="Straight Connector 71"/>
                <p:cNvCxnSpPr/>
                <p:nvPr/>
              </p:nvCxnSpPr>
              <p:spPr>
                <a:xfrm rot="5400000" flipH="1" flipV="1">
                  <a:off x="3005020" y="5831271"/>
                  <a:ext cx="1218555"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73" name="Freeform 72"/>
                <p:cNvSpPr/>
                <p:nvPr/>
              </p:nvSpPr>
              <p:spPr>
                <a:xfrm>
                  <a:off x="3604654" y="4752108"/>
                  <a:ext cx="4526576" cy="1212342"/>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0000FF"/>
                </a:solidFill>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pic>
              <p:nvPicPr>
                <p:cNvPr id="74" name="Picture 73" descr="segmatte.png"/>
                <p:cNvPicPr>
                  <a:picLocks noChangeAspect="1"/>
                </p:cNvPicPr>
                <p:nvPr/>
              </p:nvPicPr>
              <p:blipFill>
                <a:blip r:embed="rId4"/>
                <a:stretch>
                  <a:fillRect/>
                </a:stretch>
              </p:blipFill>
              <p:spPr>
                <a:xfrm>
                  <a:off x="6382266" y="4103136"/>
                  <a:ext cx="1761266" cy="1024215"/>
                </a:xfrm>
                <a:prstGeom prst="rect">
                  <a:avLst/>
                </a:prstGeom>
              </p:spPr>
            </p:pic>
            <p:sp>
              <p:nvSpPr>
                <p:cNvPr id="75" name="Freeform 74"/>
                <p:cNvSpPr/>
                <p:nvPr/>
              </p:nvSpPr>
              <p:spPr>
                <a:xfrm>
                  <a:off x="6346352" y="1295372"/>
                  <a:ext cx="1358411" cy="394937"/>
                </a:xfrm>
                <a:custGeom>
                  <a:avLst/>
                  <a:gdLst>
                    <a:gd name="connsiteX0" fmla="*/ 0 w 1200128"/>
                    <a:gd name="connsiteY0" fmla="*/ 265178 h 348919"/>
                    <a:gd name="connsiteX1" fmla="*/ 153505 w 1200128"/>
                    <a:gd name="connsiteY1" fmla="*/ 348919 h 348919"/>
                    <a:gd name="connsiteX2" fmla="*/ 1200128 w 1200128"/>
                    <a:gd name="connsiteY2" fmla="*/ 0 h 348919"/>
                    <a:gd name="connsiteX3" fmla="*/ 851254 w 1200128"/>
                    <a:gd name="connsiteY3" fmla="*/ 13957 h 348919"/>
                    <a:gd name="connsiteX4" fmla="*/ 0 w 120012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28" h="348919">
                      <a:moveTo>
                        <a:pt x="0" y="265178"/>
                      </a:moveTo>
                      <a:lnTo>
                        <a:pt x="153505" y="348919"/>
                      </a:lnTo>
                      <a:lnTo>
                        <a:pt x="1200128" y="0"/>
                      </a:lnTo>
                      <a:lnTo>
                        <a:pt x="851254" y="13957"/>
                      </a:lnTo>
                      <a:lnTo>
                        <a:pt x="0"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Freeform 75"/>
                <p:cNvSpPr/>
                <p:nvPr/>
              </p:nvSpPr>
              <p:spPr>
                <a:xfrm>
                  <a:off x="3361006" y="1311170"/>
                  <a:ext cx="1705912" cy="394937"/>
                </a:xfrm>
                <a:custGeom>
                  <a:avLst/>
                  <a:gdLst>
                    <a:gd name="connsiteX0" fmla="*/ 1507138 w 1507138"/>
                    <a:gd name="connsiteY0" fmla="*/ 265178 h 348919"/>
                    <a:gd name="connsiteX1" fmla="*/ 1409453 w 1507138"/>
                    <a:gd name="connsiteY1" fmla="*/ 348919 h 348919"/>
                    <a:gd name="connsiteX2" fmla="*/ 0 w 1507138"/>
                    <a:gd name="connsiteY2" fmla="*/ 0 h 348919"/>
                    <a:gd name="connsiteX3" fmla="*/ 460514 w 1507138"/>
                    <a:gd name="connsiteY3" fmla="*/ 0 h 348919"/>
                    <a:gd name="connsiteX4" fmla="*/ 1507138 w 150713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138" h="348919">
                      <a:moveTo>
                        <a:pt x="1507138" y="265178"/>
                      </a:moveTo>
                      <a:lnTo>
                        <a:pt x="1409453" y="348919"/>
                      </a:lnTo>
                      <a:lnTo>
                        <a:pt x="0" y="0"/>
                      </a:lnTo>
                      <a:lnTo>
                        <a:pt x="460514" y="0"/>
                      </a:lnTo>
                      <a:lnTo>
                        <a:pt x="1507138"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8" name="Rectangle 77"/>
                <p:cNvSpPr/>
                <p:nvPr/>
              </p:nvSpPr>
              <p:spPr>
                <a:xfrm>
                  <a:off x="920239" y="1822301"/>
                  <a:ext cx="3565042" cy="2089217"/>
                </a:xfrm>
                <a:prstGeom prst="rect">
                  <a:avLst/>
                </a:prstGeom>
                <a:solidFill>
                  <a:schemeClr val="tx1">
                    <a:alpha val="63000"/>
                  </a:schemeClr>
                </a:solidFill>
                <a:ln>
                  <a:noFill/>
                </a:ln>
              </p:spPr>
              <p:style>
                <a:lnRef idx="1">
                  <a:schemeClr val="accent1"/>
                </a:lnRef>
                <a:fillRef idx="3">
                  <a:schemeClr val="accent1"/>
                </a:fillRef>
                <a:effectRef idx="2">
                  <a:schemeClr val="accent1"/>
                </a:effectRef>
                <a:fontRef idx="minor">
                  <a:schemeClr val="lt1"/>
                </a:fontRef>
              </p:style>
            </p:sp>
            <p:cxnSp>
              <p:nvCxnSpPr>
                <p:cNvPr id="79" name="Straight Connector 78"/>
                <p:cNvCxnSpPr/>
                <p:nvPr/>
              </p:nvCxnSpPr>
              <p:spPr>
                <a:xfrm>
                  <a:off x="1078373" y="2098961"/>
                  <a:ext cx="571020" cy="1205"/>
                </a:xfrm>
                <a:prstGeom prst="line">
                  <a:avLst/>
                </a:prstGeom>
                <a:ln w="63500">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80" name="TextBox 79"/>
                <p:cNvSpPr txBox="1"/>
                <p:nvPr/>
              </p:nvSpPr>
              <p:spPr>
                <a:xfrm>
                  <a:off x="1798755" y="1799418"/>
                  <a:ext cx="3547373" cy="444017"/>
                </a:xfrm>
                <a:prstGeom prst="rect">
                  <a:avLst/>
                </a:prstGeom>
                <a:noFill/>
              </p:spPr>
              <p:txBody>
                <a:bodyPr wrap="square" rtlCol="0">
                  <a:spAutoFit/>
                </a:bodyPr>
                <a:lstStyle/>
                <a:p>
                  <a:r>
                    <a:rPr lang="en-US" sz="2800" dirty="0">
                      <a:solidFill>
                        <a:schemeClr val="bg1"/>
                      </a:solidFill>
                      <a:latin typeface="Times New Roman"/>
                    </a:rPr>
                    <a:t>Bounding geometry</a:t>
                  </a:r>
                </a:p>
              </p:txBody>
            </p:sp>
            <p:sp>
              <p:nvSpPr>
                <p:cNvPr id="81" name="TextBox 80"/>
                <p:cNvSpPr txBox="1"/>
                <p:nvPr/>
              </p:nvSpPr>
              <p:spPr>
                <a:xfrm>
                  <a:off x="1805007" y="2936086"/>
                  <a:ext cx="3278386" cy="444017"/>
                </a:xfrm>
                <a:prstGeom prst="rect">
                  <a:avLst/>
                </a:prstGeom>
                <a:noFill/>
              </p:spPr>
              <p:txBody>
                <a:bodyPr wrap="square" rtlCol="0">
                  <a:spAutoFit/>
                </a:bodyPr>
                <a:lstStyle/>
                <a:p>
                  <a:r>
                    <a:rPr lang="en-US" sz="2800" dirty="0">
                      <a:solidFill>
                        <a:schemeClr val="bg1"/>
                      </a:solidFill>
                      <a:latin typeface="Times New Roman"/>
                    </a:rPr>
                    <a:t>Occluding geometry</a:t>
                  </a:r>
                </a:p>
              </p:txBody>
            </p:sp>
            <p:pic>
              <p:nvPicPr>
                <p:cNvPr id="82" name="Picture 81" descr="segmatte.png"/>
                <p:cNvPicPr>
                  <a:picLocks noChangeAspect="1"/>
                </p:cNvPicPr>
                <p:nvPr/>
              </p:nvPicPr>
              <p:blipFill>
                <a:blip r:embed="rId4"/>
                <a:stretch>
                  <a:fillRect/>
                </a:stretch>
              </p:blipFill>
              <p:spPr>
                <a:xfrm>
                  <a:off x="911366" y="2936086"/>
                  <a:ext cx="893167" cy="519396"/>
                </a:xfrm>
                <a:prstGeom prst="rect">
                  <a:avLst/>
                </a:prstGeom>
              </p:spPr>
            </p:pic>
            <p:sp>
              <p:nvSpPr>
                <p:cNvPr id="88" name="Rectangle 87"/>
                <p:cNvSpPr/>
                <p:nvPr/>
              </p:nvSpPr>
              <p:spPr>
                <a:xfrm>
                  <a:off x="1078373" y="2378746"/>
                  <a:ext cx="562267" cy="354957"/>
                </a:xfrm>
                <a:prstGeom prst="rect">
                  <a:avLst/>
                </a:prstGeom>
                <a:solidFill>
                  <a:srgbClr val="0000FF"/>
                </a:solidFill>
                <a:ln/>
              </p:spPr>
              <p:style>
                <a:lnRef idx="1">
                  <a:schemeClr val="accent1"/>
                </a:lnRef>
                <a:fillRef idx="3">
                  <a:schemeClr val="accent1"/>
                </a:fillRef>
                <a:effectRef idx="2">
                  <a:schemeClr val="accent1"/>
                </a:effectRef>
                <a:fontRef idx="minor">
                  <a:schemeClr val="lt1"/>
                </a:fontRef>
              </p:style>
            </p:sp>
            <p:cxnSp>
              <p:nvCxnSpPr>
                <p:cNvPr id="89" name="Straight Connector 88"/>
                <p:cNvCxnSpPr/>
                <p:nvPr/>
              </p:nvCxnSpPr>
              <p:spPr>
                <a:xfrm rot="10800000">
                  <a:off x="1078691" y="2871407"/>
                  <a:ext cx="570701" cy="1205"/>
                </a:xfrm>
                <a:prstGeom prst="line">
                  <a:avLst/>
                </a:prstGeom>
                <a:ln w="63500">
                  <a:solidFill>
                    <a:srgbClr val="0000FF"/>
                  </a:solidFill>
                  <a:prstDash val="sysDot"/>
                </a:ln>
              </p:spPr>
              <p:style>
                <a:lnRef idx="2">
                  <a:schemeClr val="accent1"/>
                </a:lnRef>
                <a:fillRef idx="0">
                  <a:schemeClr val="accent1"/>
                </a:fillRef>
                <a:effectRef idx="1">
                  <a:schemeClr val="accent1"/>
                </a:effectRef>
                <a:fontRef idx="minor">
                  <a:schemeClr val="tx1"/>
                </a:fontRef>
              </p:style>
            </p:cxnSp>
            <p:sp>
              <p:nvSpPr>
                <p:cNvPr id="90" name="TextBox 89"/>
                <p:cNvSpPr txBox="1"/>
                <p:nvPr/>
              </p:nvSpPr>
              <p:spPr>
                <a:xfrm>
                  <a:off x="1800835" y="2335621"/>
                  <a:ext cx="3321514" cy="444017"/>
                </a:xfrm>
                <a:prstGeom prst="rect">
                  <a:avLst/>
                </a:prstGeom>
                <a:noFill/>
              </p:spPr>
              <p:txBody>
                <a:bodyPr wrap="square" rtlCol="0">
                  <a:spAutoFit/>
                </a:bodyPr>
                <a:lstStyle/>
                <a:p>
                  <a:r>
                    <a:rPr lang="en-US" sz="2800" dirty="0">
                      <a:solidFill>
                        <a:schemeClr val="bg1"/>
                      </a:solidFill>
                      <a:latin typeface="Times New Roman"/>
                    </a:rPr>
                    <a:t>Supporting geometry</a:t>
                  </a:r>
                </a:p>
              </p:txBody>
            </p:sp>
            <p:sp>
              <p:nvSpPr>
                <p:cNvPr id="91" name="TextBox 90"/>
                <p:cNvSpPr txBox="1"/>
                <p:nvPr/>
              </p:nvSpPr>
              <p:spPr>
                <a:xfrm>
                  <a:off x="1813642" y="3432957"/>
                  <a:ext cx="3278386" cy="444017"/>
                </a:xfrm>
                <a:prstGeom prst="rect">
                  <a:avLst/>
                </a:prstGeom>
                <a:noFill/>
              </p:spPr>
              <p:txBody>
                <a:bodyPr wrap="square" rtlCol="0">
                  <a:spAutoFit/>
                </a:bodyPr>
                <a:lstStyle/>
                <a:p>
                  <a:r>
                    <a:rPr lang="en-US" sz="2800" dirty="0">
                      <a:solidFill>
                        <a:schemeClr val="bg1"/>
                      </a:solidFill>
                      <a:latin typeface="Times New Roman"/>
                    </a:rPr>
                    <a:t>Light sources</a:t>
                  </a:r>
                </a:p>
              </p:txBody>
            </p:sp>
            <p:sp>
              <p:nvSpPr>
                <p:cNvPr id="92" name="Rectangle 91"/>
                <p:cNvSpPr/>
                <p:nvPr/>
              </p:nvSpPr>
              <p:spPr>
                <a:xfrm>
                  <a:off x="1095735" y="3570216"/>
                  <a:ext cx="562267" cy="166012"/>
                </a:xfrm>
                <a:prstGeom prst="rect">
                  <a:avLst/>
                </a:prstGeom>
                <a:solidFill>
                  <a:srgbClr val="00FFFF"/>
                </a:solidFill>
                <a:ln w="12700">
                  <a:solidFill>
                    <a:srgbClr val="FFFF00"/>
                  </a:solidFill>
                </a:ln>
              </p:spPr>
              <p:style>
                <a:lnRef idx="1">
                  <a:schemeClr val="accent1"/>
                </a:lnRef>
                <a:fillRef idx="3">
                  <a:schemeClr val="accent1"/>
                </a:fillRef>
                <a:effectRef idx="2">
                  <a:schemeClr val="accent1"/>
                </a:effectRef>
                <a:fontRef idx="minor">
                  <a:schemeClr val="lt1"/>
                </a:fontRef>
              </p:style>
            </p:sp>
            <p:sp>
              <p:nvSpPr>
                <p:cNvPr id="23" name="Rectangle 22"/>
                <p:cNvSpPr/>
                <p:nvPr/>
              </p:nvSpPr>
              <p:spPr>
                <a:xfrm>
                  <a:off x="4617994" y="3514163"/>
                  <a:ext cx="2060188" cy="794709"/>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Spectral matting[Levin et al. </a:t>
                  </a:r>
                  <a:r>
                    <a:rPr lang="fr-FR" sz="2400" dirty="0">
                      <a:latin typeface="Times New Roman"/>
                    </a:rPr>
                    <a:t>’</a:t>
                  </a:r>
                  <a:r>
                    <a:rPr lang="en-US" sz="2400" dirty="0">
                      <a:latin typeface="Times New Roman"/>
                    </a:rPr>
                    <a:t>09]</a:t>
                  </a:r>
                </a:p>
              </p:txBody>
            </p:sp>
            <p:cxnSp>
              <p:nvCxnSpPr>
                <p:cNvPr id="24" name="Straight Connector 23"/>
                <p:cNvCxnSpPr/>
                <p:nvPr/>
              </p:nvCxnSpPr>
              <p:spPr>
                <a:xfrm>
                  <a:off x="6678183" y="3911518"/>
                  <a:ext cx="494872" cy="509814"/>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31" name="Rectangle 30"/>
                <p:cNvSpPr/>
                <p:nvPr/>
              </p:nvSpPr>
              <p:spPr>
                <a:xfrm>
                  <a:off x="2005255" y="4354510"/>
                  <a:ext cx="1692345" cy="501728"/>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Manual input</a:t>
                  </a:r>
                </a:p>
              </p:txBody>
            </p:sp>
            <p:cxnSp>
              <p:nvCxnSpPr>
                <p:cNvPr id="32" name="Straight Connector 31"/>
                <p:cNvCxnSpPr/>
                <p:nvPr/>
              </p:nvCxnSpPr>
              <p:spPr>
                <a:xfrm>
                  <a:off x="3121916" y="4856239"/>
                  <a:ext cx="456492" cy="352009"/>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94" name="Straight Connector 93"/>
                <p:cNvCxnSpPr/>
                <p:nvPr/>
              </p:nvCxnSpPr>
              <p:spPr>
                <a:xfrm>
                  <a:off x="6004458" y="1288877"/>
                  <a:ext cx="558330" cy="246366"/>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95" name="Straight Connector 94"/>
                <p:cNvCxnSpPr/>
                <p:nvPr/>
              </p:nvCxnSpPr>
              <p:spPr>
                <a:xfrm flipH="1">
                  <a:off x="4617994" y="1288877"/>
                  <a:ext cx="465399" cy="23885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grpSp>
          <p:sp>
            <p:nvSpPr>
              <p:cNvPr id="93" name="Rectangle 92"/>
              <p:cNvSpPr/>
              <p:nvPr/>
            </p:nvSpPr>
            <p:spPr>
              <a:xfrm>
                <a:off x="4710812" y="0"/>
                <a:ext cx="1967184" cy="404194"/>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Manual input</a:t>
                </a:r>
              </a:p>
            </p:txBody>
          </p:sp>
        </p:grpSp>
        <p:cxnSp>
          <p:nvCxnSpPr>
            <p:cNvPr id="20" name="Straight Connector 19"/>
            <p:cNvCxnSpPr>
              <a:stCxn id="4" idx="1"/>
            </p:cNvCxnSpPr>
            <p:nvPr/>
          </p:nvCxnSpPr>
          <p:spPr>
            <a:xfrm flipH="1" flipV="1">
              <a:off x="6314459" y="1824082"/>
              <a:ext cx="363537" cy="61180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4" name="Rectangle 3"/>
            <p:cNvSpPr/>
            <p:nvPr/>
          </p:nvSpPr>
          <p:spPr>
            <a:xfrm>
              <a:off x="6677996" y="1995559"/>
              <a:ext cx="2445331" cy="880655"/>
            </a:xfrm>
            <a:prstGeom prst="rect">
              <a:avLst/>
            </a:prstGeom>
            <a:solidFill>
              <a:schemeClr val="tx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a:latin typeface="Times New Roman"/>
                </a:rPr>
                <a:t>Spatial Layout [</a:t>
              </a:r>
              <a:r>
                <a:rPr lang="en-US" sz="2400" dirty="0" err="1">
                  <a:latin typeface="Times New Roman"/>
                </a:rPr>
                <a:t>Hedau</a:t>
              </a:r>
              <a:r>
                <a:rPr lang="en-US" sz="2400" dirty="0">
                  <a:latin typeface="Times New Roman"/>
                </a:rPr>
                <a:t> et al. </a:t>
              </a:r>
              <a:r>
                <a:rPr lang="fr-FR" sz="2400" dirty="0">
                  <a:latin typeface="Times New Roman"/>
                </a:rPr>
                <a:t>’</a:t>
              </a:r>
              <a:r>
                <a:rPr lang="en-US" sz="2400" dirty="0">
                  <a:latin typeface="Times New Roman"/>
                </a:rPr>
                <a:t>09]</a:t>
              </a:r>
            </a:p>
          </p:txBody>
        </p:sp>
      </p:grpSp>
      <p:sp>
        <p:nvSpPr>
          <p:cNvPr id="3" name="Slide Number Placeholder 2">
            <a:extLst>
              <a:ext uri="{FF2B5EF4-FFF2-40B4-BE49-F238E27FC236}">
                <a16:creationId xmlns:a16="http://schemas.microsoft.com/office/drawing/2014/main" id="{55136AB7-04D2-F146-93F7-629396D97A8A}"/>
              </a:ext>
            </a:extLst>
          </p:cNvPr>
          <p:cNvSpPr>
            <a:spLocks noGrp="1"/>
          </p:cNvSpPr>
          <p:nvPr>
            <p:ph type="sldNum" sz="quarter" idx="12"/>
          </p:nvPr>
        </p:nvSpPr>
        <p:spPr/>
        <p:txBody>
          <a:bodyPr/>
          <a:lstStyle/>
          <a:p>
            <a:fld id="{99743262-A870-42BE-8098-69CAE7CFE49C}" type="slidenum">
              <a:rPr lang="en-US" smtClean="0"/>
              <a:pPr/>
              <a:t>19</a:t>
            </a:fld>
            <a:endParaRPr lang="en-US"/>
          </a:p>
        </p:txBody>
      </p:sp>
    </p:spTree>
    <p:extLst>
      <p:ext uri="{BB962C8B-B14F-4D97-AF65-F5344CB8AC3E}">
        <p14:creationId xmlns:p14="http://schemas.microsoft.com/office/powerpoint/2010/main" val="3583218977"/>
      </p:ext>
    </p:extLst>
  </p:cSld>
  <p:clrMapOvr>
    <a:masterClrMapping/>
  </p:clrMapOvr>
  <mc:AlternateContent xmlns:mc="http://schemas.openxmlformats.org/markup-compatibility/2006" xmlns:p14="http://schemas.microsoft.com/office/powerpoint/2010/main">
    <mc:Choice Requires="p14">
      <p:transition spd="slow" p14:dur="2000" advTm="6425"/>
    </mc:Choice>
    <mc:Fallback xmlns="">
      <p:transition spd="slow" advTm="6425"/>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Today</a:t>
            </a:r>
          </a:p>
        </p:txBody>
      </p:sp>
      <p:sp>
        <p:nvSpPr>
          <p:cNvPr id="3" name="Content Placeholder 2"/>
          <p:cNvSpPr>
            <a:spLocks noGrp="1"/>
          </p:cNvSpPr>
          <p:nvPr>
            <p:ph idx="1"/>
          </p:nvPr>
        </p:nvSpPr>
        <p:spPr>
          <a:xfrm>
            <a:off x="609600" y="1600201"/>
            <a:ext cx="8534400" cy="4525963"/>
          </a:xfrm>
        </p:spPr>
        <p:txBody>
          <a:bodyPr/>
          <a:lstStyle/>
          <a:p>
            <a:endParaRPr lang="en-US" dirty="0"/>
          </a:p>
          <a:p>
            <a:endParaRPr lang="en-US" dirty="0"/>
          </a:p>
          <a:p>
            <a:r>
              <a:rPr lang="en-US" dirty="0"/>
              <a:t>Inserting objects into </a:t>
            </a:r>
            <a:r>
              <a:rPr lang="en-US" i="1" dirty="0"/>
              <a:t>legacy</a:t>
            </a:r>
            <a:r>
              <a:rPr lang="en-US" dirty="0"/>
              <a:t> photos</a:t>
            </a:r>
          </a:p>
          <a:p>
            <a:pPr lvl="1"/>
            <a:r>
              <a:rPr lang="en-US" dirty="0"/>
              <a:t>Uses single-view geometry and image-based lighting concepts</a:t>
            </a:r>
          </a:p>
          <a:p>
            <a:endParaRPr lang="en-US" dirty="0"/>
          </a:p>
          <a:p>
            <a:r>
              <a:rPr lang="en-US" dirty="0"/>
              <a:t>Demo for using Blender</a:t>
            </a:r>
          </a:p>
          <a:p>
            <a:endParaRPr lang="en-US" dirty="0"/>
          </a:p>
          <a:p>
            <a:endParaRPr lang="en-US" dirty="0"/>
          </a:p>
        </p:txBody>
      </p:sp>
      <p:sp>
        <p:nvSpPr>
          <p:cNvPr id="4" name="Slide Number Placeholder 3">
            <a:extLst>
              <a:ext uri="{FF2B5EF4-FFF2-40B4-BE49-F238E27FC236}">
                <a16:creationId xmlns:a16="http://schemas.microsoft.com/office/drawing/2014/main" id="{34AB9CCB-AC95-BC4A-8FD1-C2F376482E48}"/>
              </a:ext>
            </a:extLst>
          </p:cNvPr>
          <p:cNvSpPr>
            <a:spLocks noGrp="1"/>
          </p:cNvSpPr>
          <p:nvPr>
            <p:ph type="sldNum" sz="quarter" idx="12"/>
          </p:nvPr>
        </p:nvSpPr>
        <p:spPr/>
        <p:txBody>
          <a:bodyPr/>
          <a:lstStyle/>
          <a:p>
            <a:fld id="{99743262-A870-42BE-8098-69CAE7CFE49C}" type="slidenum">
              <a:rPr lang="en-US" smtClean="0"/>
              <a:pPr/>
              <a:t>2</a:t>
            </a:fld>
            <a:endParaRPr lang="en-US"/>
          </a:p>
        </p:txBody>
      </p:sp>
    </p:spTree>
    <p:extLst>
      <p:ext uri="{BB962C8B-B14F-4D97-AF65-F5344CB8AC3E}">
        <p14:creationId xmlns:p14="http://schemas.microsoft.com/office/powerpoint/2010/main" val="1589069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413274"/>
            <a:ext cx="9144000" cy="6109098"/>
            <a:chOff x="776494" y="1291561"/>
            <a:chExt cx="7753887" cy="5180365"/>
          </a:xfrm>
        </p:grpSpPr>
        <p:pic>
          <p:nvPicPr>
            <p:cNvPr id="20" name="Picture 19" descr="orig.png"/>
            <p:cNvPicPr>
              <a:picLocks noChangeAspect="1"/>
            </p:cNvPicPr>
            <p:nvPr/>
          </p:nvPicPr>
          <p:blipFill>
            <a:blip r:embed="rId3"/>
            <a:stretch>
              <a:fillRect/>
            </a:stretch>
          </p:blipFill>
          <p:spPr>
            <a:xfrm>
              <a:off x="777974" y="1291561"/>
              <a:ext cx="7752407" cy="5148987"/>
            </a:xfrm>
            <a:prstGeom prst="rect">
              <a:avLst/>
            </a:prstGeom>
          </p:spPr>
        </p:pic>
        <p:grpSp>
          <p:nvGrpSpPr>
            <p:cNvPr id="3" name="Group 2"/>
            <p:cNvGrpSpPr/>
            <p:nvPr/>
          </p:nvGrpSpPr>
          <p:grpSpPr>
            <a:xfrm>
              <a:off x="776494" y="1308527"/>
              <a:ext cx="7753887" cy="5163399"/>
              <a:chOff x="1164824" y="1585913"/>
              <a:chExt cx="6849093" cy="4560887"/>
            </a:xfrm>
          </p:grpSpPr>
          <p:sp>
            <p:nvSpPr>
              <p:cNvPr id="90" name="Rectangle 89"/>
              <p:cNvSpPr/>
              <p:nvPr/>
            </p:nvSpPr>
            <p:spPr>
              <a:xfrm>
                <a:off x="1177524" y="1585913"/>
                <a:ext cx="6825147" cy="4560887"/>
              </a:xfrm>
              <a:prstGeom prst="rect">
                <a:avLst/>
              </a:prstGeom>
              <a:gradFill>
                <a:gsLst>
                  <a:gs pos="0">
                    <a:srgbClr val="FF0000">
                      <a:alpha val="60000"/>
                    </a:srgbClr>
                  </a:gs>
                  <a:gs pos="100000">
                    <a:srgbClr val="FF0000">
                      <a:alpha val="40000"/>
                    </a:srgb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2" name="Straight Connector 61"/>
              <p:cNvCxnSpPr/>
              <p:nvPr/>
            </p:nvCxnSpPr>
            <p:spPr>
              <a:xfrm flipV="1">
                <a:off x="1164824" y="5162384"/>
                <a:ext cx="4729232" cy="843358"/>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rot="5400000">
                <a:off x="4637804" y="3905599"/>
                <a:ext cx="2512505" cy="1065"/>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65" name="Straight Connector 64"/>
              <p:cNvCxnSpPr/>
              <p:nvPr/>
            </p:nvCxnSpPr>
            <p:spPr>
              <a:xfrm flipV="1">
                <a:off x="5894589" y="2240445"/>
                <a:ext cx="2119327" cy="409434"/>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cxnSp>
            <p:nvCxnSpPr>
              <p:cNvPr id="66" name="Straight Connector 65"/>
              <p:cNvCxnSpPr/>
              <p:nvPr/>
            </p:nvCxnSpPr>
            <p:spPr>
              <a:xfrm>
                <a:off x="1164824" y="1925250"/>
                <a:ext cx="4729765" cy="724628"/>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sp>
            <p:nvSpPr>
              <p:cNvPr id="86" name="TextBox 85"/>
              <p:cNvSpPr txBox="1"/>
              <p:nvPr/>
            </p:nvSpPr>
            <p:spPr>
              <a:xfrm>
                <a:off x="4777028" y="2844686"/>
                <a:ext cx="3134031" cy="714651"/>
              </a:xfrm>
              <a:prstGeom prst="rect">
                <a:avLst/>
              </a:prstGeom>
              <a:noFill/>
            </p:spPr>
            <p:txBody>
              <a:bodyPr wrap="square" rtlCol="0">
                <a:spAutoFit/>
              </a:bodyPr>
              <a:lstStyle/>
              <a:p>
                <a:pPr algn="ctr"/>
                <a:r>
                  <a:rPr lang="en-US" sz="2800" dirty="0">
                    <a:solidFill>
                      <a:schemeClr val="bg1"/>
                    </a:solidFill>
                    <a:latin typeface="Times New Roman"/>
                  </a:rPr>
                  <a:t>Textured billboard</a:t>
                </a:r>
              </a:p>
              <a:p>
                <a:pPr algn="ctr"/>
                <a:r>
                  <a:rPr lang="en-US" sz="2800" dirty="0">
                    <a:solidFill>
                      <a:schemeClr val="bg1"/>
                    </a:solidFill>
                    <a:latin typeface="Times New Roman"/>
                  </a:rPr>
                  <a:t>(with transparency)</a:t>
                </a:r>
              </a:p>
            </p:txBody>
          </p:sp>
          <p:sp>
            <p:nvSpPr>
              <p:cNvPr id="88" name="Right Arrow 87"/>
              <p:cNvSpPr/>
              <p:nvPr/>
            </p:nvSpPr>
            <p:spPr>
              <a:xfrm rot="4332979">
                <a:off x="6314261" y="3783164"/>
                <a:ext cx="757217" cy="359410"/>
              </a:xfrm>
              <a:prstGeom prst="rightArrow">
                <a:avLst/>
              </a:prstGeom>
              <a:gradFill>
                <a:gsLst>
                  <a:gs pos="0">
                    <a:srgbClr val="00FF00"/>
                  </a:gs>
                  <a:gs pos="100000">
                    <a:srgbClr val="00A400"/>
                  </a:gs>
                </a:gsLst>
              </a:gradFill>
              <a:ln>
                <a:solidFill>
                  <a:srgbClr val="00FF00"/>
                </a:solidFill>
              </a:ln>
            </p:spPr>
            <p:style>
              <a:lnRef idx="1">
                <a:schemeClr val="accent1"/>
              </a:lnRef>
              <a:fillRef idx="3">
                <a:schemeClr val="accent1"/>
              </a:fillRef>
              <a:effectRef idx="2">
                <a:schemeClr val="accent1"/>
              </a:effectRef>
              <a:fontRef idx="minor">
                <a:schemeClr val="lt1"/>
              </a:fontRef>
            </p:style>
          </p:sp>
          <p:sp>
            <p:nvSpPr>
              <p:cNvPr id="89" name="TextBox 88"/>
              <p:cNvSpPr txBox="1"/>
              <p:nvPr/>
            </p:nvSpPr>
            <p:spPr>
              <a:xfrm>
                <a:off x="1351155" y="3268917"/>
                <a:ext cx="2738246" cy="391905"/>
              </a:xfrm>
              <a:prstGeom prst="rect">
                <a:avLst/>
              </a:prstGeom>
              <a:noFill/>
            </p:spPr>
            <p:txBody>
              <a:bodyPr wrap="square" rtlCol="0">
                <a:spAutoFit/>
              </a:bodyPr>
              <a:lstStyle/>
              <a:p>
                <a:pPr algn="ctr"/>
                <a:r>
                  <a:rPr lang="en-US" sz="2800" dirty="0">
                    <a:solidFill>
                      <a:schemeClr val="bg1"/>
                    </a:solidFill>
                    <a:latin typeface="Times New Roman"/>
                  </a:rPr>
                  <a:t>Bounding </a:t>
                </a:r>
                <a:r>
                  <a:rPr lang="en-US" sz="2800" dirty="0" err="1">
                    <a:solidFill>
                      <a:schemeClr val="bg1"/>
                    </a:solidFill>
                    <a:latin typeface="Times New Roman"/>
                  </a:rPr>
                  <a:t>cuboid</a:t>
                </a:r>
                <a:endParaRPr lang="en-US" sz="2800" dirty="0">
                  <a:solidFill>
                    <a:schemeClr val="bg1"/>
                  </a:solidFill>
                  <a:latin typeface="Times New Roman"/>
                </a:endParaRPr>
              </a:p>
            </p:txBody>
          </p:sp>
          <p:cxnSp>
            <p:nvCxnSpPr>
              <p:cNvPr id="64" name="Straight Connector 63"/>
              <p:cNvCxnSpPr/>
              <p:nvPr/>
            </p:nvCxnSpPr>
            <p:spPr>
              <a:xfrm rot="10800000">
                <a:off x="5893524" y="5162916"/>
                <a:ext cx="2120393" cy="527631"/>
              </a:xfrm>
              <a:prstGeom prst="line">
                <a:avLst/>
              </a:prstGeom>
              <a:ln w="38100">
                <a:solidFill>
                  <a:srgbClr val="FF0000"/>
                </a:solidFill>
                <a:prstDash val="solid"/>
              </a:ln>
            </p:spPr>
            <p:style>
              <a:lnRef idx="2">
                <a:schemeClr val="accent1"/>
              </a:lnRef>
              <a:fillRef idx="0">
                <a:schemeClr val="accent1"/>
              </a:fillRef>
              <a:effectRef idx="1">
                <a:schemeClr val="accent1"/>
              </a:effectRef>
              <a:fontRef idx="minor">
                <a:schemeClr val="tx1"/>
              </a:fontRef>
            </p:style>
          </p:cxnSp>
          <p:sp>
            <p:nvSpPr>
              <p:cNvPr id="95" name="Freeform 94"/>
              <p:cNvSpPr/>
              <p:nvPr/>
            </p:nvSpPr>
            <p:spPr>
              <a:xfrm>
                <a:off x="3662138" y="4645025"/>
                <a:ext cx="3999137" cy="1071079"/>
              </a:xfrm>
              <a:custGeom>
                <a:avLst/>
                <a:gdLst>
                  <a:gd name="connsiteX0" fmla="*/ 0 w 5473700"/>
                  <a:gd name="connsiteY0" fmla="*/ 571500 h 1536700"/>
                  <a:gd name="connsiteX1" fmla="*/ 1943100 w 5473700"/>
                  <a:gd name="connsiteY1" fmla="*/ 1536700 h 1536700"/>
                  <a:gd name="connsiteX2" fmla="*/ 5473700 w 5473700"/>
                  <a:gd name="connsiteY2" fmla="*/ 469900 h 1536700"/>
                  <a:gd name="connsiteX3" fmla="*/ 3390900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4072505 w 5473700"/>
                  <a:gd name="connsiteY3" fmla="*/ 0 h 1536700"/>
                  <a:gd name="connsiteX4" fmla="*/ 0 w 5473700"/>
                  <a:gd name="connsiteY4"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34990"/>
                  <a:gd name="connsiteY0" fmla="*/ 571500 h 1536700"/>
                  <a:gd name="connsiteX1" fmla="*/ 1943100 w 5834990"/>
                  <a:gd name="connsiteY1" fmla="*/ 1536700 h 1536700"/>
                  <a:gd name="connsiteX2" fmla="*/ 5473700 w 5834990"/>
                  <a:gd name="connsiteY2" fmla="*/ 469900 h 1536700"/>
                  <a:gd name="connsiteX3" fmla="*/ 5834990 w 5834990"/>
                  <a:gd name="connsiteY3" fmla="*/ 227458 h 1536700"/>
                  <a:gd name="connsiteX4" fmla="*/ 3548229 w 5834990"/>
                  <a:gd name="connsiteY4" fmla="*/ 0 h 1536700"/>
                  <a:gd name="connsiteX5" fmla="*/ 0 w 5834990"/>
                  <a:gd name="connsiteY5" fmla="*/ 571500 h 1536700"/>
                  <a:gd name="connsiteX0" fmla="*/ 0 w 5473700"/>
                  <a:gd name="connsiteY0" fmla="*/ 571500 h 1536700"/>
                  <a:gd name="connsiteX1" fmla="*/ 1943100 w 5473700"/>
                  <a:gd name="connsiteY1" fmla="*/ 1536700 h 1536700"/>
                  <a:gd name="connsiteX2" fmla="*/ 5473700 w 5473700"/>
                  <a:gd name="connsiteY2" fmla="*/ 469900 h 1536700"/>
                  <a:gd name="connsiteX3" fmla="*/ 3548229 w 5473700"/>
                  <a:gd name="connsiteY3" fmla="*/ 0 h 1536700"/>
                  <a:gd name="connsiteX4" fmla="*/ 0 w 5473700"/>
                  <a:gd name="connsiteY4" fmla="*/ 571500 h 1536700"/>
                  <a:gd name="connsiteX0" fmla="*/ 0 w 5814503"/>
                  <a:gd name="connsiteY0" fmla="*/ 571500 h 1536700"/>
                  <a:gd name="connsiteX1" fmla="*/ 1943100 w 5814503"/>
                  <a:gd name="connsiteY1" fmla="*/ 1536700 h 1536700"/>
                  <a:gd name="connsiteX2" fmla="*/ 5814503 w 5814503"/>
                  <a:gd name="connsiteY2" fmla="*/ 356300 h 1536700"/>
                  <a:gd name="connsiteX3" fmla="*/ 3548229 w 5814503"/>
                  <a:gd name="connsiteY3" fmla="*/ 0 h 1536700"/>
                  <a:gd name="connsiteX4" fmla="*/ 0 w 5814503"/>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571500 h 1536700"/>
                  <a:gd name="connsiteX1" fmla="*/ 1943100 w 5962014"/>
                  <a:gd name="connsiteY1" fmla="*/ 1536700 h 1536700"/>
                  <a:gd name="connsiteX2" fmla="*/ 5962014 w 5962014"/>
                  <a:gd name="connsiteY2" fmla="*/ 299499 h 1536700"/>
                  <a:gd name="connsiteX3" fmla="*/ 3548229 w 5962014"/>
                  <a:gd name="connsiteY3" fmla="*/ 0 h 1536700"/>
                  <a:gd name="connsiteX4" fmla="*/ 0 w 5962014"/>
                  <a:gd name="connsiteY4" fmla="*/ 571500 h 1536700"/>
                  <a:gd name="connsiteX0" fmla="*/ 0 w 5962014"/>
                  <a:gd name="connsiteY0" fmla="*/ 631592 h 1596792"/>
                  <a:gd name="connsiteX1" fmla="*/ 1943100 w 5962014"/>
                  <a:gd name="connsiteY1" fmla="*/ 1596792 h 1596792"/>
                  <a:gd name="connsiteX2" fmla="*/ 5962014 w 5962014"/>
                  <a:gd name="connsiteY2" fmla="*/ 359591 h 1596792"/>
                  <a:gd name="connsiteX3" fmla="*/ 3756498 w 5962014"/>
                  <a:gd name="connsiteY3" fmla="*/ 0 h 1596792"/>
                  <a:gd name="connsiteX4" fmla="*/ 0 w 5962014"/>
                  <a:gd name="connsiteY4" fmla="*/ 631592 h 1596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2014" h="1596792">
                    <a:moveTo>
                      <a:pt x="0" y="631592"/>
                    </a:moveTo>
                    <a:lnTo>
                      <a:pt x="1943100" y="1596792"/>
                    </a:lnTo>
                    <a:lnTo>
                      <a:pt x="5962014" y="359591"/>
                    </a:lnTo>
                    <a:lnTo>
                      <a:pt x="3756498" y="0"/>
                    </a:lnTo>
                    <a:lnTo>
                      <a:pt x="0" y="631592"/>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87" name="TextBox 86"/>
              <p:cNvSpPr txBox="1"/>
              <p:nvPr/>
            </p:nvSpPr>
            <p:spPr>
              <a:xfrm>
                <a:off x="3819911" y="4900806"/>
                <a:ext cx="3134031" cy="391905"/>
              </a:xfrm>
              <a:prstGeom prst="rect">
                <a:avLst/>
              </a:prstGeom>
              <a:noFill/>
            </p:spPr>
            <p:txBody>
              <a:bodyPr wrap="square" rtlCol="0">
                <a:spAutoFit/>
              </a:bodyPr>
              <a:lstStyle/>
              <a:p>
                <a:pPr algn="ctr"/>
                <a:r>
                  <a:rPr lang="en-US" sz="2800" dirty="0">
                    <a:solidFill>
                      <a:schemeClr val="bg1"/>
                    </a:solidFill>
                    <a:latin typeface="Times New Roman"/>
                  </a:rPr>
                  <a:t>Extruded polygon</a:t>
                </a:r>
              </a:p>
            </p:txBody>
          </p:sp>
          <p:sp>
            <p:nvSpPr>
              <p:cNvPr id="96" name="Freeform 95"/>
              <p:cNvSpPr/>
              <p:nvPr/>
            </p:nvSpPr>
            <p:spPr>
              <a:xfrm>
                <a:off x="3667125" y="5067300"/>
                <a:ext cx="1308100" cy="1073150"/>
              </a:xfrm>
              <a:custGeom>
                <a:avLst/>
                <a:gdLst>
                  <a:gd name="connsiteX0" fmla="*/ 0 w 1308100"/>
                  <a:gd name="connsiteY0" fmla="*/ 0 h 1073150"/>
                  <a:gd name="connsiteX1" fmla="*/ 9525 w 1308100"/>
                  <a:gd name="connsiteY1" fmla="*/ 1073150 h 1073150"/>
                  <a:gd name="connsiteX2" fmla="*/ 1308100 w 1308100"/>
                  <a:gd name="connsiteY2" fmla="*/ 1073150 h 1073150"/>
                  <a:gd name="connsiteX3" fmla="*/ 1301750 w 1308100"/>
                  <a:gd name="connsiteY3" fmla="*/ 660400 h 1073150"/>
                  <a:gd name="connsiteX4" fmla="*/ 0 w 1308100"/>
                  <a:gd name="connsiteY4" fmla="*/ 0 h 107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100" h="1073150">
                    <a:moveTo>
                      <a:pt x="0" y="0"/>
                    </a:moveTo>
                    <a:lnTo>
                      <a:pt x="9525" y="1073150"/>
                    </a:lnTo>
                    <a:lnTo>
                      <a:pt x="1308100" y="1073150"/>
                    </a:lnTo>
                    <a:cubicBezTo>
                      <a:pt x="1305983" y="935567"/>
                      <a:pt x="1301750" y="660400"/>
                      <a:pt x="1301750" y="660400"/>
                    </a:cubicBezTo>
                    <a:lnTo>
                      <a:pt x="0" y="0"/>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 name="Freeform 97"/>
              <p:cNvSpPr/>
              <p:nvPr/>
            </p:nvSpPr>
            <p:spPr>
              <a:xfrm>
                <a:off x="4968875" y="4892675"/>
                <a:ext cx="2692400" cy="1247775"/>
              </a:xfrm>
              <a:custGeom>
                <a:avLst/>
                <a:gdLst>
                  <a:gd name="connsiteX0" fmla="*/ 0 w 2692400"/>
                  <a:gd name="connsiteY0" fmla="*/ 825500 h 1247775"/>
                  <a:gd name="connsiteX1" fmla="*/ 9525 w 2692400"/>
                  <a:gd name="connsiteY1" fmla="*/ 1247775 h 1247775"/>
                  <a:gd name="connsiteX2" fmla="*/ 2692400 w 2692400"/>
                  <a:gd name="connsiteY2" fmla="*/ 1247775 h 1247775"/>
                  <a:gd name="connsiteX3" fmla="*/ 2692400 w 2692400"/>
                  <a:gd name="connsiteY3" fmla="*/ 0 h 1247775"/>
                  <a:gd name="connsiteX4" fmla="*/ 0 w 2692400"/>
                  <a:gd name="connsiteY4" fmla="*/ 825500 h 12477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2400" h="1247775">
                    <a:moveTo>
                      <a:pt x="0" y="825500"/>
                    </a:moveTo>
                    <a:lnTo>
                      <a:pt x="9525" y="1247775"/>
                    </a:lnTo>
                    <a:lnTo>
                      <a:pt x="2692400" y="1247775"/>
                    </a:lnTo>
                    <a:lnTo>
                      <a:pt x="2692400" y="0"/>
                    </a:lnTo>
                    <a:lnTo>
                      <a:pt x="0" y="825500"/>
                    </a:lnTo>
                    <a:close/>
                  </a:path>
                </a:pathLst>
              </a:custGeom>
              <a:solidFill>
                <a:srgbClr val="3366FF"/>
              </a:solidFill>
              <a:ln w="50800">
                <a:solidFill>
                  <a:srgbClr val="0000FF">
                    <a:alpha val="68000"/>
                  </a:srgb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5" name="Picture 84" descr="segmatte.png"/>
              <p:cNvPicPr>
                <a:picLocks noChangeAspect="1"/>
              </p:cNvPicPr>
              <p:nvPr/>
            </p:nvPicPr>
            <p:blipFill>
              <a:blip r:embed="rId4"/>
              <a:stretch>
                <a:fillRect/>
              </a:stretch>
            </p:blipFill>
            <p:spPr>
              <a:xfrm>
                <a:off x="6116101" y="4071672"/>
                <a:ext cx="1556042" cy="904873"/>
              </a:xfrm>
              <a:prstGeom prst="rect">
                <a:avLst/>
              </a:prstGeom>
            </p:spPr>
          </p:pic>
        </p:grpSp>
        <p:sp>
          <p:nvSpPr>
            <p:cNvPr id="21" name="Freeform 20"/>
            <p:cNvSpPr/>
            <p:nvPr/>
          </p:nvSpPr>
          <p:spPr>
            <a:xfrm>
              <a:off x="6346352" y="1295372"/>
              <a:ext cx="1358411" cy="394937"/>
            </a:xfrm>
            <a:custGeom>
              <a:avLst/>
              <a:gdLst>
                <a:gd name="connsiteX0" fmla="*/ 0 w 1200128"/>
                <a:gd name="connsiteY0" fmla="*/ 265178 h 348919"/>
                <a:gd name="connsiteX1" fmla="*/ 153505 w 1200128"/>
                <a:gd name="connsiteY1" fmla="*/ 348919 h 348919"/>
                <a:gd name="connsiteX2" fmla="*/ 1200128 w 1200128"/>
                <a:gd name="connsiteY2" fmla="*/ 0 h 348919"/>
                <a:gd name="connsiteX3" fmla="*/ 851254 w 1200128"/>
                <a:gd name="connsiteY3" fmla="*/ 13957 h 348919"/>
                <a:gd name="connsiteX4" fmla="*/ 0 w 120012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28" h="348919">
                  <a:moveTo>
                    <a:pt x="0" y="265178"/>
                  </a:moveTo>
                  <a:lnTo>
                    <a:pt x="153505" y="348919"/>
                  </a:lnTo>
                  <a:lnTo>
                    <a:pt x="1200128" y="0"/>
                  </a:lnTo>
                  <a:lnTo>
                    <a:pt x="851254" y="13957"/>
                  </a:lnTo>
                  <a:lnTo>
                    <a:pt x="0"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Freeform 21"/>
            <p:cNvSpPr/>
            <p:nvPr/>
          </p:nvSpPr>
          <p:spPr>
            <a:xfrm>
              <a:off x="3361006" y="1311170"/>
              <a:ext cx="1705912" cy="394937"/>
            </a:xfrm>
            <a:custGeom>
              <a:avLst/>
              <a:gdLst>
                <a:gd name="connsiteX0" fmla="*/ 1507138 w 1507138"/>
                <a:gd name="connsiteY0" fmla="*/ 265178 h 348919"/>
                <a:gd name="connsiteX1" fmla="*/ 1409453 w 1507138"/>
                <a:gd name="connsiteY1" fmla="*/ 348919 h 348919"/>
                <a:gd name="connsiteX2" fmla="*/ 0 w 1507138"/>
                <a:gd name="connsiteY2" fmla="*/ 0 h 348919"/>
                <a:gd name="connsiteX3" fmla="*/ 460514 w 1507138"/>
                <a:gd name="connsiteY3" fmla="*/ 0 h 348919"/>
                <a:gd name="connsiteX4" fmla="*/ 1507138 w 1507138"/>
                <a:gd name="connsiteY4" fmla="*/ 265178 h 348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138" h="348919">
                  <a:moveTo>
                    <a:pt x="1507138" y="265178"/>
                  </a:moveTo>
                  <a:lnTo>
                    <a:pt x="1409453" y="348919"/>
                  </a:lnTo>
                  <a:lnTo>
                    <a:pt x="0" y="0"/>
                  </a:lnTo>
                  <a:lnTo>
                    <a:pt x="460514" y="0"/>
                  </a:lnTo>
                  <a:lnTo>
                    <a:pt x="1507138" y="265178"/>
                  </a:lnTo>
                  <a:close/>
                </a:path>
              </a:pathLst>
            </a:custGeom>
            <a:solidFill>
              <a:srgbClr val="00FFFF"/>
            </a:solidFill>
            <a:ln w="254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extBox 22"/>
            <p:cNvSpPr txBox="1"/>
            <p:nvPr/>
          </p:nvSpPr>
          <p:spPr>
            <a:xfrm>
              <a:off x="4161604" y="1620902"/>
              <a:ext cx="3099980" cy="443678"/>
            </a:xfrm>
            <a:prstGeom prst="rect">
              <a:avLst/>
            </a:prstGeom>
            <a:noFill/>
          </p:spPr>
          <p:txBody>
            <a:bodyPr wrap="square" rtlCol="0">
              <a:spAutoFit/>
            </a:bodyPr>
            <a:lstStyle/>
            <a:p>
              <a:pPr algn="ctr"/>
              <a:r>
                <a:rPr lang="en-US" sz="2800" dirty="0">
                  <a:solidFill>
                    <a:schemeClr val="bg1"/>
                  </a:solidFill>
                  <a:latin typeface="Times New Roman"/>
                </a:rPr>
                <a:t>Area lights</a:t>
              </a:r>
            </a:p>
          </p:txBody>
        </p:sp>
      </p:grpSp>
      <p:sp>
        <p:nvSpPr>
          <p:cNvPr id="2" name="Slide Number Placeholder 1">
            <a:extLst>
              <a:ext uri="{FF2B5EF4-FFF2-40B4-BE49-F238E27FC236}">
                <a16:creationId xmlns:a16="http://schemas.microsoft.com/office/drawing/2014/main" id="{56553090-1FB0-B540-A718-0310CDC742B6}"/>
              </a:ext>
            </a:extLst>
          </p:cNvPr>
          <p:cNvSpPr>
            <a:spLocks noGrp="1"/>
          </p:cNvSpPr>
          <p:nvPr>
            <p:ph type="sldNum" sz="quarter" idx="12"/>
          </p:nvPr>
        </p:nvSpPr>
        <p:spPr/>
        <p:txBody>
          <a:bodyPr/>
          <a:lstStyle/>
          <a:p>
            <a:fld id="{99743262-A870-42BE-8098-69CAE7CFE49C}" type="slidenum">
              <a:rPr lang="en-US" smtClean="0"/>
              <a:pPr/>
              <a:t>20</a:t>
            </a:fld>
            <a:endParaRPr lang="en-US"/>
          </a:p>
        </p:txBody>
      </p:sp>
    </p:spTree>
    <p:extLst>
      <p:ext uri="{BB962C8B-B14F-4D97-AF65-F5344CB8AC3E}">
        <p14:creationId xmlns:p14="http://schemas.microsoft.com/office/powerpoint/2010/main" val="3055562145"/>
      </p:ext>
    </p:extLst>
  </p:cSld>
  <p:clrMapOvr>
    <a:masterClrMapping/>
  </p:clrMapOvr>
  <mc:AlternateContent xmlns:mc="http://schemas.openxmlformats.org/markup-compatibility/2006" xmlns:p14="http://schemas.microsoft.com/office/powerpoint/2010/main">
    <mc:Choice Requires="p14">
      <p:transition p14:dur="300" advTm="13772">
        <p:fade/>
      </p:transition>
    </mc:Choice>
    <mc:Fallback xmlns="">
      <p:transition advTm="13772">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9483" y="67554"/>
            <a:ext cx="10972800" cy="1143000"/>
          </a:xfrm>
        </p:spPr>
        <p:txBody>
          <a:bodyPr/>
          <a:lstStyle/>
          <a:p>
            <a:r>
              <a:rPr lang="en-US" dirty="0"/>
              <a:t>What the spatial layout provides</a:t>
            </a:r>
          </a:p>
        </p:txBody>
      </p:sp>
      <p:pic>
        <p:nvPicPr>
          <p:cNvPr id="4" name="Picture 3" descr="orig.png"/>
          <p:cNvPicPr>
            <a:picLocks noChangeAspect="1"/>
          </p:cNvPicPr>
          <p:nvPr/>
        </p:nvPicPr>
        <p:blipFill>
          <a:blip r:embed="rId2"/>
          <a:stretch>
            <a:fillRect/>
          </a:stretch>
        </p:blipFill>
        <p:spPr>
          <a:xfrm>
            <a:off x="925158" y="1229958"/>
            <a:ext cx="7764152" cy="5156788"/>
          </a:xfrm>
          <a:prstGeom prst="rect">
            <a:avLst/>
          </a:prstGeom>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C47DCD84-C040-1446-8F0E-DD83450A71C1}"/>
              </a:ext>
            </a:extLst>
          </p:cNvPr>
          <p:cNvSpPr>
            <a:spLocks noGrp="1"/>
          </p:cNvSpPr>
          <p:nvPr>
            <p:ph type="sldNum" sz="quarter" idx="12"/>
          </p:nvPr>
        </p:nvSpPr>
        <p:spPr/>
        <p:txBody>
          <a:bodyPr/>
          <a:lstStyle/>
          <a:p>
            <a:fld id="{99743262-A870-42BE-8098-69CAE7CFE49C}" type="slidenum">
              <a:rPr lang="en-US" smtClean="0"/>
              <a:pPr/>
              <a:t>21</a:t>
            </a:fld>
            <a:endParaRPr lang="en-US"/>
          </a:p>
        </p:txBody>
      </p:sp>
    </p:spTree>
    <p:extLst>
      <p:ext uri="{BB962C8B-B14F-4D97-AF65-F5344CB8AC3E}">
        <p14:creationId xmlns:p14="http://schemas.microsoft.com/office/powerpoint/2010/main" val="659925636"/>
      </p:ext>
    </p:extLst>
  </p:cSld>
  <p:clrMapOvr>
    <a:masterClrMapping/>
  </p:clrMapOvr>
  <mc:AlternateContent xmlns:mc="http://schemas.openxmlformats.org/markup-compatibility/2006" xmlns:p14="http://schemas.microsoft.com/office/powerpoint/2010/main">
    <mc:Choice Requires="p14">
      <p:transition spd="slow" p14:dur="2000" advTm="7471"/>
    </mc:Choice>
    <mc:Fallback xmlns="">
      <p:transition spd="slow" advTm="7471"/>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58" y="1222775"/>
            <a:ext cx="7764796" cy="5157216"/>
          </a:xfrm>
          <a:prstGeom prst="rect">
            <a:avLst/>
          </a:prstGeom>
        </p:spPr>
      </p:pic>
      <p:cxnSp>
        <p:nvCxnSpPr>
          <p:cNvPr id="4" name="Straight Connector 3"/>
          <p:cNvCxnSpPr/>
          <p:nvPr/>
        </p:nvCxnSpPr>
        <p:spPr>
          <a:xfrm flipV="1">
            <a:off x="6889415" y="4873593"/>
            <a:ext cx="240052" cy="537093"/>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flipH="1">
            <a:off x="3808273" y="5384496"/>
            <a:ext cx="510496" cy="392548"/>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995040" y="387275"/>
            <a:ext cx="7059433" cy="523220"/>
          </a:xfrm>
          <a:prstGeom prst="rect">
            <a:avLst/>
          </a:prstGeom>
          <a:noFill/>
        </p:spPr>
        <p:txBody>
          <a:bodyPr wrap="none" rtlCol="0">
            <a:spAutoFit/>
          </a:bodyPr>
          <a:lstStyle/>
          <a:p>
            <a:r>
              <a:rPr lang="en-US" sz="2800" dirty="0"/>
              <a:t>Extruded geometry, billboards enable </a:t>
            </a:r>
            <a:r>
              <a:rPr lang="en-US" sz="2800" i="1" dirty="0"/>
              <a:t>occlusion</a:t>
            </a:r>
          </a:p>
        </p:txBody>
      </p:sp>
      <p:sp>
        <p:nvSpPr>
          <p:cNvPr id="2" name="Slide Number Placeholder 1">
            <a:extLst>
              <a:ext uri="{FF2B5EF4-FFF2-40B4-BE49-F238E27FC236}">
                <a16:creationId xmlns:a16="http://schemas.microsoft.com/office/drawing/2014/main" id="{921BD626-8FE6-5A45-B8CC-08266DE59D38}"/>
              </a:ext>
            </a:extLst>
          </p:cNvPr>
          <p:cNvSpPr>
            <a:spLocks noGrp="1"/>
          </p:cNvSpPr>
          <p:nvPr>
            <p:ph type="sldNum" sz="quarter" idx="12"/>
          </p:nvPr>
        </p:nvSpPr>
        <p:spPr/>
        <p:txBody>
          <a:bodyPr/>
          <a:lstStyle/>
          <a:p>
            <a:fld id="{99743262-A870-42BE-8098-69CAE7CFE49C}" type="slidenum">
              <a:rPr lang="en-US" smtClean="0"/>
              <a:pPr/>
              <a:t>22</a:t>
            </a:fld>
            <a:endParaRPr lang="en-US"/>
          </a:p>
        </p:txBody>
      </p:sp>
    </p:spTree>
    <p:extLst>
      <p:ext uri="{BB962C8B-B14F-4D97-AF65-F5344CB8AC3E}">
        <p14:creationId xmlns:p14="http://schemas.microsoft.com/office/powerpoint/2010/main" val="26777541"/>
      </p:ext>
    </p:extLst>
  </p:cSld>
  <p:clrMapOvr>
    <a:masterClrMapping/>
  </p:clrMapOvr>
  <mc:AlternateContent xmlns:mc="http://schemas.openxmlformats.org/markup-compatibility/2006" xmlns:p14="http://schemas.microsoft.com/office/powerpoint/2010/main">
    <mc:Choice Requires="p14">
      <p:transition p14:dur="0" advTm="10754"/>
    </mc:Choice>
    <mc:Fallback xmlns="">
      <p:transition advTm="1075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58" y="1229958"/>
            <a:ext cx="7764796" cy="5157216"/>
          </a:xfrm>
          <a:prstGeom prst="rect">
            <a:avLst/>
          </a:prstGeom>
        </p:spPr>
      </p:pic>
      <p:cxnSp>
        <p:nvCxnSpPr>
          <p:cNvPr id="4" name="Straight Connector 3"/>
          <p:cNvCxnSpPr/>
          <p:nvPr/>
        </p:nvCxnSpPr>
        <p:spPr>
          <a:xfrm>
            <a:off x="6231727" y="3812018"/>
            <a:ext cx="171735"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2650326" y="4670633"/>
            <a:ext cx="240052"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46755" y="370990"/>
            <a:ext cx="7407221" cy="523220"/>
          </a:xfrm>
          <a:prstGeom prst="rect">
            <a:avLst/>
          </a:prstGeom>
          <a:noFill/>
        </p:spPr>
        <p:txBody>
          <a:bodyPr wrap="none" rtlCol="0">
            <a:spAutoFit/>
          </a:bodyPr>
          <a:lstStyle/>
          <a:p>
            <a:r>
              <a:rPr lang="en-US" sz="2800" dirty="0"/>
              <a:t>Box, supporting surfaces enable </a:t>
            </a:r>
            <a:r>
              <a:rPr lang="en-US" sz="2800" i="1" dirty="0"/>
              <a:t>object placement</a:t>
            </a:r>
          </a:p>
        </p:txBody>
      </p:sp>
      <p:cxnSp>
        <p:nvCxnSpPr>
          <p:cNvPr id="7" name="Straight Connector 6"/>
          <p:cNvCxnSpPr/>
          <p:nvPr/>
        </p:nvCxnSpPr>
        <p:spPr>
          <a:xfrm>
            <a:off x="5252578" y="3953112"/>
            <a:ext cx="0"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9A330281-97A9-D94D-BE70-96043EB0F473}"/>
              </a:ext>
            </a:extLst>
          </p:cNvPr>
          <p:cNvSpPr>
            <a:spLocks noGrp="1"/>
          </p:cNvSpPr>
          <p:nvPr>
            <p:ph type="sldNum" sz="quarter" idx="12"/>
          </p:nvPr>
        </p:nvSpPr>
        <p:spPr/>
        <p:txBody>
          <a:bodyPr/>
          <a:lstStyle/>
          <a:p>
            <a:fld id="{99743262-A870-42BE-8098-69CAE7CFE49C}" type="slidenum">
              <a:rPr lang="en-US" smtClean="0"/>
              <a:pPr/>
              <a:t>23</a:t>
            </a:fld>
            <a:endParaRPr lang="en-US"/>
          </a:p>
        </p:txBody>
      </p:sp>
    </p:spTree>
    <p:extLst>
      <p:ext uri="{BB962C8B-B14F-4D97-AF65-F5344CB8AC3E}">
        <p14:creationId xmlns:p14="http://schemas.microsoft.com/office/powerpoint/2010/main" val="424802604"/>
      </p:ext>
    </p:extLst>
  </p:cSld>
  <p:clrMapOvr>
    <a:masterClrMapping/>
  </p:clrMapOvr>
  <mc:AlternateContent xmlns:mc="http://schemas.openxmlformats.org/markup-compatibility/2006" xmlns:p14="http://schemas.microsoft.com/office/powerpoint/2010/main">
    <mc:Choice Requires="p14">
      <p:transition p14:dur="0" advTm="19004"/>
    </mc:Choice>
    <mc:Fallback xmlns="">
      <p:transition advTm="19004"/>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58" y="1229958"/>
            <a:ext cx="7764796" cy="5157216"/>
          </a:xfrm>
          <a:prstGeom prst="rect">
            <a:avLst/>
          </a:prstGeom>
        </p:spPr>
      </p:pic>
      <p:cxnSp>
        <p:nvCxnSpPr>
          <p:cNvPr id="4" name="Straight Connector 3"/>
          <p:cNvCxnSpPr/>
          <p:nvPr/>
        </p:nvCxnSpPr>
        <p:spPr>
          <a:xfrm flipH="1">
            <a:off x="6924566" y="4321172"/>
            <a:ext cx="361665"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1888326" y="5271607"/>
            <a:ext cx="240052"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46754" y="90007"/>
            <a:ext cx="7943200" cy="954107"/>
          </a:xfrm>
          <a:prstGeom prst="rect">
            <a:avLst/>
          </a:prstGeom>
          <a:noFill/>
        </p:spPr>
        <p:txBody>
          <a:bodyPr wrap="square" rtlCol="0">
            <a:spAutoFit/>
          </a:bodyPr>
          <a:lstStyle/>
          <a:p>
            <a:r>
              <a:rPr lang="en-US" sz="2800" dirty="0"/>
              <a:t>Box, extruded geometry, lighting enables </a:t>
            </a:r>
            <a:r>
              <a:rPr lang="en-US" sz="2800" i="1" dirty="0"/>
              <a:t>shadows, inter-reflections, caustics</a:t>
            </a:r>
          </a:p>
        </p:txBody>
      </p:sp>
      <p:cxnSp>
        <p:nvCxnSpPr>
          <p:cNvPr id="7" name="Straight Connector 6"/>
          <p:cNvCxnSpPr/>
          <p:nvPr/>
        </p:nvCxnSpPr>
        <p:spPr>
          <a:xfrm>
            <a:off x="4250526" y="4817879"/>
            <a:ext cx="240052" cy="533642"/>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8185287" y="2967836"/>
            <a:ext cx="361665"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E3E06CBB-8721-4D43-8D3C-F71C06F7D471}"/>
              </a:ext>
            </a:extLst>
          </p:cNvPr>
          <p:cNvSpPr>
            <a:spLocks noGrp="1"/>
          </p:cNvSpPr>
          <p:nvPr>
            <p:ph type="sldNum" sz="quarter" idx="12"/>
          </p:nvPr>
        </p:nvSpPr>
        <p:spPr/>
        <p:txBody>
          <a:bodyPr/>
          <a:lstStyle/>
          <a:p>
            <a:fld id="{99743262-A870-42BE-8098-69CAE7CFE49C}" type="slidenum">
              <a:rPr lang="en-US" smtClean="0"/>
              <a:pPr/>
              <a:t>24</a:t>
            </a:fld>
            <a:endParaRPr lang="en-US"/>
          </a:p>
        </p:txBody>
      </p:sp>
    </p:spTree>
    <p:extLst>
      <p:ext uri="{BB962C8B-B14F-4D97-AF65-F5344CB8AC3E}">
        <p14:creationId xmlns:p14="http://schemas.microsoft.com/office/powerpoint/2010/main" val="1903914554"/>
      </p:ext>
    </p:extLst>
  </p:cSld>
  <p:clrMapOvr>
    <a:masterClrMapping/>
  </p:clrMapOvr>
  <mc:AlternateContent xmlns:mc="http://schemas.openxmlformats.org/markup-compatibility/2006" xmlns:p14="http://schemas.microsoft.com/office/powerpoint/2010/main">
    <mc:Choice Requires="p14">
      <p:transition p14:dur="0" advTm="12302"/>
    </mc:Choice>
    <mc:Fallback xmlns="">
      <p:transition advTm="12302"/>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158" y="1229958"/>
            <a:ext cx="7764796" cy="5157216"/>
          </a:xfrm>
          <a:prstGeom prst="rect">
            <a:avLst/>
          </a:prstGeom>
        </p:spPr>
      </p:pic>
      <p:cxnSp>
        <p:nvCxnSpPr>
          <p:cNvPr id="6" name="Straight Connector 5"/>
          <p:cNvCxnSpPr/>
          <p:nvPr/>
        </p:nvCxnSpPr>
        <p:spPr>
          <a:xfrm>
            <a:off x="2650326" y="4739645"/>
            <a:ext cx="240052"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5" name="TextBox 4"/>
          <p:cNvSpPr txBox="1"/>
          <p:nvPr/>
        </p:nvSpPr>
        <p:spPr>
          <a:xfrm>
            <a:off x="746755" y="370990"/>
            <a:ext cx="6942413" cy="523220"/>
          </a:xfrm>
          <a:prstGeom prst="rect">
            <a:avLst/>
          </a:prstGeom>
          <a:noFill/>
        </p:spPr>
        <p:txBody>
          <a:bodyPr wrap="none" rtlCol="0">
            <a:spAutoFit/>
          </a:bodyPr>
          <a:lstStyle/>
          <a:p>
            <a:r>
              <a:rPr lang="en-US" sz="2800" dirty="0"/>
              <a:t>Camera geometry ensures correct </a:t>
            </a:r>
            <a:r>
              <a:rPr lang="en-US" sz="2800" i="1" dirty="0"/>
              <a:t>perspective</a:t>
            </a:r>
            <a:r>
              <a:rPr lang="en-US" sz="2800" dirty="0"/>
              <a:t> </a:t>
            </a:r>
          </a:p>
        </p:txBody>
      </p:sp>
      <p:cxnSp>
        <p:nvCxnSpPr>
          <p:cNvPr id="7" name="Straight Connector 6"/>
          <p:cNvCxnSpPr/>
          <p:nvPr/>
        </p:nvCxnSpPr>
        <p:spPr>
          <a:xfrm>
            <a:off x="5252578" y="3953112"/>
            <a:ext cx="0" cy="785095"/>
          </a:xfrm>
          <a:prstGeom prst="line">
            <a:avLst/>
          </a:prstGeom>
          <a:ln w="50800" cap="rnd">
            <a:solidFill>
              <a:srgbClr val="FFFF00"/>
            </a:solidFill>
            <a:tailEnd type="triangle" w="lg"/>
          </a:ln>
        </p:spPr>
        <p:style>
          <a:lnRef idx="2">
            <a:schemeClr val="accent1"/>
          </a:lnRef>
          <a:fillRef idx="0">
            <a:schemeClr val="accent1"/>
          </a:fillRef>
          <a:effectRef idx="1">
            <a:schemeClr val="accent1"/>
          </a:effectRef>
          <a:fontRef idx="minor">
            <a:schemeClr val="tx1"/>
          </a:fontRef>
        </p:style>
      </p:cxnSp>
      <p:sp>
        <p:nvSpPr>
          <p:cNvPr id="2" name="Slide Number Placeholder 1">
            <a:extLst>
              <a:ext uri="{FF2B5EF4-FFF2-40B4-BE49-F238E27FC236}">
                <a16:creationId xmlns:a16="http://schemas.microsoft.com/office/drawing/2014/main" id="{F9B03672-F696-9747-A185-1EC2A6784997}"/>
              </a:ext>
            </a:extLst>
          </p:cNvPr>
          <p:cNvSpPr>
            <a:spLocks noGrp="1"/>
          </p:cNvSpPr>
          <p:nvPr>
            <p:ph type="sldNum" sz="quarter" idx="12"/>
          </p:nvPr>
        </p:nvSpPr>
        <p:spPr/>
        <p:txBody>
          <a:bodyPr/>
          <a:lstStyle/>
          <a:p>
            <a:fld id="{99743262-A870-42BE-8098-69CAE7CFE49C}" type="slidenum">
              <a:rPr lang="en-US" smtClean="0"/>
              <a:pPr/>
              <a:t>25</a:t>
            </a:fld>
            <a:endParaRPr lang="en-US"/>
          </a:p>
        </p:txBody>
      </p:sp>
    </p:spTree>
    <p:extLst>
      <p:ext uri="{BB962C8B-B14F-4D97-AF65-F5344CB8AC3E}">
        <p14:creationId xmlns:p14="http://schemas.microsoft.com/office/powerpoint/2010/main" val="602561017"/>
      </p:ext>
    </p:extLst>
  </p:cSld>
  <p:clrMapOvr>
    <a:masterClrMapping/>
  </p:clrMapOvr>
  <mc:AlternateContent xmlns:mc="http://schemas.openxmlformats.org/markup-compatibility/2006" xmlns:p14="http://schemas.microsoft.com/office/powerpoint/2010/main">
    <mc:Choice Requires="p14">
      <p:transition p14:dur="0" advTm="14934"/>
    </mc:Choice>
    <mc:Fallback xmlns="">
      <p:transition advTm="1493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nput1">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9143999" cy="6857999"/>
          </a:xfrm>
          <a:prstGeom prst="rect">
            <a:avLst/>
          </a:prstGeom>
        </p:spPr>
      </p:pic>
      <p:sp>
        <p:nvSpPr>
          <p:cNvPr id="2" name="Slide Number Placeholder 1">
            <a:extLst>
              <a:ext uri="{FF2B5EF4-FFF2-40B4-BE49-F238E27FC236}">
                <a16:creationId xmlns:a16="http://schemas.microsoft.com/office/drawing/2014/main" id="{D9F4119B-81A1-8040-ACE0-5BFE660F5539}"/>
              </a:ext>
            </a:extLst>
          </p:cNvPr>
          <p:cNvSpPr>
            <a:spLocks noGrp="1"/>
          </p:cNvSpPr>
          <p:nvPr>
            <p:ph type="sldNum" sz="quarter" idx="12"/>
          </p:nvPr>
        </p:nvSpPr>
        <p:spPr/>
        <p:txBody>
          <a:bodyPr/>
          <a:lstStyle/>
          <a:p>
            <a:fld id="{99743262-A870-42BE-8098-69CAE7CFE49C}" type="slidenum">
              <a:rPr lang="en-US" smtClean="0"/>
              <a:pPr/>
              <a:t>26</a:t>
            </a:fld>
            <a:endParaRPr lang="en-US"/>
          </a:p>
        </p:txBody>
      </p:sp>
    </p:spTree>
    <p:custDataLst>
      <p:tags r:id="rId1"/>
    </p:custDataLst>
    <p:extLst>
      <p:ext uri="{BB962C8B-B14F-4D97-AF65-F5344CB8AC3E}">
        <p14:creationId xmlns:p14="http://schemas.microsoft.com/office/powerpoint/2010/main" val="408750605"/>
      </p:ext>
    </p:extLst>
  </p:cSld>
  <p:clrMapOvr>
    <a:masterClrMapping/>
  </p:clrMapOvr>
  <mc:AlternateContent xmlns:mc="http://schemas.openxmlformats.org/markup-compatibility/2006" xmlns:p14="http://schemas.microsoft.com/office/powerpoint/2010/main">
    <mc:Choice Requires="p14">
      <p:transition p14:dur="300" advTm="65381">
        <p:fade thruBlk="1"/>
      </p:transition>
    </mc:Choice>
    <mc:Fallback xmlns="">
      <p:transition advTm="65381">
        <p:fade thruBlk="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6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extLst>
    <p:ext uri="{E180D4A7-C9FB-4DFB-919C-405C955672EB}">
      <p14:showEvtLst xmlns:p14="http://schemas.microsoft.com/office/powerpoint/2010/main">
        <p14:playEvt time="2833" objId="2"/>
        <p14:stopEvt time="61082" objId="2"/>
        <p14:playEvt time="63889" objId="2"/>
        <p14:stopEvt time="65381" objId="2"/>
      </p14:showEvtLst>
    </p:ext>
  </p:extLs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242" y="198438"/>
            <a:ext cx="10972800" cy="1143000"/>
          </a:xfrm>
        </p:spPr>
        <p:txBody>
          <a:bodyPr/>
          <a:lstStyle/>
          <a:p>
            <a:r>
              <a:rPr lang="en-US" dirty="0"/>
              <a:t>Solving for camera viewpoint</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20358" y="1524000"/>
                <a:ext cx="8229600" cy="4953000"/>
              </a:xfrm>
            </p:spPr>
            <p:txBody>
              <a:bodyPr>
                <a:normAutofit/>
              </a:bodyPr>
              <a:lstStyle/>
              <a:p>
                <a:pPr marL="0" indent="0">
                  <a:buNone/>
                </a:pPr>
                <a:r>
                  <a:rPr lang="en-US" dirty="0"/>
                  <a:t>Given 3 orthogonal VPs (at least two finite), can compute projection operator</a:t>
                </a:r>
              </a:p>
              <a:p>
                <a:pPr marL="0" indent="0">
                  <a:buNone/>
                </a:pPr>
                <a:endParaRPr lang="en-US" dirty="0"/>
              </a:p>
              <a:p>
                <a:pPr marL="0" indent="0">
                  <a:buNone/>
                </a:pPr>
                <a:endParaRPr lang="en-US" dirty="0"/>
              </a:p>
              <a:p>
                <a:pPr marL="0" indent="0">
                  <a:buNone/>
                </a:pPr>
                <a:r>
                  <a:rPr lang="en-US" dirty="0"/>
                  <a:t>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𝜆</m:t>
                        </m:r>
                        <m:r>
                          <a:rPr lang="en-US" b="0" i="1" smtClean="0">
                            <a:latin typeface="Cambria Math" panose="02040503050406030204" pitchFamily="18" charset="0"/>
                          </a:rPr>
                          <m:t>𝑝</m:t>
                        </m:r>
                      </m:e>
                      <m:sub>
                        <m:r>
                          <a:rPr lang="en-US" b="0" i="1" smtClean="0">
                            <a:latin typeface="Cambria Math" panose="02040503050406030204" pitchFamily="18" charset="0"/>
                          </a:rPr>
                          <m:t>2</m:t>
                        </m:r>
                      </m:sub>
                    </m:sSub>
                    <m:r>
                      <a:rPr lang="en-US" b="0" i="1" smtClean="0">
                        <a:latin typeface="Cambria Math" panose="02040503050406030204" pitchFamily="18" charset="0"/>
                      </a:rPr>
                      <m:t>=</m:t>
                    </m:r>
                    <m:r>
                      <a:rPr lang="en-US" b="0" i="1" smtClean="0">
                        <a:latin typeface="Cambria Math" panose="02040503050406030204" pitchFamily="18" charset="0"/>
                      </a:rPr>
                      <m:t>𝐾𝑅</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𝑃</m:t>
                        </m:r>
                      </m:e>
                      <m:sub>
                        <m:r>
                          <a:rPr lang="en-US" b="0" i="1" smtClean="0">
                            <a:latin typeface="Cambria Math" panose="02040503050406030204" pitchFamily="18" charset="0"/>
                          </a:rPr>
                          <m:t>3</m:t>
                        </m:r>
                      </m:sub>
                    </m:sSub>
                  </m:oMath>
                </a14:m>
                <a:endParaRPr lang="en-US" dirty="0"/>
              </a:p>
              <a:p>
                <a:endParaRPr lang="en-US" dirty="0"/>
              </a:p>
              <a:p>
                <a:endParaRPr lang="en-US" dirty="0"/>
              </a:p>
              <a:p>
                <a:endParaRPr lang="en-US" dirty="0"/>
              </a:p>
              <a:p>
                <a:endParaRPr lang="en-US" dirty="0"/>
              </a:p>
              <a:p>
                <a:pPr>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20358" y="1524000"/>
                <a:ext cx="8229600" cy="4953000"/>
              </a:xfrm>
              <a:blipFill>
                <a:blip r:embed="rId3"/>
                <a:stretch>
                  <a:fillRect l="-1926" t="-1599" r="-519"/>
                </a:stretch>
              </a:blipFill>
            </p:spPr>
            <p:txBody>
              <a:bodyPr/>
              <a:lstStyle/>
              <a:p>
                <a:r>
                  <a:rPr lang="en-US">
                    <a:noFill/>
                  </a:rPr>
                  <a:t> </a:t>
                </a:r>
              </a:p>
            </p:txBody>
          </p:sp>
        </mc:Fallback>
      </mc:AlternateContent>
      <p:sp>
        <p:nvSpPr>
          <p:cNvPr id="4" name="TextBox 3"/>
          <p:cNvSpPr txBox="1"/>
          <p:nvPr/>
        </p:nvSpPr>
        <p:spPr>
          <a:xfrm>
            <a:off x="848958" y="3020569"/>
            <a:ext cx="3057144" cy="1200329"/>
          </a:xfrm>
          <a:prstGeom prst="rect">
            <a:avLst/>
          </a:prstGeom>
          <a:noFill/>
        </p:spPr>
        <p:txBody>
          <a:bodyPr wrap="square" rtlCol="0">
            <a:spAutoFit/>
          </a:bodyPr>
          <a:lstStyle/>
          <a:p>
            <a:r>
              <a:rPr lang="en-US" sz="2400" dirty="0"/>
              <a:t>2D point in homogeneous coordinates</a:t>
            </a:r>
          </a:p>
        </p:txBody>
      </p:sp>
      <p:sp>
        <p:nvSpPr>
          <p:cNvPr id="9" name="TextBox 8"/>
          <p:cNvSpPr txBox="1"/>
          <p:nvPr/>
        </p:nvSpPr>
        <p:spPr>
          <a:xfrm>
            <a:off x="4975524" y="3048001"/>
            <a:ext cx="4331635" cy="461665"/>
          </a:xfrm>
          <a:prstGeom prst="rect">
            <a:avLst/>
          </a:prstGeom>
          <a:noFill/>
        </p:spPr>
        <p:txBody>
          <a:bodyPr wrap="none" rtlCol="0">
            <a:spAutoFit/>
          </a:bodyPr>
          <a:lstStyle/>
          <a:p>
            <a:r>
              <a:rPr lang="en-US" sz="2400" dirty="0"/>
              <a:t>3D point in Cartesian coordinates</a:t>
            </a:r>
          </a:p>
        </p:txBody>
      </p:sp>
      <p:cxnSp>
        <p:nvCxnSpPr>
          <p:cNvPr id="10" name="Straight Arrow Connector 9"/>
          <p:cNvCxnSpPr/>
          <p:nvPr/>
        </p:nvCxnSpPr>
        <p:spPr>
          <a:xfrm>
            <a:off x="2830158" y="3509666"/>
            <a:ext cx="609600" cy="30033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5420958" y="3482234"/>
            <a:ext cx="347472" cy="32776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458558" y="4887284"/>
            <a:ext cx="3057144" cy="461665"/>
          </a:xfrm>
          <a:prstGeom prst="rect">
            <a:avLst/>
          </a:prstGeom>
          <a:noFill/>
        </p:spPr>
        <p:txBody>
          <a:bodyPr wrap="square" rtlCol="0">
            <a:spAutoFit/>
          </a:bodyPr>
          <a:lstStyle/>
          <a:p>
            <a:r>
              <a:rPr lang="en-US" sz="2400" dirty="0"/>
              <a:t>Intrinsic camera matrix</a:t>
            </a:r>
          </a:p>
        </p:txBody>
      </p:sp>
      <p:sp>
        <p:nvSpPr>
          <p:cNvPr id="15" name="TextBox 14"/>
          <p:cNvSpPr txBox="1"/>
          <p:nvPr/>
        </p:nvSpPr>
        <p:spPr>
          <a:xfrm>
            <a:off x="5154258" y="4883527"/>
            <a:ext cx="3057144" cy="461665"/>
          </a:xfrm>
          <a:prstGeom prst="rect">
            <a:avLst/>
          </a:prstGeom>
          <a:noFill/>
        </p:spPr>
        <p:txBody>
          <a:bodyPr wrap="square" rtlCol="0">
            <a:spAutoFit/>
          </a:bodyPr>
          <a:lstStyle/>
          <a:p>
            <a:r>
              <a:rPr lang="en-US" sz="2400" dirty="0"/>
              <a:t>Rotation matrix</a:t>
            </a:r>
          </a:p>
        </p:txBody>
      </p:sp>
      <p:cxnSp>
        <p:nvCxnSpPr>
          <p:cNvPr id="16" name="Straight Arrow Connector 15"/>
          <p:cNvCxnSpPr/>
          <p:nvPr/>
        </p:nvCxnSpPr>
        <p:spPr>
          <a:xfrm flipH="1" flipV="1">
            <a:off x="4975524" y="4244233"/>
            <a:ext cx="619171" cy="643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434719" y="4244233"/>
            <a:ext cx="259719" cy="6859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65E2A88B-E4BA-9E4B-9CA6-CFA577FC09CE}"/>
              </a:ext>
            </a:extLst>
          </p:cNvPr>
          <p:cNvSpPr>
            <a:spLocks noGrp="1"/>
          </p:cNvSpPr>
          <p:nvPr>
            <p:ph type="sldNum" sz="quarter" idx="12"/>
          </p:nvPr>
        </p:nvSpPr>
        <p:spPr/>
        <p:txBody>
          <a:bodyPr/>
          <a:lstStyle/>
          <a:p>
            <a:fld id="{99743262-A870-42BE-8098-69CAE7CFE49C}" type="slidenum">
              <a:rPr lang="en-US" smtClean="0"/>
              <a:pPr/>
              <a:t>27</a:t>
            </a:fld>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0348" y="-1793"/>
            <a:ext cx="10972800" cy="1143000"/>
          </a:xfrm>
        </p:spPr>
        <p:txBody>
          <a:bodyPr/>
          <a:lstStyle/>
          <a:p>
            <a:r>
              <a:rPr lang="en-US" dirty="0"/>
              <a:t>Solving for camera viewpoint</a:t>
            </a:r>
          </a:p>
        </p:txBody>
      </p:sp>
      <p:sp>
        <p:nvSpPr>
          <p:cNvPr id="3" name="Content Placeholder 2"/>
          <p:cNvSpPr>
            <a:spLocks noGrp="1"/>
          </p:cNvSpPr>
          <p:nvPr>
            <p:ph idx="1"/>
          </p:nvPr>
        </p:nvSpPr>
        <p:spPr>
          <a:xfrm>
            <a:off x="621252" y="1018969"/>
            <a:ext cx="8229600" cy="4953000"/>
          </a:xfrm>
        </p:spPr>
        <p:txBody>
          <a:bodyPr>
            <a:normAutofit/>
          </a:bodyPr>
          <a:lstStyle/>
          <a:p>
            <a:pPr marL="0" indent="0">
              <a:buNone/>
            </a:pPr>
            <a:r>
              <a:rPr lang="en-US" dirty="0"/>
              <a:t>Given 3 orthogonal VPs (at least two finite), can compute projection operator: intrinsic matrix </a:t>
            </a:r>
          </a:p>
          <a:p>
            <a:endParaRPr lang="en-US" dirty="0"/>
          </a:p>
          <a:p>
            <a:endParaRPr lang="en-US" dirty="0"/>
          </a:p>
          <a:p>
            <a:endParaRPr lang="en-US" dirty="0"/>
          </a:p>
          <a:p>
            <a:endParaRPr lang="en-US" dirty="0"/>
          </a:p>
          <a:p>
            <a:pPr>
              <a:buNone/>
            </a:pPr>
            <a:endParaRPr lang="en-US" dirty="0"/>
          </a:p>
        </p:txBody>
      </p:sp>
      <p:pic>
        <p:nvPicPr>
          <p:cNvPr id="6" name="Picture 5" descr="latex-image-1.pdf"/>
          <p:cNvPicPr>
            <a:picLocks noChangeAspect="1"/>
          </p:cNvPicPr>
          <p:nvPr/>
        </p:nvPicPr>
        <p:blipFill>
          <a:blip r:embed="rId3"/>
          <a:stretch>
            <a:fillRect/>
          </a:stretch>
        </p:blipFill>
        <p:spPr>
          <a:xfrm>
            <a:off x="621252" y="3466703"/>
            <a:ext cx="8534400" cy="3004820"/>
          </a:xfrm>
          <a:prstGeom prst="rect">
            <a:avLst/>
          </a:prstGeom>
        </p:spPr>
      </p:pic>
      <p:sp>
        <p:nvSpPr>
          <p:cNvPr id="7" name="Rectangle 6"/>
          <p:cNvSpPr/>
          <p:nvPr/>
        </p:nvSpPr>
        <p:spPr>
          <a:xfrm>
            <a:off x="2945352" y="3347323"/>
            <a:ext cx="106680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descr="latex-image-1.pdf"/>
          <p:cNvPicPr>
            <a:picLocks noChangeAspect="1"/>
          </p:cNvPicPr>
          <p:nvPr/>
        </p:nvPicPr>
        <p:blipFill>
          <a:blip r:embed="rId4"/>
          <a:stretch>
            <a:fillRect/>
          </a:stretch>
        </p:blipFill>
        <p:spPr>
          <a:xfrm>
            <a:off x="2996152" y="3474324"/>
            <a:ext cx="990600" cy="310035"/>
          </a:xfrm>
          <a:prstGeom prst="rect">
            <a:avLst/>
          </a:prstGeom>
        </p:spPr>
      </p:pic>
      <p:pic>
        <p:nvPicPr>
          <p:cNvPr id="9" name="Picture 5" descr="C:\Users\kevin\Desktop\Capture1.PNG"/>
          <p:cNvPicPr>
            <a:picLocks noChangeAspect="1" noChangeArrowheads="1"/>
          </p:cNvPicPr>
          <p:nvPr/>
        </p:nvPicPr>
        <p:blipFill>
          <a:blip r:embed="rId5" cstate="print"/>
          <a:srcRect/>
          <a:stretch>
            <a:fillRect/>
          </a:stretch>
        </p:blipFill>
        <p:spPr bwMode="auto">
          <a:xfrm>
            <a:off x="1764252" y="2118231"/>
            <a:ext cx="5410200" cy="1229092"/>
          </a:xfrm>
          <a:prstGeom prst="rect">
            <a:avLst/>
          </a:prstGeom>
          <a:noFill/>
        </p:spPr>
      </p:pic>
      <p:sp>
        <p:nvSpPr>
          <p:cNvPr id="4" name="Slide Number Placeholder 3">
            <a:extLst>
              <a:ext uri="{FF2B5EF4-FFF2-40B4-BE49-F238E27FC236}">
                <a16:creationId xmlns:a16="http://schemas.microsoft.com/office/drawing/2014/main" id="{046014FE-35A5-6A43-BE68-9575BC77AB19}"/>
              </a:ext>
            </a:extLst>
          </p:cNvPr>
          <p:cNvSpPr>
            <a:spLocks noGrp="1"/>
          </p:cNvSpPr>
          <p:nvPr>
            <p:ph type="sldNum" sz="quarter" idx="12"/>
          </p:nvPr>
        </p:nvSpPr>
        <p:spPr/>
        <p:txBody>
          <a:bodyPr/>
          <a:lstStyle/>
          <a:p>
            <a:fld id="{99743262-A870-42BE-8098-69CAE7CFE49C}" type="slidenum">
              <a:rPr lang="en-US" smtClean="0"/>
              <a:pPr/>
              <a:t>28</a:t>
            </a:fld>
            <a:endParaRPr 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04800"/>
            <a:ext cx="10972800" cy="1143000"/>
          </a:xfrm>
        </p:spPr>
        <p:txBody>
          <a:bodyPr/>
          <a:lstStyle/>
          <a:p>
            <a:r>
              <a:rPr lang="en-US" dirty="0"/>
              <a:t>Solving for camera viewpoint</a:t>
            </a:r>
          </a:p>
        </p:txBody>
      </p:sp>
      <p:sp>
        <p:nvSpPr>
          <p:cNvPr id="3" name="Content Placeholder 2"/>
          <p:cNvSpPr>
            <a:spLocks noGrp="1"/>
          </p:cNvSpPr>
          <p:nvPr>
            <p:ph idx="1"/>
          </p:nvPr>
        </p:nvSpPr>
        <p:spPr>
          <a:xfrm>
            <a:off x="623944" y="1600200"/>
            <a:ext cx="8229600" cy="4953000"/>
          </a:xfrm>
        </p:spPr>
        <p:txBody>
          <a:bodyPr>
            <a:normAutofit/>
          </a:bodyPr>
          <a:lstStyle/>
          <a:p>
            <a:pPr marL="0" indent="0">
              <a:buNone/>
            </a:pPr>
            <a:r>
              <a:rPr lang="en-US" dirty="0"/>
              <a:t>Given 3 orthogonal VPs (at least two finite), can compute projection operator </a:t>
            </a:r>
          </a:p>
          <a:p>
            <a:endParaRPr lang="en-US" dirty="0"/>
          </a:p>
          <a:p>
            <a:endParaRPr lang="en-US" dirty="0"/>
          </a:p>
          <a:p>
            <a:endParaRPr lang="en-US" dirty="0"/>
          </a:p>
          <a:p>
            <a:endParaRPr lang="en-US" dirty="0"/>
          </a:p>
          <a:p>
            <a:pPr>
              <a:buNone/>
            </a:pPr>
            <a:endParaRPr lang="en-US" dirty="0"/>
          </a:p>
        </p:txBody>
      </p:sp>
      <p:pic>
        <p:nvPicPr>
          <p:cNvPr id="118786" name="Picture 2" descr="C:\Users\kevin\Desktop\Capture2.PNG"/>
          <p:cNvPicPr>
            <a:picLocks noChangeAspect="1" noChangeArrowheads="1"/>
          </p:cNvPicPr>
          <p:nvPr/>
        </p:nvPicPr>
        <p:blipFill>
          <a:blip r:embed="rId3" cstate="print"/>
          <a:srcRect/>
          <a:stretch>
            <a:fillRect/>
          </a:stretch>
        </p:blipFill>
        <p:spPr bwMode="auto">
          <a:xfrm>
            <a:off x="1309744" y="3276600"/>
            <a:ext cx="6602412" cy="2552700"/>
          </a:xfrm>
          <a:prstGeom prst="rect">
            <a:avLst/>
          </a:prstGeom>
          <a:noFill/>
        </p:spPr>
      </p:pic>
      <p:pic>
        <p:nvPicPr>
          <p:cNvPr id="6" name="Picture 5" descr="Screen shot 2011-10-12 at 12.30.51 AM.png"/>
          <p:cNvPicPr>
            <a:picLocks noChangeAspect="1"/>
          </p:cNvPicPr>
          <p:nvPr/>
        </p:nvPicPr>
        <p:blipFill>
          <a:blip r:embed="rId4"/>
          <a:stretch>
            <a:fillRect/>
          </a:stretch>
        </p:blipFill>
        <p:spPr>
          <a:xfrm>
            <a:off x="2071744" y="5207000"/>
            <a:ext cx="152400" cy="520700"/>
          </a:xfrm>
          <a:prstGeom prst="rect">
            <a:avLst/>
          </a:prstGeom>
        </p:spPr>
      </p:pic>
      <p:sp>
        <p:nvSpPr>
          <p:cNvPr id="4" name="Slide Number Placeholder 3">
            <a:extLst>
              <a:ext uri="{FF2B5EF4-FFF2-40B4-BE49-F238E27FC236}">
                <a16:creationId xmlns:a16="http://schemas.microsoft.com/office/drawing/2014/main" id="{D0FB448A-925E-7945-9212-746BE9563220}"/>
              </a:ext>
            </a:extLst>
          </p:cNvPr>
          <p:cNvSpPr>
            <a:spLocks noGrp="1"/>
          </p:cNvSpPr>
          <p:nvPr>
            <p:ph type="sldNum" sz="quarter" idx="12"/>
          </p:nvPr>
        </p:nvSpPr>
        <p:spPr/>
        <p:txBody>
          <a:bodyPr/>
          <a:lstStyle/>
          <a:p>
            <a:fld id="{99743262-A870-42BE-8098-69CAE7CFE49C}" type="slidenum">
              <a:rPr lang="en-US" smtClean="0"/>
              <a:pPr/>
              <a:t>29</a:t>
            </a:fld>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3169" y="1828800"/>
            <a:ext cx="9226984" cy="3297219"/>
          </a:xfrm>
          <a:prstGeom prst="rect">
            <a:avLst/>
          </a:prstGeom>
        </p:spPr>
      </p:pic>
      <p:sp>
        <p:nvSpPr>
          <p:cNvPr id="5" name="TextBox 4"/>
          <p:cNvSpPr txBox="1"/>
          <p:nvPr/>
        </p:nvSpPr>
        <p:spPr>
          <a:xfrm>
            <a:off x="3672676" y="5160085"/>
            <a:ext cx="1947969" cy="338554"/>
          </a:xfrm>
          <a:prstGeom prst="rect">
            <a:avLst/>
          </a:prstGeom>
          <a:noFill/>
        </p:spPr>
        <p:txBody>
          <a:bodyPr wrap="none" rtlCol="0">
            <a:spAutoFit/>
          </a:bodyPr>
          <a:lstStyle/>
          <a:p>
            <a:r>
              <a:rPr lang="en-US" sz="1600" dirty="0"/>
              <a:t>SIGGRAPH ASIA 2011</a:t>
            </a:r>
          </a:p>
        </p:txBody>
      </p:sp>
      <p:sp>
        <p:nvSpPr>
          <p:cNvPr id="2" name="Slide Number Placeholder 1">
            <a:extLst>
              <a:ext uri="{FF2B5EF4-FFF2-40B4-BE49-F238E27FC236}">
                <a16:creationId xmlns:a16="http://schemas.microsoft.com/office/drawing/2014/main" id="{2BE224BC-F725-8746-967C-69796342920E}"/>
              </a:ext>
            </a:extLst>
          </p:cNvPr>
          <p:cNvSpPr>
            <a:spLocks noGrp="1"/>
          </p:cNvSpPr>
          <p:nvPr>
            <p:ph type="sldNum" sz="quarter" idx="12"/>
          </p:nvPr>
        </p:nvSpPr>
        <p:spPr/>
        <p:txBody>
          <a:bodyPr/>
          <a:lstStyle/>
          <a:p>
            <a:fld id="{99743262-A870-42BE-8098-69CAE7CFE49C}" type="slidenum">
              <a:rPr lang="en-US" smtClean="0"/>
              <a:pPr/>
              <a:t>3</a:t>
            </a:fld>
            <a:endParaRPr lang="en-US"/>
          </a:p>
        </p:txBody>
      </p:sp>
    </p:spTree>
    <p:extLst>
      <p:ext uri="{BB962C8B-B14F-4D97-AF65-F5344CB8AC3E}">
        <p14:creationId xmlns:p14="http://schemas.microsoft.com/office/powerpoint/2010/main" val="1487516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Projecting to image space</a:t>
            </a:r>
          </a:p>
        </p:txBody>
      </p:sp>
      <p:sp>
        <p:nvSpPr>
          <p:cNvPr id="3" name="Content Placeholder 2"/>
          <p:cNvSpPr>
            <a:spLocks noGrp="1"/>
          </p:cNvSpPr>
          <p:nvPr>
            <p:ph idx="1"/>
          </p:nvPr>
        </p:nvSpPr>
        <p:spPr>
          <a:xfrm>
            <a:off x="609600" y="1600201"/>
            <a:ext cx="8534400" cy="4525963"/>
          </a:xfrm>
        </p:spPr>
        <p:txBody>
          <a:bodyPr/>
          <a:lstStyle/>
          <a:p>
            <a:pPr marL="0" indent="0">
              <a:buNone/>
            </a:pPr>
            <a:r>
              <a:rPr lang="en-US" dirty="0"/>
              <a:t>Given K, R, and a position in 3D, we can find its corresponding 2D image location:</a:t>
            </a:r>
          </a:p>
          <a:p>
            <a:endParaRPr lang="en-US" dirty="0"/>
          </a:p>
        </p:txBody>
      </p:sp>
      <mc:AlternateContent xmlns:mc="http://schemas.openxmlformats.org/markup-compatibility/2006" xmlns:a14="http://schemas.microsoft.com/office/drawing/2010/main">
        <mc:Choice Requires="a14">
          <p:sp>
            <p:nvSpPr>
              <p:cNvPr id="4" name="Rectangle 3"/>
              <p:cNvSpPr/>
              <p:nvPr/>
            </p:nvSpPr>
            <p:spPr>
              <a:xfrm>
                <a:off x="3129366" y="3863182"/>
                <a:ext cx="3494867"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800" i="1">
                              <a:latin typeface="Cambria Math" panose="02040503050406030204" pitchFamily="18" charset="0"/>
                            </a:rPr>
                          </m:ctrlPr>
                        </m:sSubPr>
                        <m:e>
                          <m:r>
                            <a:rPr lang="en-US" sz="4800" i="1">
                              <a:latin typeface="Cambria Math" panose="02040503050406030204" pitchFamily="18" charset="0"/>
                            </a:rPr>
                            <m:t>𝜆</m:t>
                          </m:r>
                          <m:r>
                            <a:rPr lang="en-US" sz="4800" i="1">
                              <a:latin typeface="Cambria Math" panose="02040503050406030204" pitchFamily="18" charset="0"/>
                            </a:rPr>
                            <m:t>𝑝</m:t>
                          </m:r>
                        </m:e>
                        <m:sub>
                          <m:r>
                            <a:rPr lang="en-US" sz="4800" i="1">
                              <a:latin typeface="Cambria Math" panose="02040503050406030204" pitchFamily="18" charset="0"/>
                            </a:rPr>
                            <m:t>2</m:t>
                          </m:r>
                        </m:sub>
                      </m:sSub>
                      <m:r>
                        <a:rPr lang="en-US" sz="4800" i="1">
                          <a:latin typeface="Cambria Math" panose="02040503050406030204" pitchFamily="18" charset="0"/>
                        </a:rPr>
                        <m:t>=</m:t>
                      </m:r>
                      <m:r>
                        <a:rPr lang="en-US" sz="4800" i="1">
                          <a:latin typeface="Cambria Math" panose="02040503050406030204" pitchFamily="18" charset="0"/>
                        </a:rPr>
                        <m:t>𝐾𝑅</m:t>
                      </m:r>
                      <m:sSub>
                        <m:sSubPr>
                          <m:ctrlPr>
                            <a:rPr lang="en-US" sz="4800" i="1">
                              <a:latin typeface="Cambria Math" panose="02040503050406030204" pitchFamily="18" charset="0"/>
                            </a:rPr>
                          </m:ctrlPr>
                        </m:sSubPr>
                        <m:e>
                          <m:r>
                            <a:rPr lang="en-US" sz="4800" i="1">
                              <a:latin typeface="Cambria Math" panose="02040503050406030204" pitchFamily="18" charset="0"/>
                            </a:rPr>
                            <m:t>𝑃</m:t>
                          </m:r>
                        </m:e>
                        <m:sub>
                          <m:r>
                            <a:rPr lang="en-US" sz="4800" i="1">
                              <a:latin typeface="Cambria Math" panose="02040503050406030204" pitchFamily="18" charset="0"/>
                            </a:rPr>
                            <m:t>3</m:t>
                          </m:r>
                        </m:sub>
                      </m:sSub>
                    </m:oMath>
                  </m:oMathPara>
                </a14:m>
                <a:endParaRPr lang="en-US" sz="4800" dirty="0"/>
              </a:p>
            </p:txBody>
          </p:sp>
        </mc:Choice>
        <mc:Fallback xmlns="">
          <p:sp>
            <p:nvSpPr>
              <p:cNvPr id="4" name="Rectangle 3"/>
              <p:cNvSpPr>
                <a:spLocks noRot="1" noChangeAspect="1" noMove="1" noResize="1" noEditPoints="1" noAdjustHandles="1" noChangeArrowheads="1" noChangeShapeType="1" noTextEdit="1"/>
              </p:cNvSpPr>
              <p:nvPr/>
            </p:nvSpPr>
            <p:spPr>
              <a:xfrm>
                <a:off x="3129366" y="3863182"/>
                <a:ext cx="3494867" cy="830997"/>
              </a:xfrm>
              <a:prstGeom prst="rect">
                <a:avLst/>
              </a:prstGeom>
              <a:blipFill>
                <a:blip r:embed="rId3"/>
                <a:stretch>
                  <a:fillRect/>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ECA15F66-6475-064B-94D7-C220FEFBF898}"/>
              </a:ext>
            </a:extLst>
          </p:cNvPr>
          <p:cNvSpPr>
            <a:spLocks noGrp="1"/>
          </p:cNvSpPr>
          <p:nvPr>
            <p:ph type="sldNum" sz="quarter" idx="12"/>
          </p:nvPr>
        </p:nvSpPr>
        <p:spPr/>
        <p:txBody>
          <a:bodyPr/>
          <a:lstStyle/>
          <a:p>
            <a:fld id="{99743262-A870-42BE-8098-69CAE7CFE49C}" type="slidenum">
              <a:rPr lang="en-US" smtClean="0"/>
              <a:pPr/>
              <a:t>30</a:t>
            </a:fld>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What about the reverse?</a:t>
            </a:r>
          </a:p>
        </p:txBody>
      </p:sp>
      <p:sp>
        <p:nvSpPr>
          <p:cNvPr id="3" name="Content Placeholder 2"/>
          <p:cNvSpPr>
            <a:spLocks noGrp="1"/>
          </p:cNvSpPr>
          <p:nvPr>
            <p:ph idx="1"/>
          </p:nvPr>
        </p:nvSpPr>
        <p:spPr>
          <a:xfrm>
            <a:off x="609600" y="1600201"/>
            <a:ext cx="8534400" cy="4525963"/>
          </a:xfrm>
        </p:spPr>
        <p:txBody>
          <a:bodyPr/>
          <a:lstStyle/>
          <a:p>
            <a:pPr marL="0" indent="0">
              <a:buNone/>
            </a:pPr>
            <a:r>
              <a:rPr lang="en-US" dirty="0"/>
              <a:t>Given K, R, and a 2D position on the image, what do we know about its 3D location?</a:t>
            </a:r>
          </a:p>
          <a:p>
            <a:endParaRPr lang="en-US" dirty="0"/>
          </a:p>
        </p:txBody>
      </p:sp>
      <p:sp>
        <p:nvSpPr>
          <p:cNvPr id="4" name="Slide Number Placeholder 3">
            <a:extLst>
              <a:ext uri="{FF2B5EF4-FFF2-40B4-BE49-F238E27FC236}">
                <a16:creationId xmlns:a16="http://schemas.microsoft.com/office/drawing/2014/main" id="{244B0546-B470-7445-8D17-9635C477884C}"/>
              </a:ext>
            </a:extLst>
          </p:cNvPr>
          <p:cNvSpPr>
            <a:spLocks noGrp="1"/>
          </p:cNvSpPr>
          <p:nvPr>
            <p:ph type="sldNum" sz="quarter" idx="12"/>
          </p:nvPr>
        </p:nvSpPr>
        <p:spPr/>
        <p:txBody>
          <a:bodyPr/>
          <a:lstStyle/>
          <a:p>
            <a:fld id="{99743262-A870-42BE-8098-69CAE7CFE49C}" type="slidenum">
              <a:rPr lang="en-US" smtClean="0"/>
              <a:pPr/>
              <a:t>31</a:t>
            </a:fld>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What about the reverse?</a:t>
            </a:r>
          </a:p>
        </p:txBody>
      </p:sp>
      <p:sp>
        <p:nvSpPr>
          <p:cNvPr id="3" name="Content Placeholder 2"/>
          <p:cNvSpPr>
            <a:spLocks noGrp="1"/>
          </p:cNvSpPr>
          <p:nvPr>
            <p:ph idx="1"/>
          </p:nvPr>
        </p:nvSpPr>
        <p:spPr>
          <a:xfrm>
            <a:off x="609600" y="1600201"/>
            <a:ext cx="8534400" cy="4525963"/>
          </a:xfrm>
        </p:spPr>
        <p:txBody>
          <a:bodyPr/>
          <a:lstStyle/>
          <a:p>
            <a:pPr marL="0" indent="0">
              <a:buNone/>
            </a:pPr>
            <a:r>
              <a:rPr lang="en-US" dirty="0"/>
              <a:t>Given K, R, and a 2D position on the image, what do we know about its 3D location?</a:t>
            </a:r>
          </a:p>
          <a:p>
            <a:endParaRPr lang="en-US" dirty="0"/>
          </a:p>
          <a:p>
            <a:pPr>
              <a:buNone/>
            </a:pPr>
            <a:endParaRPr lang="en-US" dirty="0"/>
          </a:p>
          <a:p>
            <a:endParaRPr lang="en-US" dirty="0"/>
          </a:p>
          <a:p>
            <a:r>
              <a:rPr lang="en-US" dirty="0"/>
              <a:t>Implies a line along which the 3D point lies</a:t>
            </a:r>
          </a:p>
          <a:p>
            <a:r>
              <a:rPr lang="en-US" dirty="0"/>
              <a:t>Points on known surfaces can be localized</a:t>
            </a:r>
          </a:p>
        </p:txBody>
      </p:sp>
      <mc:AlternateContent xmlns:mc="http://schemas.openxmlformats.org/markup-compatibility/2006" xmlns:a14="http://schemas.microsoft.com/office/drawing/2010/main">
        <mc:Choice Requires="a14">
          <p:sp>
            <p:nvSpPr>
              <p:cNvPr id="5" name="Rectangle 4"/>
              <p:cNvSpPr/>
              <p:nvPr/>
            </p:nvSpPr>
            <p:spPr>
              <a:xfrm>
                <a:off x="2514600" y="3200400"/>
                <a:ext cx="4249625"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4400" i="1">
                              <a:latin typeface="Cambria Math" panose="02040503050406030204" pitchFamily="18" charset="0"/>
                            </a:rPr>
                          </m:ctrlPr>
                        </m:sSubPr>
                        <m:e>
                          <m:sSup>
                            <m:sSupPr>
                              <m:ctrlPr>
                                <a:rPr lang="en-US" sz="4400" i="1">
                                  <a:latin typeface="Cambria Math" panose="02040503050406030204" pitchFamily="18" charset="0"/>
                                </a:rPr>
                              </m:ctrlPr>
                            </m:sSupPr>
                            <m:e>
                              <m:d>
                                <m:dPr>
                                  <m:ctrlPr>
                                    <a:rPr lang="en-US" sz="4400" i="1">
                                      <a:latin typeface="Cambria Math" panose="02040503050406030204" pitchFamily="18" charset="0"/>
                                    </a:rPr>
                                  </m:ctrlPr>
                                </m:dPr>
                                <m:e>
                                  <m:r>
                                    <a:rPr lang="en-US" sz="4400" i="1">
                                      <a:latin typeface="Cambria Math" panose="02040503050406030204" pitchFamily="18" charset="0"/>
                                    </a:rPr>
                                    <m:t>𝐾𝑅</m:t>
                                  </m:r>
                                </m:e>
                              </m:d>
                            </m:e>
                            <m:sup>
                              <m:r>
                                <a:rPr lang="en-US" sz="4400" i="1">
                                  <a:latin typeface="Cambria Math" panose="02040503050406030204" pitchFamily="18" charset="0"/>
                                </a:rPr>
                                <m:t>−1</m:t>
                              </m:r>
                            </m:sup>
                          </m:sSup>
                          <m:r>
                            <a:rPr lang="en-US" sz="4400" i="1">
                              <a:latin typeface="Cambria Math" panose="02040503050406030204" pitchFamily="18" charset="0"/>
                            </a:rPr>
                            <m:t>𝑝</m:t>
                          </m:r>
                        </m:e>
                        <m:sub>
                          <m:r>
                            <a:rPr lang="en-US" sz="4400" i="1">
                              <a:latin typeface="Cambria Math" panose="02040503050406030204" pitchFamily="18" charset="0"/>
                            </a:rPr>
                            <m:t>2</m:t>
                          </m:r>
                        </m:sub>
                      </m:sSub>
                      <m:r>
                        <a:rPr lang="en-US" sz="4400" i="1">
                          <a:latin typeface="Cambria Math" panose="02040503050406030204" pitchFamily="18" charset="0"/>
                        </a:rPr>
                        <m:t>=</m:t>
                      </m:r>
                      <m:sSub>
                        <m:sSubPr>
                          <m:ctrlPr>
                            <a:rPr lang="en-US" sz="4400" i="1">
                              <a:latin typeface="Cambria Math" panose="02040503050406030204" pitchFamily="18" charset="0"/>
                            </a:rPr>
                          </m:ctrlPr>
                        </m:sSubPr>
                        <m:e>
                          <m:r>
                            <a:rPr lang="en-US" sz="4400" i="1">
                              <a:latin typeface="Cambria Math" panose="02040503050406030204" pitchFamily="18" charset="0"/>
                            </a:rPr>
                            <m:t>𝜆</m:t>
                          </m:r>
                          <m:r>
                            <a:rPr lang="en-US" sz="4400" i="1">
                              <a:latin typeface="Cambria Math" panose="02040503050406030204" pitchFamily="18" charset="0"/>
                            </a:rPr>
                            <m:t>𝑃</m:t>
                          </m:r>
                        </m:e>
                        <m:sub>
                          <m:r>
                            <a:rPr lang="en-US" sz="4400" i="1">
                              <a:latin typeface="Cambria Math" panose="02040503050406030204" pitchFamily="18" charset="0"/>
                            </a:rPr>
                            <m:t>3</m:t>
                          </m:r>
                        </m:sub>
                      </m:sSub>
                    </m:oMath>
                  </m:oMathPara>
                </a14:m>
                <a:endParaRPr lang="en-US" sz="4400" dirty="0"/>
              </a:p>
            </p:txBody>
          </p:sp>
        </mc:Choice>
        <mc:Fallback xmlns="">
          <p:sp>
            <p:nvSpPr>
              <p:cNvPr id="5" name="Rectangle 4"/>
              <p:cNvSpPr>
                <a:spLocks noRot="1" noChangeAspect="1" noMove="1" noResize="1" noEditPoints="1" noAdjustHandles="1" noChangeArrowheads="1" noChangeShapeType="1" noTextEdit="1"/>
              </p:cNvSpPr>
              <p:nvPr/>
            </p:nvSpPr>
            <p:spPr>
              <a:xfrm>
                <a:off x="2514600" y="3200400"/>
                <a:ext cx="4249625" cy="769441"/>
              </a:xfrm>
              <a:prstGeom prst="rect">
                <a:avLst/>
              </a:prstGeom>
              <a:blipFill>
                <a:blip r:embed="rId3"/>
                <a:stretch>
                  <a:fillRect/>
                </a:stretch>
              </a:blipFill>
            </p:spPr>
            <p:txBody>
              <a:bodyPr/>
              <a:lstStyle/>
              <a:p>
                <a:r>
                  <a:rPr lang="en-US">
                    <a:noFill/>
                  </a:rPr>
                  <a:t> </a:t>
                </a:r>
              </a:p>
            </p:txBody>
          </p:sp>
        </mc:Fallback>
      </mc:AlternateContent>
      <p:sp>
        <p:nvSpPr>
          <p:cNvPr id="4" name="Slide Number Placeholder 3">
            <a:extLst>
              <a:ext uri="{FF2B5EF4-FFF2-40B4-BE49-F238E27FC236}">
                <a16:creationId xmlns:a16="http://schemas.microsoft.com/office/drawing/2014/main" id="{15477781-F101-174E-A66F-C4E38BADC38F}"/>
              </a:ext>
            </a:extLst>
          </p:cNvPr>
          <p:cNvSpPr>
            <a:spLocks noGrp="1"/>
          </p:cNvSpPr>
          <p:nvPr>
            <p:ph type="sldNum" sz="quarter" idx="12"/>
          </p:nvPr>
        </p:nvSpPr>
        <p:spPr/>
        <p:txBody>
          <a:bodyPr/>
          <a:lstStyle/>
          <a:p>
            <a:fld id="{99743262-A870-42BE-8098-69CAE7CFE49C}" type="slidenum">
              <a:rPr lang="en-US" smtClean="0"/>
              <a:pPr/>
              <a:t>32</a:t>
            </a:fld>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kevin\Desktop\Screen shot 2010-10-22 at 3.17.06 AM.png"/>
          <p:cNvPicPr>
            <a:picLocks noChangeAspect="1" noChangeArrowheads="1"/>
          </p:cNvPicPr>
          <p:nvPr/>
        </p:nvPicPr>
        <p:blipFill>
          <a:blip r:embed="rId3" cstate="print"/>
          <a:srcRect/>
          <a:stretch>
            <a:fillRect/>
          </a:stretch>
        </p:blipFill>
        <p:spPr bwMode="auto">
          <a:xfrm>
            <a:off x="1371600" y="1447800"/>
            <a:ext cx="6894512" cy="4787900"/>
          </a:xfrm>
          <a:prstGeom prst="rect">
            <a:avLst/>
          </a:prstGeom>
          <a:noFill/>
        </p:spPr>
      </p:pic>
      <p:sp>
        <p:nvSpPr>
          <p:cNvPr id="6" name="Title 1"/>
          <p:cNvSpPr>
            <a:spLocks noGrp="1"/>
          </p:cNvSpPr>
          <p:nvPr>
            <p:ph type="title"/>
          </p:nvPr>
        </p:nvSpPr>
        <p:spPr>
          <a:xfrm>
            <a:off x="762000" y="274638"/>
            <a:ext cx="8229600" cy="1143000"/>
          </a:xfrm>
        </p:spPr>
        <p:txBody>
          <a:bodyPr/>
          <a:lstStyle/>
          <a:p>
            <a:r>
              <a:rPr lang="en-US" dirty="0"/>
              <a:t>Modeling occlusions</a:t>
            </a:r>
          </a:p>
        </p:txBody>
      </p:sp>
      <p:sp>
        <p:nvSpPr>
          <p:cNvPr id="2" name="Slide Number Placeholder 1">
            <a:extLst>
              <a:ext uri="{FF2B5EF4-FFF2-40B4-BE49-F238E27FC236}">
                <a16:creationId xmlns:a16="http://schemas.microsoft.com/office/drawing/2014/main" id="{3E888DE9-F2B8-B34C-938B-3E3498F778CA}"/>
              </a:ext>
            </a:extLst>
          </p:cNvPr>
          <p:cNvSpPr>
            <a:spLocks noGrp="1"/>
          </p:cNvSpPr>
          <p:nvPr>
            <p:ph type="sldNum" sz="quarter" idx="12"/>
          </p:nvPr>
        </p:nvSpPr>
        <p:spPr/>
        <p:txBody>
          <a:bodyPr/>
          <a:lstStyle/>
          <a:p>
            <a:fld id="{99743262-A870-42BE-8098-69CAE7CFE49C}" type="slidenum">
              <a:rPr lang="en-US" smtClean="0"/>
              <a:pPr/>
              <a:t>33</a:t>
            </a:fld>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152400"/>
            <a:ext cx="10972800" cy="1143000"/>
          </a:xfrm>
        </p:spPr>
        <p:txBody>
          <a:bodyPr>
            <a:normAutofit/>
          </a:bodyPr>
          <a:lstStyle/>
          <a:p>
            <a:r>
              <a:rPr lang="en-US" dirty="0"/>
              <a:t>User-defined boundary</a:t>
            </a:r>
          </a:p>
        </p:txBody>
      </p:sp>
      <p:pic>
        <p:nvPicPr>
          <p:cNvPr id="13314" name="Picture 2" descr="C:\Users\kevin\Desktop\Screen shot 2010-10-22 at 3.16.50 AM.png"/>
          <p:cNvPicPr>
            <a:picLocks noChangeAspect="1" noChangeArrowheads="1"/>
          </p:cNvPicPr>
          <p:nvPr/>
        </p:nvPicPr>
        <p:blipFill>
          <a:blip r:embed="rId3" cstate="print"/>
          <a:srcRect/>
          <a:stretch>
            <a:fillRect/>
          </a:stretch>
        </p:blipFill>
        <p:spPr bwMode="auto">
          <a:xfrm>
            <a:off x="1905000" y="1447800"/>
            <a:ext cx="5562600" cy="4031050"/>
          </a:xfrm>
          <a:prstGeom prst="rect">
            <a:avLst/>
          </a:prstGeom>
          <a:noFill/>
        </p:spPr>
      </p:pic>
      <p:sp>
        <p:nvSpPr>
          <p:cNvPr id="4" name="TextBox 3"/>
          <p:cNvSpPr txBox="1"/>
          <p:nvPr/>
        </p:nvSpPr>
        <p:spPr>
          <a:xfrm>
            <a:off x="2057400" y="5562601"/>
            <a:ext cx="5181600" cy="954107"/>
          </a:xfrm>
          <a:prstGeom prst="rect">
            <a:avLst/>
          </a:prstGeom>
          <a:noFill/>
        </p:spPr>
        <p:txBody>
          <a:bodyPr wrap="square" rtlCol="0">
            <a:spAutoFit/>
          </a:bodyPr>
          <a:lstStyle/>
          <a:p>
            <a:pPr>
              <a:buFont typeface="Arial" pitchFamily="34" charset="0"/>
              <a:buChar char="•"/>
            </a:pPr>
            <a:r>
              <a:rPr lang="en-US" sz="2800" dirty="0"/>
              <a:t> Tedious/inaccurate</a:t>
            </a:r>
          </a:p>
          <a:p>
            <a:pPr>
              <a:buFont typeface="Arial" pitchFamily="34" charset="0"/>
              <a:buChar char="•"/>
            </a:pPr>
            <a:r>
              <a:rPr lang="en-US" sz="2800" dirty="0"/>
              <a:t> How can we make this better?</a:t>
            </a:r>
          </a:p>
        </p:txBody>
      </p:sp>
      <p:sp>
        <p:nvSpPr>
          <p:cNvPr id="3" name="Slide Number Placeholder 2">
            <a:extLst>
              <a:ext uri="{FF2B5EF4-FFF2-40B4-BE49-F238E27FC236}">
                <a16:creationId xmlns:a16="http://schemas.microsoft.com/office/drawing/2014/main" id="{63D3FB96-BAA5-2A41-8590-E40A1CBC314C}"/>
              </a:ext>
            </a:extLst>
          </p:cNvPr>
          <p:cNvSpPr>
            <a:spLocks noGrp="1"/>
          </p:cNvSpPr>
          <p:nvPr>
            <p:ph type="sldNum" sz="quarter" idx="12"/>
          </p:nvPr>
        </p:nvSpPr>
        <p:spPr/>
        <p:txBody>
          <a:bodyPr/>
          <a:lstStyle/>
          <a:p>
            <a:fld id="{99743262-A870-42BE-8098-69CAE7CFE49C}" type="slidenum">
              <a:rPr lang="en-US" smtClean="0"/>
              <a:pPr/>
              <a:t>34</a:t>
            </a:fld>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p:cNvSpPr/>
          <p:nvPr/>
        </p:nvSpPr>
        <p:spPr>
          <a:xfrm>
            <a:off x="4724400" y="4749183"/>
            <a:ext cx="914400" cy="4572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36" name="Straight Connector 135"/>
          <p:cNvCxnSpPr/>
          <p:nvPr/>
        </p:nvCxnSpPr>
        <p:spPr>
          <a:xfrm rot="5400000">
            <a:off x="5029200" y="3453783"/>
            <a:ext cx="16764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10800000" flipV="1">
            <a:off x="5162550" y="3377583"/>
            <a:ext cx="238125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a:off x="3048000" y="3453783"/>
            <a:ext cx="2133600" cy="1524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16200000" flipH="1">
            <a:off x="4038600" y="3834783"/>
            <a:ext cx="1295400" cy="990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4762500" y="4253883"/>
            <a:ext cx="1143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flipV="1">
            <a:off x="5181600" y="4063383"/>
            <a:ext cx="1524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5400000">
            <a:off x="4838700" y="3872883"/>
            <a:ext cx="1447800"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16200000" flipH="1">
            <a:off x="4152900" y="3949083"/>
            <a:ext cx="1676400" cy="381000"/>
          </a:xfrm>
          <a:prstGeom prst="line">
            <a:avLst/>
          </a:prstGeom>
        </p:spPr>
        <p:style>
          <a:lnRef idx="1">
            <a:schemeClr val="accent1"/>
          </a:lnRef>
          <a:fillRef idx="0">
            <a:schemeClr val="accent1"/>
          </a:fillRef>
          <a:effectRef idx="0">
            <a:schemeClr val="accent1"/>
          </a:effectRef>
          <a:fontRef idx="minor">
            <a:schemeClr val="tx1"/>
          </a:fontRef>
        </p:style>
      </p:cxnSp>
      <p:sp>
        <p:nvSpPr>
          <p:cNvPr id="3084" name="Title 1"/>
          <p:cNvSpPr>
            <a:spLocks noGrp="1"/>
          </p:cNvSpPr>
          <p:nvPr>
            <p:ph type="title"/>
          </p:nvPr>
        </p:nvSpPr>
        <p:spPr>
          <a:xfrm>
            <a:off x="-838200" y="-5379"/>
            <a:ext cx="10972800" cy="1143000"/>
          </a:xfrm>
        </p:spPr>
        <p:txBody>
          <a:bodyPr/>
          <a:lstStyle/>
          <a:p>
            <a:r>
              <a:rPr lang="en-US" dirty="0"/>
              <a:t>Segmentation with graph cuts</a:t>
            </a:r>
          </a:p>
        </p:txBody>
      </p:sp>
      <p:grpSp>
        <p:nvGrpSpPr>
          <p:cNvPr id="2" name="Group 41"/>
          <p:cNvGrpSpPr/>
          <p:nvPr/>
        </p:nvGrpSpPr>
        <p:grpSpPr>
          <a:xfrm>
            <a:off x="2936876" y="1777383"/>
            <a:ext cx="4911725" cy="3276600"/>
            <a:chOff x="1411287" y="2057400"/>
            <a:chExt cx="4911725" cy="3276600"/>
          </a:xfrm>
          <a:scene3d>
            <a:camera prst="isometricOffAxis2Top"/>
            <a:lightRig rig="threePt" dir="t"/>
          </a:scene3d>
        </p:grpSpPr>
        <p:sp>
          <p:nvSpPr>
            <p:cNvPr id="47" name="Oval 46"/>
            <p:cNvSpPr/>
            <p:nvPr/>
          </p:nvSpPr>
          <p:spPr>
            <a:xfrm>
              <a:off x="14112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 name="Oval 47"/>
            <p:cNvSpPr/>
            <p:nvPr/>
          </p:nvSpPr>
          <p:spPr>
            <a:xfrm>
              <a:off x="27828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p:cNvSpPr/>
            <p:nvPr/>
          </p:nvSpPr>
          <p:spPr>
            <a:xfrm>
              <a:off x="14112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0" name="Straight Connector 49"/>
            <p:cNvCxnSpPr>
              <a:stCxn id="47" idx="6"/>
              <a:endCxn id="48" idx="2"/>
            </p:cNvCxnSpPr>
            <p:nvPr/>
          </p:nvCxnSpPr>
          <p:spPr>
            <a:xfrm>
              <a:off x="2173287"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7" idx="4"/>
              <a:endCxn id="49" idx="0"/>
            </p:cNvCxnSpPr>
            <p:nvPr/>
          </p:nvCxnSpPr>
          <p:spPr>
            <a:xfrm rot="5400000">
              <a:off x="15636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27828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3" name="Straight Connector 52"/>
            <p:cNvCxnSpPr/>
            <p:nvPr/>
          </p:nvCxnSpPr>
          <p:spPr>
            <a:xfrm rot="5400000">
              <a:off x="29352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173287"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1894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Oval 55"/>
            <p:cNvSpPr/>
            <p:nvPr/>
          </p:nvSpPr>
          <p:spPr>
            <a:xfrm>
              <a:off x="55610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Oval 56"/>
            <p:cNvSpPr/>
            <p:nvPr/>
          </p:nvSpPr>
          <p:spPr>
            <a:xfrm>
              <a:off x="41894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p:cNvCxnSpPr>
              <a:stCxn id="55" idx="6"/>
              <a:endCxn id="56" idx="2"/>
            </p:cNvCxnSpPr>
            <p:nvPr/>
          </p:nvCxnSpPr>
          <p:spPr>
            <a:xfrm>
              <a:off x="4951412" y="24907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5" idx="4"/>
              <a:endCxn id="57" idx="0"/>
            </p:cNvCxnSpPr>
            <p:nvPr/>
          </p:nvCxnSpPr>
          <p:spPr>
            <a:xfrm rot="5400000">
              <a:off x="43426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55610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1" name="Straight Connector 60"/>
            <p:cNvCxnSpPr>
              <a:stCxn id="56" idx="4"/>
              <a:endCxn id="60" idx="0"/>
            </p:cNvCxnSpPr>
            <p:nvPr/>
          </p:nvCxnSpPr>
          <p:spPr>
            <a:xfrm rot="5400000">
              <a:off x="57142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951412" y="37861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14112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4" name="Straight Connector 63"/>
            <p:cNvCxnSpPr>
              <a:endCxn id="63" idx="0"/>
            </p:cNvCxnSpPr>
            <p:nvPr/>
          </p:nvCxnSpPr>
          <p:spPr>
            <a:xfrm rot="5400000">
              <a:off x="15636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27828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6" name="Straight Connector 65"/>
            <p:cNvCxnSpPr/>
            <p:nvPr/>
          </p:nvCxnSpPr>
          <p:spPr>
            <a:xfrm rot="5400000">
              <a:off x="29352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173287"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41894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9" name="Straight Connector 68"/>
            <p:cNvCxnSpPr>
              <a:endCxn id="68" idx="0"/>
            </p:cNvCxnSpPr>
            <p:nvPr/>
          </p:nvCxnSpPr>
          <p:spPr>
            <a:xfrm rot="5400000">
              <a:off x="43426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55610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1" name="Straight Connector 70"/>
            <p:cNvCxnSpPr>
              <a:endCxn id="70" idx="0"/>
            </p:cNvCxnSpPr>
            <p:nvPr/>
          </p:nvCxnSpPr>
          <p:spPr>
            <a:xfrm rot="5400000">
              <a:off x="57142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951412" y="50292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562350"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562350"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562350"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3074" name="Object 2"/>
          <p:cNvGraphicFramePr>
            <a:graphicFrameLocks noChangeAspect="1"/>
          </p:cNvGraphicFramePr>
          <p:nvPr>
            <p:extLst>
              <p:ext uri="{D42A27DB-BD31-4B8C-83A1-F6EECF244321}">
                <p14:modId xmlns:p14="http://schemas.microsoft.com/office/powerpoint/2010/main" val="2748656054"/>
              </p:ext>
            </p:extLst>
          </p:nvPr>
        </p:nvGraphicFramePr>
        <p:xfrm>
          <a:off x="838200" y="5868371"/>
          <a:ext cx="7405688" cy="709612"/>
        </p:xfrm>
        <a:graphic>
          <a:graphicData uri="http://schemas.openxmlformats.org/presentationml/2006/ole">
            <mc:AlternateContent xmlns:mc="http://schemas.openxmlformats.org/markup-compatibility/2006">
              <mc:Choice xmlns:v="urn:schemas-microsoft-com:vml" Requires="v">
                <p:oleObj spid="_x0000_s10299" name="Equation" r:id="rId4" imgW="3708360" imgH="355320" progId="Equation.3">
                  <p:embed/>
                </p:oleObj>
              </mc:Choice>
              <mc:Fallback>
                <p:oleObj name="Equation" r:id="rId4" imgW="3708360" imgH="35532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868371"/>
                        <a:ext cx="7405688" cy="709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Oval 43"/>
          <p:cNvSpPr/>
          <p:nvPr/>
        </p:nvSpPr>
        <p:spPr>
          <a:xfrm>
            <a:off x="4876800" y="1167783"/>
            <a:ext cx="9144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5" name="Straight Connector 84"/>
          <p:cNvCxnSpPr>
            <a:stCxn id="44" idx="4"/>
          </p:cNvCxnSpPr>
          <p:nvPr/>
        </p:nvCxnSpPr>
        <p:spPr>
          <a:xfrm rot="5400000">
            <a:off x="4114800" y="1548783"/>
            <a:ext cx="1143000" cy="1295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44" idx="4"/>
          </p:cNvCxnSpPr>
          <p:nvPr/>
        </p:nvCxnSpPr>
        <p:spPr>
          <a:xfrm rot="5400000">
            <a:off x="4648200" y="2234583"/>
            <a:ext cx="1295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a:stCxn id="44" idx="4"/>
          </p:cNvCxnSpPr>
          <p:nvPr/>
        </p:nvCxnSpPr>
        <p:spPr>
          <a:xfrm rot="16200000" flipH="1">
            <a:off x="5181600" y="1777383"/>
            <a:ext cx="1524000" cy="1219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6200000" flipH="1">
            <a:off x="4838700" y="2120283"/>
            <a:ext cx="23622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3" name="Straight Connector 92"/>
          <p:cNvCxnSpPr>
            <a:stCxn id="44" idx="4"/>
          </p:cNvCxnSpPr>
          <p:nvPr/>
        </p:nvCxnSpPr>
        <p:spPr>
          <a:xfrm rot="16200000" flipH="1">
            <a:off x="5715000" y="1243983"/>
            <a:ext cx="1676400" cy="2438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44" idx="4"/>
          </p:cNvCxnSpPr>
          <p:nvPr/>
        </p:nvCxnSpPr>
        <p:spPr>
          <a:xfrm rot="5400000">
            <a:off x="3238500" y="1358283"/>
            <a:ext cx="1828800" cy="2362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44" idx="4"/>
          </p:cNvCxnSpPr>
          <p:nvPr/>
        </p:nvCxnSpPr>
        <p:spPr>
          <a:xfrm rot="5400000">
            <a:off x="3771900" y="2044083"/>
            <a:ext cx="1981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Straight Connector 100"/>
          <p:cNvCxnSpPr>
            <a:stCxn id="44" idx="4"/>
          </p:cNvCxnSpPr>
          <p:nvPr/>
        </p:nvCxnSpPr>
        <p:spPr>
          <a:xfrm rot="16200000" flipH="1">
            <a:off x="4305300" y="2653683"/>
            <a:ext cx="22098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44" idx="4"/>
          </p:cNvCxnSpPr>
          <p:nvPr/>
        </p:nvCxnSpPr>
        <p:spPr>
          <a:xfrm rot="5400000">
            <a:off x="4229100" y="2196483"/>
            <a:ext cx="1676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44" idx="4"/>
          </p:cNvCxnSpPr>
          <p:nvPr/>
        </p:nvCxnSpPr>
        <p:spPr>
          <a:xfrm rot="5400000">
            <a:off x="3657600" y="1472583"/>
            <a:ext cx="1524000" cy="1828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7" name="Straight Connector 106"/>
          <p:cNvCxnSpPr>
            <a:stCxn id="44" idx="4"/>
          </p:cNvCxnSpPr>
          <p:nvPr/>
        </p:nvCxnSpPr>
        <p:spPr>
          <a:xfrm rot="16200000" flipH="1">
            <a:off x="4724400" y="2234583"/>
            <a:ext cx="1828800" cy="609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9" name="Straight Connector 108"/>
          <p:cNvCxnSpPr>
            <a:stCxn id="44" idx="4"/>
          </p:cNvCxnSpPr>
          <p:nvPr/>
        </p:nvCxnSpPr>
        <p:spPr>
          <a:xfrm rot="16200000" flipH="1">
            <a:off x="5257800" y="1701183"/>
            <a:ext cx="2057400" cy="1905000"/>
          </a:xfrm>
          <a:prstGeom prst="line">
            <a:avLst/>
          </a:prstGeom>
        </p:spPr>
        <p:style>
          <a:lnRef idx="1">
            <a:schemeClr val="accent1"/>
          </a:lnRef>
          <a:fillRef idx="0">
            <a:schemeClr val="accent1"/>
          </a:fillRef>
          <a:effectRef idx="0">
            <a:schemeClr val="accent1"/>
          </a:effectRef>
          <a:fontRef idx="minor">
            <a:schemeClr val="tx1"/>
          </a:fontRef>
        </p:style>
      </p:cxnSp>
      <p:sp>
        <p:nvSpPr>
          <p:cNvPr id="3099" name="TextBox 125"/>
          <p:cNvSpPr txBox="1">
            <a:spLocks noChangeArrowheads="1"/>
          </p:cNvSpPr>
          <p:nvPr/>
        </p:nvSpPr>
        <p:spPr bwMode="auto">
          <a:xfrm>
            <a:off x="6096001" y="939183"/>
            <a:ext cx="1686487" cy="369332"/>
          </a:xfrm>
          <a:prstGeom prst="rect">
            <a:avLst/>
          </a:prstGeom>
          <a:noFill/>
          <a:ln w="9525">
            <a:noFill/>
            <a:miter lim="800000"/>
            <a:headEnd/>
            <a:tailEnd/>
          </a:ln>
        </p:spPr>
        <p:txBody>
          <a:bodyPr wrap="none">
            <a:spAutoFit/>
          </a:bodyPr>
          <a:lstStyle/>
          <a:p>
            <a:r>
              <a:rPr lang="en-US"/>
              <a:t>Source (Label 0)</a:t>
            </a:r>
          </a:p>
        </p:txBody>
      </p:sp>
      <p:sp>
        <p:nvSpPr>
          <p:cNvPr id="3100" name="TextBox 126"/>
          <p:cNvSpPr txBox="1">
            <a:spLocks noChangeArrowheads="1"/>
          </p:cNvSpPr>
          <p:nvPr/>
        </p:nvSpPr>
        <p:spPr bwMode="auto">
          <a:xfrm>
            <a:off x="5943600" y="4977783"/>
            <a:ext cx="1431802" cy="369332"/>
          </a:xfrm>
          <a:prstGeom prst="rect">
            <a:avLst/>
          </a:prstGeom>
          <a:noFill/>
          <a:ln w="9525">
            <a:noFill/>
            <a:miter lim="800000"/>
            <a:headEnd/>
            <a:tailEnd/>
          </a:ln>
        </p:spPr>
        <p:txBody>
          <a:bodyPr wrap="none">
            <a:spAutoFit/>
          </a:bodyPr>
          <a:lstStyle/>
          <a:p>
            <a:r>
              <a:rPr lang="en-US"/>
              <a:t>Sink (Label 1)</a:t>
            </a:r>
          </a:p>
        </p:txBody>
      </p:sp>
      <p:sp>
        <p:nvSpPr>
          <p:cNvPr id="3101" name="TextBox 127"/>
          <p:cNvSpPr txBox="1">
            <a:spLocks noChangeArrowheads="1"/>
          </p:cNvSpPr>
          <p:nvPr/>
        </p:nvSpPr>
        <p:spPr bwMode="auto">
          <a:xfrm>
            <a:off x="6477000" y="2005983"/>
            <a:ext cx="1889620" cy="369332"/>
          </a:xfrm>
          <a:prstGeom prst="rect">
            <a:avLst/>
          </a:prstGeom>
          <a:noFill/>
          <a:ln w="9525">
            <a:noFill/>
            <a:miter lim="800000"/>
            <a:headEnd/>
            <a:tailEnd/>
          </a:ln>
        </p:spPr>
        <p:txBody>
          <a:bodyPr wrap="none">
            <a:spAutoFit/>
          </a:bodyPr>
          <a:lstStyle/>
          <a:p>
            <a:r>
              <a:rPr lang="en-US"/>
              <a:t>Cost to assign to 0</a:t>
            </a:r>
          </a:p>
        </p:txBody>
      </p:sp>
      <p:sp>
        <p:nvSpPr>
          <p:cNvPr id="3102" name="TextBox 128"/>
          <p:cNvSpPr txBox="1">
            <a:spLocks noChangeArrowheads="1"/>
          </p:cNvSpPr>
          <p:nvPr/>
        </p:nvSpPr>
        <p:spPr bwMode="auto">
          <a:xfrm>
            <a:off x="2362200" y="4596783"/>
            <a:ext cx="1889620" cy="369332"/>
          </a:xfrm>
          <a:prstGeom prst="rect">
            <a:avLst/>
          </a:prstGeom>
          <a:noFill/>
          <a:ln w="9525">
            <a:noFill/>
            <a:miter lim="800000"/>
            <a:headEnd/>
            <a:tailEnd/>
          </a:ln>
        </p:spPr>
        <p:txBody>
          <a:bodyPr wrap="none">
            <a:spAutoFit/>
          </a:bodyPr>
          <a:lstStyle/>
          <a:p>
            <a:r>
              <a:rPr lang="en-US"/>
              <a:t>Cost to assign to 1</a:t>
            </a:r>
          </a:p>
        </p:txBody>
      </p:sp>
      <p:sp>
        <p:nvSpPr>
          <p:cNvPr id="3103" name="TextBox 129"/>
          <p:cNvSpPr txBox="1">
            <a:spLocks noChangeArrowheads="1"/>
          </p:cNvSpPr>
          <p:nvPr/>
        </p:nvSpPr>
        <p:spPr bwMode="auto">
          <a:xfrm>
            <a:off x="381001" y="3758583"/>
            <a:ext cx="1914307" cy="369332"/>
          </a:xfrm>
          <a:prstGeom prst="rect">
            <a:avLst/>
          </a:prstGeom>
          <a:noFill/>
          <a:ln w="9525">
            <a:noFill/>
            <a:miter lim="800000"/>
            <a:headEnd/>
            <a:tailEnd/>
          </a:ln>
        </p:spPr>
        <p:txBody>
          <a:bodyPr wrap="none">
            <a:spAutoFit/>
          </a:bodyPr>
          <a:lstStyle/>
          <a:p>
            <a:r>
              <a:rPr lang="en-US"/>
              <a:t>Cost to split nodes</a:t>
            </a:r>
          </a:p>
        </p:txBody>
      </p:sp>
      <p:cxnSp>
        <p:nvCxnSpPr>
          <p:cNvPr id="132" name="Straight Arrow Connector 131"/>
          <p:cNvCxnSpPr>
            <a:stCxn id="3103" idx="3"/>
          </p:cNvCxnSpPr>
          <p:nvPr/>
        </p:nvCxnSpPr>
        <p:spPr>
          <a:xfrm flipV="1">
            <a:off x="2295308" y="3606183"/>
            <a:ext cx="1362293" cy="337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33" name="Freeform 132"/>
          <p:cNvSpPr/>
          <p:nvPr/>
        </p:nvSpPr>
        <p:spPr>
          <a:xfrm>
            <a:off x="3143250" y="1777383"/>
            <a:ext cx="3867150" cy="2476500"/>
          </a:xfrm>
          <a:custGeom>
            <a:avLst/>
            <a:gdLst>
              <a:gd name="connsiteX0" fmla="*/ 2076450 w 2076450"/>
              <a:gd name="connsiteY0" fmla="*/ 0 h 2171700"/>
              <a:gd name="connsiteX1" fmla="*/ 1905000 w 2076450"/>
              <a:gd name="connsiteY1" fmla="*/ 38100 h 2171700"/>
              <a:gd name="connsiteX2" fmla="*/ 1790700 w 2076450"/>
              <a:gd name="connsiteY2" fmla="*/ 95250 h 2171700"/>
              <a:gd name="connsiteX3" fmla="*/ 1676400 w 2076450"/>
              <a:gd name="connsiteY3" fmla="*/ 209550 h 2171700"/>
              <a:gd name="connsiteX4" fmla="*/ 1638300 w 2076450"/>
              <a:gd name="connsiteY4" fmla="*/ 266700 h 2171700"/>
              <a:gd name="connsiteX5" fmla="*/ 1543050 w 2076450"/>
              <a:gd name="connsiteY5" fmla="*/ 381000 h 2171700"/>
              <a:gd name="connsiteX6" fmla="*/ 1504950 w 2076450"/>
              <a:gd name="connsiteY6" fmla="*/ 514350 h 2171700"/>
              <a:gd name="connsiteX7" fmla="*/ 1428750 w 2076450"/>
              <a:gd name="connsiteY7" fmla="*/ 628650 h 2171700"/>
              <a:gd name="connsiteX8" fmla="*/ 1352550 w 2076450"/>
              <a:gd name="connsiteY8" fmla="*/ 723900 h 2171700"/>
              <a:gd name="connsiteX9" fmla="*/ 1276350 w 2076450"/>
              <a:gd name="connsiteY9" fmla="*/ 838200 h 2171700"/>
              <a:gd name="connsiteX10" fmla="*/ 1162050 w 2076450"/>
              <a:gd name="connsiteY10" fmla="*/ 952500 h 2171700"/>
              <a:gd name="connsiteX11" fmla="*/ 1104900 w 2076450"/>
              <a:gd name="connsiteY11" fmla="*/ 1009650 h 2171700"/>
              <a:gd name="connsiteX12" fmla="*/ 1047750 w 2076450"/>
              <a:gd name="connsiteY12" fmla="*/ 1085850 h 2171700"/>
              <a:gd name="connsiteX13" fmla="*/ 971550 w 2076450"/>
              <a:gd name="connsiteY13" fmla="*/ 1200150 h 2171700"/>
              <a:gd name="connsiteX14" fmla="*/ 933450 w 2076450"/>
              <a:gd name="connsiteY14" fmla="*/ 1257300 h 2171700"/>
              <a:gd name="connsiteX15" fmla="*/ 876300 w 2076450"/>
              <a:gd name="connsiteY15" fmla="*/ 1295400 h 2171700"/>
              <a:gd name="connsiteX16" fmla="*/ 819150 w 2076450"/>
              <a:gd name="connsiteY16" fmla="*/ 1352550 h 2171700"/>
              <a:gd name="connsiteX17" fmla="*/ 762000 w 2076450"/>
              <a:gd name="connsiteY17" fmla="*/ 1371600 h 2171700"/>
              <a:gd name="connsiteX18" fmla="*/ 647700 w 2076450"/>
              <a:gd name="connsiteY18" fmla="*/ 1447800 h 2171700"/>
              <a:gd name="connsiteX19" fmla="*/ 590550 w 2076450"/>
              <a:gd name="connsiteY19" fmla="*/ 1485900 h 2171700"/>
              <a:gd name="connsiteX20" fmla="*/ 476250 w 2076450"/>
              <a:gd name="connsiteY20" fmla="*/ 1543050 h 2171700"/>
              <a:gd name="connsiteX21" fmla="*/ 419100 w 2076450"/>
              <a:gd name="connsiteY21" fmla="*/ 1562100 h 2171700"/>
              <a:gd name="connsiteX22" fmla="*/ 361950 w 2076450"/>
              <a:gd name="connsiteY22" fmla="*/ 1600200 h 2171700"/>
              <a:gd name="connsiteX23" fmla="*/ 247650 w 2076450"/>
              <a:gd name="connsiteY23" fmla="*/ 1638300 h 2171700"/>
              <a:gd name="connsiteX24" fmla="*/ 114300 w 2076450"/>
              <a:gd name="connsiteY24" fmla="*/ 1695450 h 2171700"/>
              <a:gd name="connsiteX25" fmla="*/ 57150 w 2076450"/>
              <a:gd name="connsiteY25" fmla="*/ 1733550 h 2171700"/>
              <a:gd name="connsiteX26" fmla="*/ 0 w 2076450"/>
              <a:gd name="connsiteY26" fmla="*/ 1847850 h 2171700"/>
              <a:gd name="connsiteX27" fmla="*/ 19050 w 2076450"/>
              <a:gd name="connsiteY27" fmla="*/ 2000250 h 2171700"/>
              <a:gd name="connsiteX28" fmla="*/ 38100 w 2076450"/>
              <a:gd name="connsiteY28" fmla="*/ 2095500 h 2171700"/>
              <a:gd name="connsiteX29" fmla="*/ 95250 w 2076450"/>
              <a:gd name="connsiteY29" fmla="*/ 2114550 h 2171700"/>
              <a:gd name="connsiteX30" fmla="*/ 114300 w 2076450"/>
              <a:gd name="connsiteY30" fmla="*/ 2171700 h 21717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885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895350 w 3867150"/>
              <a:gd name="connsiteY29" fmla="*/ 2343150 h 2476500"/>
              <a:gd name="connsiteX30" fmla="*/ 0 w 3867150"/>
              <a:gd name="connsiteY30" fmla="*/ 2476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67150" h="2476500">
                <a:moveTo>
                  <a:pt x="3867150" y="0"/>
                </a:moveTo>
                <a:cubicBezTo>
                  <a:pt x="3823250" y="7317"/>
                  <a:pt x="3742597" y="14652"/>
                  <a:pt x="3695700" y="38100"/>
                </a:cubicBezTo>
                <a:cubicBezTo>
                  <a:pt x="3547984" y="111958"/>
                  <a:pt x="3725048" y="47367"/>
                  <a:pt x="3581400" y="95250"/>
                </a:cubicBezTo>
                <a:cubicBezTo>
                  <a:pt x="3543300" y="133350"/>
                  <a:pt x="3496988" y="164718"/>
                  <a:pt x="3467100" y="209550"/>
                </a:cubicBezTo>
                <a:cubicBezTo>
                  <a:pt x="3454400" y="228600"/>
                  <a:pt x="3443657" y="249111"/>
                  <a:pt x="3429000" y="266700"/>
                </a:cubicBezTo>
                <a:cubicBezTo>
                  <a:pt x="3306768" y="413379"/>
                  <a:pt x="3428345" y="239107"/>
                  <a:pt x="3333750" y="381000"/>
                </a:cubicBezTo>
                <a:cubicBezTo>
                  <a:pt x="3329266" y="398936"/>
                  <a:pt x="3308072" y="491990"/>
                  <a:pt x="3295650" y="514350"/>
                </a:cubicBezTo>
                <a:cubicBezTo>
                  <a:pt x="3273412" y="554378"/>
                  <a:pt x="3233930" y="585209"/>
                  <a:pt x="3219450" y="628650"/>
                </a:cubicBezTo>
                <a:cubicBezTo>
                  <a:pt x="3193160" y="707520"/>
                  <a:pt x="3217108" y="674661"/>
                  <a:pt x="3143250" y="723900"/>
                </a:cubicBezTo>
                <a:cubicBezTo>
                  <a:pt x="3117850" y="762000"/>
                  <a:pt x="3099429" y="805821"/>
                  <a:pt x="3067050" y="838200"/>
                </a:cubicBezTo>
                <a:lnTo>
                  <a:pt x="2952750" y="952500"/>
                </a:lnTo>
                <a:cubicBezTo>
                  <a:pt x="2933700" y="971550"/>
                  <a:pt x="2911764" y="988097"/>
                  <a:pt x="2895600" y="1009650"/>
                </a:cubicBezTo>
                <a:lnTo>
                  <a:pt x="2838450" y="1085850"/>
                </a:lnTo>
                <a:cubicBezTo>
                  <a:pt x="2804972" y="1186285"/>
                  <a:pt x="2841527" y="1105018"/>
                  <a:pt x="2762250" y="1200150"/>
                </a:cubicBezTo>
                <a:cubicBezTo>
                  <a:pt x="2747593" y="1217739"/>
                  <a:pt x="2740339" y="1241111"/>
                  <a:pt x="2724150" y="1257300"/>
                </a:cubicBezTo>
                <a:cubicBezTo>
                  <a:pt x="2707961" y="1273489"/>
                  <a:pt x="2684589" y="1280743"/>
                  <a:pt x="2667000" y="1295400"/>
                </a:cubicBezTo>
                <a:cubicBezTo>
                  <a:pt x="2646304" y="1312647"/>
                  <a:pt x="2632266" y="1337606"/>
                  <a:pt x="2609850" y="1352550"/>
                </a:cubicBezTo>
                <a:cubicBezTo>
                  <a:pt x="2593142" y="1363689"/>
                  <a:pt x="2570253" y="1361848"/>
                  <a:pt x="2552700" y="1371600"/>
                </a:cubicBezTo>
                <a:cubicBezTo>
                  <a:pt x="2512672" y="1393838"/>
                  <a:pt x="2476500" y="1422400"/>
                  <a:pt x="2438400" y="1447800"/>
                </a:cubicBezTo>
                <a:cubicBezTo>
                  <a:pt x="2419350" y="1460500"/>
                  <a:pt x="2402970" y="1478660"/>
                  <a:pt x="2381250" y="1485900"/>
                </a:cubicBezTo>
                <a:cubicBezTo>
                  <a:pt x="2237602" y="1533783"/>
                  <a:pt x="2414666" y="1469192"/>
                  <a:pt x="2266950" y="1543050"/>
                </a:cubicBezTo>
                <a:cubicBezTo>
                  <a:pt x="2248989" y="1552030"/>
                  <a:pt x="2227761" y="1553120"/>
                  <a:pt x="2209800" y="1562100"/>
                </a:cubicBezTo>
                <a:cubicBezTo>
                  <a:pt x="2189322" y="1572339"/>
                  <a:pt x="2173572" y="1590901"/>
                  <a:pt x="2152650" y="1600200"/>
                </a:cubicBezTo>
                <a:cubicBezTo>
                  <a:pt x="2115950" y="1616511"/>
                  <a:pt x="2071766" y="1616023"/>
                  <a:pt x="2038350" y="1638300"/>
                </a:cubicBezTo>
                <a:cubicBezTo>
                  <a:pt x="1959415" y="1690923"/>
                  <a:pt x="2003412" y="1670847"/>
                  <a:pt x="1905000" y="1695450"/>
                </a:cubicBezTo>
                <a:cubicBezTo>
                  <a:pt x="1885950" y="1708150"/>
                  <a:pt x="1864039" y="1717361"/>
                  <a:pt x="1847850" y="1733550"/>
                </a:cubicBezTo>
                <a:cubicBezTo>
                  <a:pt x="1810921" y="1770479"/>
                  <a:pt x="1806194" y="1801369"/>
                  <a:pt x="1790700" y="1847850"/>
                </a:cubicBezTo>
                <a:cubicBezTo>
                  <a:pt x="1797050" y="1898650"/>
                  <a:pt x="1801965" y="1949650"/>
                  <a:pt x="1809750" y="2000250"/>
                </a:cubicBezTo>
                <a:cubicBezTo>
                  <a:pt x="1814673" y="2032252"/>
                  <a:pt x="1125039" y="2297159"/>
                  <a:pt x="1143000" y="2324100"/>
                </a:cubicBezTo>
                <a:cubicBezTo>
                  <a:pt x="1154139" y="2340808"/>
                  <a:pt x="876300" y="2336800"/>
                  <a:pt x="895350" y="2343150"/>
                </a:cubicBezTo>
                <a:lnTo>
                  <a:pt x="0" y="2476500"/>
                </a:lnTo>
              </a:path>
            </a:pathLst>
          </a:cu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 name="Slide Number Placeholder 2">
            <a:extLst>
              <a:ext uri="{FF2B5EF4-FFF2-40B4-BE49-F238E27FC236}">
                <a16:creationId xmlns:a16="http://schemas.microsoft.com/office/drawing/2014/main" id="{B15E1876-5660-B741-9A3B-9953F1CD9DC6}"/>
              </a:ext>
            </a:extLst>
          </p:cNvPr>
          <p:cNvSpPr>
            <a:spLocks noGrp="1"/>
          </p:cNvSpPr>
          <p:nvPr>
            <p:ph type="sldNum" sz="quarter" idx="12"/>
          </p:nvPr>
        </p:nvSpPr>
        <p:spPr/>
        <p:txBody>
          <a:bodyPr/>
          <a:lstStyle/>
          <a:p>
            <a:fld id="{99743262-A870-42BE-8098-69CAE7CFE49C}" type="slidenum">
              <a:rPr lang="en-US" smtClean="0"/>
              <a:pPr/>
              <a:t>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Oval 44"/>
          <p:cNvSpPr/>
          <p:nvPr/>
        </p:nvSpPr>
        <p:spPr>
          <a:xfrm>
            <a:off x="4724400" y="4745916"/>
            <a:ext cx="914400" cy="457200"/>
          </a:xfrm>
          <a:prstGeom prst="ellipse">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78" name="Straight Connector 77"/>
          <p:cNvCxnSpPr/>
          <p:nvPr/>
        </p:nvCxnSpPr>
        <p:spPr>
          <a:xfrm rot="5400000">
            <a:off x="5029200" y="3450516"/>
            <a:ext cx="1676400" cy="1371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0800000" flipV="1">
            <a:off x="5162550" y="3374316"/>
            <a:ext cx="238125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5400000">
            <a:off x="4762500" y="4250616"/>
            <a:ext cx="1143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10800000" flipV="1">
            <a:off x="5181600" y="4060116"/>
            <a:ext cx="15240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5400000">
            <a:off x="4838700" y="3869616"/>
            <a:ext cx="1447800" cy="762000"/>
          </a:xfrm>
          <a:prstGeom prst="line">
            <a:avLst/>
          </a:prstGeom>
        </p:spPr>
        <p:style>
          <a:lnRef idx="1">
            <a:schemeClr val="accent1"/>
          </a:lnRef>
          <a:fillRef idx="0">
            <a:schemeClr val="accent1"/>
          </a:fillRef>
          <a:effectRef idx="0">
            <a:schemeClr val="accent1"/>
          </a:effectRef>
          <a:fontRef idx="minor">
            <a:schemeClr val="tx1"/>
          </a:fontRef>
        </p:style>
      </p:cxnSp>
      <p:sp>
        <p:nvSpPr>
          <p:cNvPr id="4105" name="Title 1"/>
          <p:cNvSpPr>
            <a:spLocks noGrp="1"/>
          </p:cNvSpPr>
          <p:nvPr>
            <p:ph type="title"/>
          </p:nvPr>
        </p:nvSpPr>
        <p:spPr>
          <a:xfrm>
            <a:off x="-838200" y="-8646"/>
            <a:ext cx="10972800" cy="1143000"/>
          </a:xfrm>
        </p:spPr>
        <p:txBody>
          <a:bodyPr/>
          <a:lstStyle/>
          <a:p>
            <a:r>
              <a:rPr lang="en-US" dirty="0"/>
              <a:t>Segmentation with graph cuts</a:t>
            </a:r>
          </a:p>
        </p:txBody>
      </p:sp>
      <p:grpSp>
        <p:nvGrpSpPr>
          <p:cNvPr id="2" name="Group 41"/>
          <p:cNvGrpSpPr/>
          <p:nvPr/>
        </p:nvGrpSpPr>
        <p:grpSpPr>
          <a:xfrm>
            <a:off x="2936876" y="1774116"/>
            <a:ext cx="4911725" cy="3276600"/>
            <a:chOff x="1411287" y="2057400"/>
            <a:chExt cx="4911725" cy="3276600"/>
          </a:xfrm>
          <a:scene3d>
            <a:camera prst="isometricOffAxis2Top"/>
            <a:lightRig rig="threePt" dir="t"/>
          </a:scene3d>
        </p:grpSpPr>
        <p:sp>
          <p:nvSpPr>
            <p:cNvPr id="47" name="Oval 46"/>
            <p:cNvSpPr/>
            <p:nvPr/>
          </p:nvSpPr>
          <p:spPr>
            <a:xfrm>
              <a:off x="14112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8" name="Oval 47"/>
            <p:cNvSpPr/>
            <p:nvPr/>
          </p:nvSpPr>
          <p:spPr>
            <a:xfrm>
              <a:off x="2782887" y="20574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49" name="Oval 48"/>
            <p:cNvSpPr/>
            <p:nvPr/>
          </p:nvSpPr>
          <p:spPr>
            <a:xfrm>
              <a:off x="14112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0" name="Straight Connector 49"/>
            <p:cNvCxnSpPr>
              <a:stCxn id="47" idx="6"/>
              <a:endCxn id="48" idx="2"/>
            </p:cNvCxnSpPr>
            <p:nvPr/>
          </p:nvCxnSpPr>
          <p:spPr>
            <a:xfrm>
              <a:off x="2173287"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a:stCxn id="47" idx="4"/>
              <a:endCxn id="49" idx="0"/>
            </p:cNvCxnSpPr>
            <p:nvPr/>
          </p:nvCxnSpPr>
          <p:spPr>
            <a:xfrm rot="5400000">
              <a:off x="15636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2782887" y="32766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3" name="Straight Connector 52"/>
            <p:cNvCxnSpPr/>
            <p:nvPr/>
          </p:nvCxnSpPr>
          <p:spPr>
            <a:xfrm rot="5400000">
              <a:off x="2935288" y="3048000"/>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173287"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Oval 54"/>
            <p:cNvSpPr/>
            <p:nvPr/>
          </p:nvSpPr>
          <p:spPr>
            <a:xfrm>
              <a:off x="41894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Oval 55"/>
            <p:cNvSpPr/>
            <p:nvPr/>
          </p:nvSpPr>
          <p:spPr>
            <a:xfrm>
              <a:off x="5561012" y="21097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Oval 56"/>
            <p:cNvSpPr/>
            <p:nvPr/>
          </p:nvSpPr>
          <p:spPr>
            <a:xfrm>
              <a:off x="41894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58" name="Straight Connector 57"/>
            <p:cNvCxnSpPr>
              <a:stCxn id="55" idx="6"/>
              <a:endCxn id="56" idx="2"/>
            </p:cNvCxnSpPr>
            <p:nvPr/>
          </p:nvCxnSpPr>
          <p:spPr>
            <a:xfrm>
              <a:off x="4951412" y="24907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a:stCxn id="55" idx="4"/>
              <a:endCxn id="57" idx="0"/>
            </p:cNvCxnSpPr>
            <p:nvPr/>
          </p:nvCxnSpPr>
          <p:spPr>
            <a:xfrm rot="5400000">
              <a:off x="43426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Oval 59"/>
            <p:cNvSpPr/>
            <p:nvPr/>
          </p:nvSpPr>
          <p:spPr>
            <a:xfrm>
              <a:off x="5561012" y="3328988"/>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1" name="Straight Connector 60"/>
            <p:cNvCxnSpPr>
              <a:stCxn id="56" idx="4"/>
              <a:endCxn id="60" idx="0"/>
            </p:cNvCxnSpPr>
            <p:nvPr/>
          </p:nvCxnSpPr>
          <p:spPr>
            <a:xfrm rot="5400000">
              <a:off x="5714206" y="3101181"/>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4951412" y="3786188"/>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Oval 62"/>
            <p:cNvSpPr/>
            <p:nvPr/>
          </p:nvSpPr>
          <p:spPr>
            <a:xfrm>
              <a:off x="14112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4" name="Straight Connector 63"/>
            <p:cNvCxnSpPr>
              <a:endCxn id="63" idx="0"/>
            </p:cNvCxnSpPr>
            <p:nvPr/>
          </p:nvCxnSpPr>
          <p:spPr>
            <a:xfrm rot="5400000">
              <a:off x="15636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Oval 64"/>
            <p:cNvSpPr/>
            <p:nvPr/>
          </p:nvSpPr>
          <p:spPr>
            <a:xfrm>
              <a:off x="2782887" y="4519613"/>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6" name="Straight Connector 65"/>
            <p:cNvCxnSpPr/>
            <p:nvPr/>
          </p:nvCxnSpPr>
          <p:spPr>
            <a:xfrm rot="5400000">
              <a:off x="2935288" y="4289425"/>
              <a:ext cx="457200" cy="31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2173287"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Oval 67"/>
            <p:cNvSpPr/>
            <p:nvPr/>
          </p:nvSpPr>
          <p:spPr>
            <a:xfrm>
              <a:off x="41894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69" name="Straight Connector 68"/>
            <p:cNvCxnSpPr>
              <a:endCxn id="68" idx="0"/>
            </p:cNvCxnSpPr>
            <p:nvPr/>
          </p:nvCxnSpPr>
          <p:spPr>
            <a:xfrm rot="5400000">
              <a:off x="43426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0" name="Oval 69"/>
            <p:cNvSpPr/>
            <p:nvPr/>
          </p:nvSpPr>
          <p:spPr>
            <a:xfrm>
              <a:off x="5561012" y="4572000"/>
              <a:ext cx="762000" cy="7620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1" name="Straight Connector 70"/>
            <p:cNvCxnSpPr>
              <a:endCxn id="70" idx="0"/>
            </p:cNvCxnSpPr>
            <p:nvPr/>
          </p:nvCxnSpPr>
          <p:spPr>
            <a:xfrm rot="5400000">
              <a:off x="5714206" y="4344194"/>
              <a:ext cx="4572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4951412" y="50292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562350" y="24384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562350" y="3733800"/>
              <a:ext cx="609600" cy="1588"/>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3562350" y="4976813"/>
              <a:ext cx="609600" cy="158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graphicFrame>
        <p:nvGraphicFramePr>
          <p:cNvPr id="4098" name="Object 2"/>
          <p:cNvGraphicFramePr>
            <a:graphicFrameLocks noChangeAspect="1"/>
          </p:cNvGraphicFramePr>
          <p:nvPr>
            <p:extLst>
              <p:ext uri="{D42A27DB-BD31-4B8C-83A1-F6EECF244321}">
                <p14:modId xmlns:p14="http://schemas.microsoft.com/office/powerpoint/2010/main" val="3892869539"/>
              </p:ext>
            </p:extLst>
          </p:nvPr>
        </p:nvGraphicFramePr>
        <p:xfrm>
          <a:off x="838200" y="5865104"/>
          <a:ext cx="7405688" cy="709612"/>
        </p:xfrm>
        <a:graphic>
          <a:graphicData uri="http://schemas.openxmlformats.org/presentationml/2006/ole">
            <mc:AlternateContent xmlns:mc="http://schemas.openxmlformats.org/markup-compatibility/2006">
              <mc:Choice xmlns:v="urn:schemas-microsoft-com:vml" Requires="v">
                <p:oleObj spid="_x0000_s11323" name="Equation" r:id="rId4" imgW="3708360" imgH="355320" progId="Equation.3">
                  <p:embed/>
                </p:oleObj>
              </mc:Choice>
              <mc:Fallback>
                <p:oleObj name="Equation" r:id="rId4" imgW="3708360" imgH="355320" progId="Equation.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5865104"/>
                        <a:ext cx="7405688" cy="709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 name="Oval 43"/>
          <p:cNvSpPr/>
          <p:nvPr/>
        </p:nvSpPr>
        <p:spPr>
          <a:xfrm>
            <a:off x="4876800" y="1164516"/>
            <a:ext cx="914400"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85" name="Straight Connector 84"/>
          <p:cNvCxnSpPr>
            <a:stCxn id="44" idx="4"/>
          </p:cNvCxnSpPr>
          <p:nvPr/>
        </p:nvCxnSpPr>
        <p:spPr>
          <a:xfrm rot="5400000">
            <a:off x="4114800" y="1545516"/>
            <a:ext cx="1143000" cy="1295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p:cNvCxnSpPr>
            <a:stCxn id="44" idx="4"/>
          </p:cNvCxnSpPr>
          <p:nvPr/>
        </p:nvCxnSpPr>
        <p:spPr>
          <a:xfrm rot="5400000">
            <a:off x="4648200" y="2231316"/>
            <a:ext cx="1295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a:stCxn id="44" idx="4"/>
          </p:cNvCxnSpPr>
          <p:nvPr/>
        </p:nvCxnSpPr>
        <p:spPr>
          <a:xfrm rot="5400000">
            <a:off x="3238500" y="1355016"/>
            <a:ext cx="1828800" cy="2362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9" name="Straight Connector 98"/>
          <p:cNvCxnSpPr>
            <a:stCxn id="44" idx="4"/>
          </p:cNvCxnSpPr>
          <p:nvPr/>
        </p:nvCxnSpPr>
        <p:spPr>
          <a:xfrm rot="5400000">
            <a:off x="3771900" y="2040816"/>
            <a:ext cx="1981200"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Straight Connector 102"/>
          <p:cNvCxnSpPr>
            <a:stCxn id="44" idx="4"/>
          </p:cNvCxnSpPr>
          <p:nvPr/>
        </p:nvCxnSpPr>
        <p:spPr>
          <a:xfrm rot="5400000">
            <a:off x="4229100" y="2193216"/>
            <a:ext cx="1676400" cy="533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5" name="Straight Connector 104"/>
          <p:cNvCxnSpPr>
            <a:stCxn id="44" idx="4"/>
          </p:cNvCxnSpPr>
          <p:nvPr/>
        </p:nvCxnSpPr>
        <p:spPr>
          <a:xfrm rot="5400000">
            <a:off x="3657600" y="1469316"/>
            <a:ext cx="1524000" cy="1828800"/>
          </a:xfrm>
          <a:prstGeom prst="line">
            <a:avLst/>
          </a:prstGeom>
        </p:spPr>
        <p:style>
          <a:lnRef idx="1">
            <a:schemeClr val="accent1"/>
          </a:lnRef>
          <a:fillRef idx="0">
            <a:schemeClr val="accent1"/>
          </a:fillRef>
          <a:effectRef idx="0">
            <a:schemeClr val="accent1"/>
          </a:effectRef>
          <a:fontRef idx="minor">
            <a:schemeClr val="tx1"/>
          </a:fontRef>
        </p:style>
      </p:cxnSp>
      <p:sp>
        <p:nvSpPr>
          <p:cNvPr id="4114" name="TextBox 125"/>
          <p:cNvSpPr txBox="1">
            <a:spLocks noChangeArrowheads="1"/>
          </p:cNvSpPr>
          <p:nvPr/>
        </p:nvSpPr>
        <p:spPr bwMode="auto">
          <a:xfrm>
            <a:off x="6096001" y="935916"/>
            <a:ext cx="1686487" cy="369332"/>
          </a:xfrm>
          <a:prstGeom prst="rect">
            <a:avLst/>
          </a:prstGeom>
          <a:noFill/>
          <a:ln w="9525">
            <a:noFill/>
            <a:miter lim="800000"/>
            <a:headEnd/>
            <a:tailEnd/>
          </a:ln>
        </p:spPr>
        <p:txBody>
          <a:bodyPr wrap="none">
            <a:spAutoFit/>
          </a:bodyPr>
          <a:lstStyle/>
          <a:p>
            <a:r>
              <a:rPr lang="en-US"/>
              <a:t>Source (Label 0)</a:t>
            </a:r>
          </a:p>
        </p:txBody>
      </p:sp>
      <p:sp>
        <p:nvSpPr>
          <p:cNvPr id="4115" name="TextBox 126"/>
          <p:cNvSpPr txBox="1">
            <a:spLocks noChangeArrowheads="1"/>
          </p:cNvSpPr>
          <p:nvPr/>
        </p:nvSpPr>
        <p:spPr bwMode="auto">
          <a:xfrm>
            <a:off x="5943600" y="4974516"/>
            <a:ext cx="1431802" cy="369332"/>
          </a:xfrm>
          <a:prstGeom prst="rect">
            <a:avLst/>
          </a:prstGeom>
          <a:noFill/>
          <a:ln w="9525">
            <a:noFill/>
            <a:miter lim="800000"/>
            <a:headEnd/>
            <a:tailEnd/>
          </a:ln>
        </p:spPr>
        <p:txBody>
          <a:bodyPr wrap="none">
            <a:spAutoFit/>
          </a:bodyPr>
          <a:lstStyle/>
          <a:p>
            <a:r>
              <a:rPr lang="en-US"/>
              <a:t>Sink (Label 1)</a:t>
            </a:r>
          </a:p>
        </p:txBody>
      </p:sp>
      <p:sp>
        <p:nvSpPr>
          <p:cNvPr id="4116" name="TextBox 127"/>
          <p:cNvSpPr txBox="1">
            <a:spLocks noChangeArrowheads="1"/>
          </p:cNvSpPr>
          <p:nvPr/>
        </p:nvSpPr>
        <p:spPr bwMode="auto">
          <a:xfrm>
            <a:off x="6477000" y="2002716"/>
            <a:ext cx="1889620" cy="369332"/>
          </a:xfrm>
          <a:prstGeom prst="rect">
            <a:avLst/>
          </a:prstGeom>
          <a:noFill/>
          <a:ln w="9525">
            <a:noFill/>
            <a:miter lim="800000"/>
            <a:headEnd/>
            <a:tailEnd/>
          </a:ln>
        </p:spPr>
        <p:txBody>
          <a:bodyPr wrap="none">
            <a:spAutoFit/>
          </a:bodyPr>
          <a:lstStyle/>
          <a:p>
            <a:r>
              <a:rPr lang="en-US"/>
              <a:t>Cost to assign to 0</a:t>
            </a:r>
          </a:p>
        </p:txBody>
      </p:sp>
      <p:sp>
        <p:nvSpPr>
          <p:cNvPr id="4117" name="TextBox 128"/>
          <p:cNvSpPr txBox="1">
            <a:spLocks noChangeArrowheads="1"/>
          </p:cNvSpPr>
          <p:nvPr/>
        </p:nvSpPr>
        <p:spPr bwMode="auto">
          <a:xfrm>
            <a:off x="2362200" y="4593516"/>
            <a:ext cx="1889620" cy="369332"/>
          </a:xfrm>
          <a:prstGeom prst="rect">
            <a:avLst/>
          </a:prstGeom>
          <a:noFill/>
          <a:ln w="9525">
            <a:noFill/>
            <a:miter lim="800000"/>
            <a:headEnd/>
            <a:tailEnd/>
          </a:ln>
        </p:spPr>
        <p:txBody>
          <a:bodyPr wrap="none">
            <a:spAutoFit/>
          </a:bodyPr>
          <a:lstStyle/>
          <a:p>
            <a:r>
              <a:rPr lang="en-US"/>
              <a:t>Cost to assign to 1</a:t>
            </a:r>
          </a:p>
        </p:txBody>
      </p:sp>
      <p:sp>
        <p:nvSpPr>
          <p:cNvPr id="4118" name="TextBox 129"/>
          <p:cNvSpPr txBox="1">
            <a:spLocks noChangeArrowheads="1"/>
          </p:cNvSpPr>
          <p:nvPr/>
        </p:nvSpPr>
        <p:spPr bwMode="auto">
          <a:xfrm>
            <a:off x="381001" y="3755316"/>
            <a:ext cx="1914307" cy="369332"/>
          </a:xfrm>
          <a:prstGeom prst="rect">
            <a:avLst/>
          </a:prstGeom>
          <a:noFill/>
          <a:ln w="9525">
            <a:noFill/>
            <a:miter lim="800000"/>
            <a:headEnd/>
            <a:tailEnd/>
          </a:ln>
        </p:spPr>
        <p:txBody>
          <a:bodyPr wrap="none">
            <a:spAutoFit/>
          </a:bodyPr>
          <a:lstStyle/>
          <a:p>
            <a:r>
              <a:rPr lang="en-US" dirty="0"/>
              <a:t>Cost to split nodes</a:t>
            </a:r>
          </a:p>
        </p:txBody>
      </p:sp>
      <p:cxnSp>
        <p:nvCxnSpPr>
          <p:cNvPr id="132" name="Straight Arrow Connector 131"/>
          <p:cNvCxnSpPr/>
          <p:nvPr/>
        </p:nvCxnSpPr>
        <p:spPr>
          <a:xfrm flipV="1">
            <a:off x="2295308" y="3602916"/>
            <a:ext cx="1362293" cy="3370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0" name="Rectangle 89"/>
          <p:cNvSpPr/>
          <p:nvPr/>
        </p:nvSpPr>
        <p:spPr>
          <a:xfrm>
            <a:off x="5715000" y="2764716"/>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2" name="Rectangle 91"/>
          <p:cNvSpPr/>
          <p:nvPr/>
        </p:nvSpPr>
        <p:spPr>
          <a:xfrm>
            <a:off x="5181600" y="3221916"/>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4" name="Rectangle 93"/>
          <p:cNvSpPr/>
          <p:nvPr/>
        </p:nvSpPr>
        <p:spPr>
          <a:xfrm>
            <a:off x="4648200" y="3602916"/>
            <a:ext cx="3810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7" name="Freeform 76"/>
          <p:cNvSpPr/>
          <p:nvPr/>
        </p:nvSpPr>
        <p:spPr>
          <a:xfrm>
            <a:off x="3143250" y="1774116"/>
            <a:ext cx="3867150" cy="2476500"/>
          </a:xfrm>
          <a:custGeom>
            <a:avLst/>
            <a:gdLst>
              <a:gd name="connsiteX0" fmla="*/ 2076450 w 2076450"/>
              <a:gd name="connsiteY0" fmla="*/ 0 h 2171700"/>
              <a:gd name="connsiteX1" fmla="*/ 1905000 w 2076450"/>
              <a:gd name="connsiteY1" fmla="*/ 38100 h 2171700"/>
              <a:gd name="connsiteX2" fmla="*/ 1790700 w 2076450"/>
              <a:gd name="connsiteY2" fmla="*/ 95250 h 2171700"/>
              <a:gd name="connsiteX3" fmla="*/ 1676400 w 2076450"/>
              <a:gd name="connsiteY3" fmla="*/ 209550 h 2171700"/>
              <a:gd name="connsiteX4" fmla="*/ 1638300 w 2076450"/>
              <a:gd name="connsiteY4" fmla="*/ 266700 h 2171700"/>
              <a:gd name="connsiteX5" fmla="*/ 1543050 w 2076450"/>
              <a:gd name="connsiteY5" fmla="*/ 381000 h 2171700"/>
              <a:gd name="connsiteX6" fmla="*/ 1504950 w 2076450"/>
              <a:gd name="connsiteY6" fmla="*/ 514350 h 2171700"/>
              <a:gd name="connsiteX7" fmla="*/ 1428750 w 2076450"/>
              <a:gd name="connsiteY7" fmla="*/ 628650 h 2171700"/>
              <a:gd name="connsiteX8" fmla="*/ 1352550 w 2076450"/>
              <a:gd name="connsiteY8" fmla="*/ 723900 h 2171700"/>
              <a:gd name="connsiteX9" fmla="*/ 1276350 w 2076450"/>
              <a:gd name="connsiteY9" fmla="*/ 838200 h 2171700"/>
              <a:gd name="connsiteX10" fmla="*/ 1162050 w 2076450"/>
              <a:gd name="connsiteY10" fmla="*/ 952500 h 2171700"/>
              <a:gd name="connsiteX11" fmla="*/ 1104900 w 2076450"/>
              <a:gd name="connsiteY11" fmla="*/ 1009650 h 2171700"/>
              <a:gd name="connsiteX12" fmla="*/ 1047750 w 2076450"/>
              <a:gd name="connsiteY12" fmla="*/ 1085850 h 2171700"/>
              <a:gd name="connsiteX13" fmla="*/ 971550 w 2076450"/>
              <a:gd name="connsiteY13" fmla="*/ 1200150 h 2171700"/>
              <a:gd name="connsiteX14" fmla="*/ 933450 w 2076450"/>
              <a:gd name="connsiteY14" fmla="*/ 1257300 h 2171700"/>
              <a:gd name="connsiteX15" fmla="*/ 876300 w 2076450"/>
              <a:gd name="connsiteY15" fmla="*/ 1295400 h 2171700"/>
              <a:gd name="connsiteX16" fmla="*/ 819150 w 2076450"/>
              <a:gd name="connsiteY16" fmla="*/ 1352550 h 2171700"/>
              <a:gd name="connsiteX17" fmla="*/ 762000 w 2076450"/>
              <a:gd name="connsiteY17" fmla="*/ 1371600 h 2171700"/>
              <a:gd name="connsiteX18" fmla="*/ 647700 w 2076450"/>
              <a:gd name="connsiteY18" fmla="*/ 1447800 h 2171700"/>
              <a:gd name="connsiteX19" fmla="*/ 590550 w 2076450"/>
              <a:gd name="connsiteY19" fmla="*/ 1485900 h 2171700"/>
              <a:gd name="connsiteX20" fmla="*/ 476250 w 2076450"/>
              <a:gd name="connsiteY20" fmla="*/ 1543050 h 2171700"/>
              <a:gd name="connsiteX21" fmla="*/ 419100 w 2076450"/>
              <a:gd name="connsiteY21" fmla="*/ 1562100 h 2171700"/>
              <a:gd name="connsiteX22" fmla="*/ 361950 w 2076450"/>
              <a:gd name="connsiteY22" fmla="*/ 1600200 h 2171700"/>
              <a:gd name="connsiteX23" fmla="*/ 247650 w 2076450"/>
              <a:gd name="connsiteY23" fmla="*/ 1638300 h 2171700"/>
              <a:gd name="connsiteX24" fmla="*/ 114300 w 2076450"/>
              <a:gd name="connsiteY24" fmla="*/ 1695450 h 2171700"/>
              <a:gd name="connsiteX25" fmla="*/ 57150 w 2076450"/>
              <a:gd name="connsiteY25" fmla="*/ 1733550 h 2171700"/>
              <a:gd name="connsiteX26" fmla="*/ 0 w 2076450"/>
              <a:gd name="connsiteY26" fmla="*/ 1847850 h 2171700"/>
              <a:gd name="connsiteX27" fmla="*/ 19050 w 2076450"/>
              <a:gd name="connsiteY27" fmla="*/ 2000250 h 2171700"/>
              <a:gd name="connsiteX28" fmla="*/ 38100 w 2076450"/>
              <a:gd name="connsiteY28" fmla="*/ 2095500 h 2171700"/>
              <a:gd name="connsiteX29" fmla="*/ 95250 w 2076450"/>
              <a:gd name="connsiteY29" fmla="*/ 2114550 h 2171700"/>
              <a:gd name="connsiteX30" fmla="*/ 114300 w 2076450"/>
              <a:gd name="connsiteY30" fmla="*/ 2171700 h 21717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885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828800 w 3867150"/>
              <a:gd name="connsiteY28" fmla="*/ 20955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1504950 w 3867150"/>
              <a:gd name="connsiteY29" fmla="*/ 2114550 h 2476500"/>
              <a:gd name="connsiteX30" fmla="*/ 0 w 3867150"/>
              <a:gd name="connsiteY30" fmla="*/ 2476500 h 2476500"/>
              <a:gd name="connsiteX0" fmla="*/ 3867150 w 3867150"/>
              <a:gd name="connsiteY0" fmla="*/ 0 h 2476500"/>
              <a:gd name="connsiteX1" fmla="*/ 3695700 w 3867150"/>
              <a:gd name="connsiteY1" fmla="*/ 38100 h 2476500"/>
              <a:gd name="connsiteX2" fmla="*/ 3581400 w 3867150"/>
              <a:gd name="connsiteY2" fmla="*/ 95250 h 2476500"/>
              <a:gd name="connsiteX3" fmla="*/ 3467100 w 3867150"/>
              <a:gd name="connsiteY3" fmla="*/ 209550 h 2476500"/>
              <a:gd name="connsiteX4" fmla="*/ 3429000 w 3867150"/>
              <a:gd name="connsiteY4" fmla="*/ 266700 h 2476500"/>
              <a:gd name="connsiteX5" fmla="*/ 3333750 w 3867150"/>
              <a:gd name="connsiteY5" fmla="*/ 381000 h 2476500"/>
              <a:gd name="connsiteX6" fmla="*/ 3295650 w 3867150"/>
              <a:gd name="connsiteY6" fmla="*/ 514350 h 2476500"/>
              <a:gd name="connsiteX7" fmla="*/ 3219450 w 3867150"/>
              <a:gd name="connsiteY7" fmla="*/ 628650 h 2476500"/>
              <a:gd name="connsiteX8" fmla="*/ 3143250 w 3867150"/>
              <a:gd name="connsiteY8" fmla="*/ 723900 h 2476500"/>
              <a:gd name="connsiteX9" fmla="*/ 3067050 w 3867150"/>
              <a:gd name="connsiteY9" fmla="*/ 838200 h 2476500"/>
              <a:gd name="connsiteX10" fmla="*/ 2952750 w 3867150"/>
              <a:gd name="connsiteY10" fmla="*/ 952500 h 2476500"/>
              <a:gd name="connsiteX11" fmla="*/ 2895600 w 3867150"/>
              <a:gd name="connsiteY11" fmla="*/ 1009650 h 2476500"/>
              <a:gd name="connsiteX12" fmla="*/ 2838450 w 3867150"/>
              <a:gd name="connsiteY12" fmla="*/ 1085850 h 2476500"/>
              <a:gd name="connsiteX13" fmla="*/ 2762250 w 3867150"/>
              <a:gd name="connsiteY13" fmla="*/ 1200150 h 2476500"/>
              <a:gd name="connsiteX14" fmla="*/ 2724150 w 3867150"/>
              <a:gd name="connsiteY14" fmla="*/ 1257300 h 2476500"/>
              <a:gd name="connsiteX15" fmla="*/ 2667000 w 3867150"/>
              <a:gd name="connsiteY15" fmla="*/ 1295400 h 2476500"/>
              <a:gd name="connsiteX16" fmla="*/ 2609850 w 3867150"/>
              <a:gd name="connsiteY16" fmla="*/ 1352550 h 2476500"/>
              <a:gd name="connsiteX17" fmla="*/ 2552700 w 3867150"/>
              <a:gd name="connsiteY17" fmla="*/ 1371600 h 2476500"/>
              <a:gd name="connsiteX18" fmla="*/ 2438400 w 3867150"/>
              <a:gd name="connsiteY18" fmla="*/ 1447800 h 2476500"/>
              <a:gd name="connsiteX19" fmla="*/ 2381250 w 3867150"/>
              <a:gd name="connsiteY19" fmla="*/ 1485900 h 2476500"/>
              <a:gd name="connsiteX20" fmla="*/ 2266950 w 3867150"/>
              <a:gd name="connsiteY20" fmla="*/ 1543050 h 2476500"/>
              <a:gd name="connsiteX21" fmla="*/ 2209800 w 3867150"/>
              <a:gd name="connsiteY21" fmla="*/ 1562100 h 2476500"/>
              <a:gd name="connsiteX22" fmla="*/ 2152650 w 3867150"/>
              <a:gd name="connsiteY22" fmla="*/ 1600200 h 2476500"/>
              <a:gd name="connsiteX23" fmla="*/ 2038350 w 3867150"/>
              <a:gd name="connsiteY23" fmla="*/ 1638300 h 2476500"/>
              <a:gd name="connsiteX24" fmla="*/ 1905000 w 3867150"/>
              <a:gd name="connsiteY24" fmla="*/ 1695450 h 2476500"/>
              <a:gd name="connsiteX25" fmla="*/ 1847850 w 3867150"/>
              <a:gd name="connsiteY25" fmla="*/ 1733550 h 2476500"/>
              <a:gd name="connsiteX26" fmla="*/ 1790700 w 3867150"/>
              <a:gd name="connsiteY26" fmla="*/ 1847850 h 2476500"/>
              <a:gd name="connsiteX27" fmla="*/ 1809750 w 3867150"/>
              <a:gd name="connsiteY27" fmla="*/ 2000250 h 2476500"/>
              <a:gd name="connsiteX28" fmla="*/ 1143000 w 3867150"/>
              <a:gd name="connsiteY28" fmla="*/ 2324100 h 2476500"/>
              <a:gd name="connsiteX29" fmla="*/ 895350 w 3867150"/>
              <a:gd name="connsiteY29" fmla="*/ 2343150 h 2476500"/>
              <a:gd name="connsiteX30" fmla="*/ 0 w 3867150"/>
              <a:gd name="connsiteY30" fmla="*/ 2476500 h 2476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867150" h="2476500">
                <a:moveTo>
                  <a:pt x="3867150" y="0"/>
                </a:moveTo>
                <a:cubicBezTo>
                  <a:pt x="3823250" y="7317"/>
                  <a:pt x="3742597" y="14652"/>
                  <a:pt x="3695700" y="38100"/>
                </a:cubicBezTo>
                <a:cubicBezTo>
                  <a:pt x="3547984" y="111958"/>
                  <a:pt x="3725048" y="47367"/>
                  <a:pt x="3581400" y="95250"/>
                </a:cubicBezTo>
                <a:cubicBezTo>
                  <a:pt x="3543300" y="133350"/>
                  <a:pt x="3496988" y="164718"/>
                  <a:pt x="3467100" y="209550"/>
                </a:cubicBezTo>
                <a:cubicBezTo>
                  <a:pt x="3454400" y="228600"/>
                  <a:pt x="3443657" y="249111"/>
                  <a:pt x="3429000" y="266700"/>
                </a:cubicBezTo>
                <a:cubicBezTo>
                  <a:pt x="3306768" y="413379"/>
                  <a:pt x="3428345" y="239107"/>
                  <a:pt x="3333750" y="381000"/>
                </a:cubicBezTo>
                <a:cubicBezTo>
                  <a:pt x="3329266" y="398936"/>
                  <a:pt x="3308072" y="491990"/>
                  <a:pt x="3295650" y="514350"/>
                </a:cubicBezTo>
                <a:cubicBezTo>
                  <a:pt x="3273412" y="554378"/>
                  <a:pt x="3233930" y="585209"/>
                  <a:pt x="3219450" y="628650"/>
                </a:cubicBezTo>
                <a:cubicBezTo>
                  <a:pt x="3193160" y="707520"/>
                  <a:pt x="3217108" y="674661"/>
                  <a:pt x="3143250" y="723900"/>
                </a:cubicBezTo>
                <a:cubicBezTo>
                  <a:pt x="3117850" y="762000"/>
                  <a:pt x="3099429" y="805821"/>
                  <a:pt x="3067050" y="838200"/>
                </a:cubicBezTo>
                <a:lnTo>
                  <a:pt x="2952750" y="952500"/>
                </a:lnTo>
                <a:cubicBezTo>
                  <a:pt x="2933700" y="971550"/>
                  <a:pt x="2911764" y="988097"/>
                  <a:pt x="2895600" y="1009650"/>
                </a:cubicBezTo>
                <a:lnTo>
                  <a:pt x="2838450" y="1085850"/>
                </a:lnTo>
                <a:cubicBezTo>
                  <a:pt x="2804972" y="1186285"/>
                  <a:pt x="2841527" y="1105018"/>
                  <a:pt x="2762250" y="1200150"/>
                </a:cubicBezTo>
                <a:cubicBezTo>
                  <a:pt x="2747593" y="1217739"/>
                  <a:pt x="2740339" y="1241111"/>
                  <a:pt x="2724150" y="1257300"/>
                </a:cubicBezTo>
                <a:cubicBezTo>
                  <a:pt x="2707961" y="1273489"/>
                  <a:pt x="2684589" y="1280743"/>
                  <a:pt x="2667000" y="1295400"/>
                </a:cubicBezTo>
                <a:cubicBezTo>
                  <a:pt x="2646304" y="1312647"/>
                  <a:pt x="2632266" y="1337606"/>
                  <a:pt x="2609850" y="1352550"/>
                </a:cubicBezTo>
                <a:cubicBezTo>
                  <a:pt x="2593142" y="1363689"/>
                  <a:pt x="2570253" y="1361848"/>
                  <a:pt x="2552700" y="1371600"/>
                </a:cubicBezTo>
                <a:cubicBezTo>
                  <a:pt x="2512672" y="1393838"/>
                  <a:pt x="2476500" y="1422400"/>
                  <a:pt x="2438400" y="1447800"/>
                </a:cubicBezTo>
                <a:cubicBezTo>
                  <a:pt x="2419350" y="1460500"/>
                  <a:pt x="2402970" y="1478660"/>
                  <a:pt x="2381250" y="1485900"/>
                </a:cubicBezTo>
                <a:cubicBezTo>
                  <a:pt x="2237602" y="1533783"/>
                  <a:pt x="2414666" y="1469192"/>
                  <a:pt x="2266950" y="1543050"/>
                </a:cubicBezTo>
                <a:cubicBezTo>
                  <a:pt x="2248989" y="1552030"/>
                  <a:pt x="2227761" y="1553120"/>
                  <a:pt x="2209800" y="1562100"/>
                </a:cubicBezTo>
                <a:cubicBezTo>
                  <a:pt x="2189322" y="1572339"/>
                  <a:pt x="2173572" y="1590901"/>
                  <a:pt x="2152650" y="1600200"/>
                </a:cubicBezTo>
                <a:cubicBezTo>
                  <a:pt x="2115950" y="1616511"/>
                  <a:pt x="2071766" y="1616023"/>
                  <a:pt x="2038350" y="1638300"/>
                </a:cubicBezTo>
                <a:cubicBezTo>
                  <a:pt x="1959415" y="1690923"/>
                  <a:pt x="2003412" y="1670847"/>
                  <a:pt x="1905000" y="1695450"/>
                </a:cubicBezTo>
                <a:cubicBezTo>
                  <a:pt x="1885950" y="1708150"/>
                  <a:pt x="1864039" y="1717361"/>
                  <a:pt x="1847850" y="1733550"/>
                </a:cubicBezTo>
                <a:cubicBezTo>
                  <a:pt x="1810921" y="1770479"/>
                  <a:pt x="1806194" y="1801369"/>
                  <a:pt x="1790700" y="1847850"/>
                </a:cubicBezTo>
                <a:cubicBezTo>
                  <a:pt x="1797050" y="1898650"/>
                  <a:pt x="1801965" y="1949650"/>
                  <a:pt x="1809750" y="2000250"/>
                </a:cubicBezTo>
                <a:cubicBezTo>
                  <a:pt x="1814673" y="2032252"/>
                  <a:pt x="1125039" y="2297159"/>
                  <a:pt x="1143000" y="2324100"/>
                </a:cubicBezTo>
                <a:cubicBezTo>
                  <a:pt x="1154139" y="2340808"/>
                  <a:pt x="876300" y="2336800"/>
                  <a:pt x="895350" y="2343150"/>
                </a:cubicBezTo>
                <a:lnTo>
                  <a:pt x="0" y="2476500"/>
                </a:lnTo>
              </a:path>
            </a:pathLst>
          </a:custGeom>
          <a:ln w="31750">
            <a:solidFill>
              <a:schemeClr val="tx1"/>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sp>
        <p:nvSpPr>
          <p:cNvPr id="3" name="Slide Number Placeholder 2">
            <a:extLst>
              <a:ext uri="{FF2B5EF4-FFF2-40B4-BE49-F238E27FC236}">
                <a16:creationId xmlns:a16="http://schemas.microsoft.com/office/drawing/2014/main" id="{DF0A87B5-663C-6640-97FC-9F7501ED0A3A}"/>
              </a:ext>
            </a:extLst>
          </p:cNvPr>
          <p:cNvSpPr>
            <a:spLocks noGrp="1"/>
          </p:cNvSpPr>
          <p:nvPr>
            <p:ph type="sldNum" sz="quarter" idx="12"/>
          </p:nvPr>
        </p:nvSpPr>
        <p:spPr/>
        <p:txBody>
          <a:bodyPr/>
          <a:lstStyle/>
          <a:p>
            <a:fld id="{99743262-A870-42BE-8098-69CAE7CFE49C}" type="slidenum">
              <a:rPr lang="en-US" smtClean="0"/>
              <a:pPr/>
              <a:t>36</a:t>
            </a:fld>
            <a:endParaRPr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1" y="198438"/>
            <a:ext cx="10972800" cy="1143000"/>
          </a:xfrm>
        </p:spPr>
        <p:txBody>
          <a:bodyPr>
            <a:normAutofit/>
          </a:bodyPr>
          <a:lstStyle/>
          <a:p>
            <a:r>
              <a:rPr lang="en-US" dirty="0"/>
              <a:t>Refined segmentation</a:t>
            </a:r>
          </a:p>
        </p:txBody>
      </p:sp>
      <p:pic>
        <p:nvPicPr>
          <p:cNvPr id="14338" name="Picture 2" descr="C:\Users\kevin\Desktop\Screen shot 2010-10-22 at 3.15.59 AM.png"/>
          <p:cNvPicPr>
            <a:picLocks noChangeAspect="1" noChangeArrowheads="1"/>
          </p:cNvPicPr>
          <p:nvPr/>
        </p:nvPicPr>
        <p:blipFill>
          <a:blip r:embed="rId3" cstate="print"/>
          <a:srcRect/>
          <a:stretch>
            <a:fillRect/>
          </a:stretch>
        </p:blipFill>
        <p:spPr bwMode="auto">
          <a:xfrm>
            <a:off x="1295400" y="1295400"/>
            <a:ext cx="7038867" cy="5105400"/>
          </a:xfrm>
          <a:prstGeom prst="rect">
            <a:avLst/>
          </a:prstGeom>
          <a:noFill/>
        </p:spPr>
      </p:pic>
      <p:sp>
        <p:nvSpPr>
          <p:cNvPr id="3" name="Slide Number Placeholder 2">
            <a:extLst>
              <a:ext uri="{FF2B5EF4-FFF2-40B4-BE49-F238E27FC236}">
                <a16:creationId xmlns:a16="http://schemas.microsoft.com/office/drawing/2014/main" id="{63EDD04A-8B04-1D45-8271-6D35FFD66980}"/>
              </a:ext>
            </a:extLst>
          </p:cNvPr>
          <p:cNvSpPr>
            <a:spLocks noGrp="1"/>
          </p:cNvSpPr>
          <p:nvPr>
            <p:ph type="sldNum" sz="quarter" idx="12"/>
          </p:nvPr>
        </p:nvSpPr>
        <p:spPr/>
        <p:txBody>
          <a:bodyPr/>
          <a:lstStyle/>
          <a:p>
            <a:fld id="{99743262-A870-42BE-8098-69CAE7CFE49C}" type="slidenum">
              <a:rPr lang="en-US" smtClean="0"/>
              <a:pPr/>
              <a:t>37</a:t>
            </a:fld>
            <a:endParaRPr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4800"/>
            <a:ext cx="9144000" cy="1143000"/>
          </a:xfrm>
        </p:spPr>
        <p:txBody>
          <a:bodyPr/>
          <a:lstStyle/>
          <a:p>
            <a:r>
              <a:rPr lang="en-US" dirty="0"/>
              <a:t>Spectral Matting</a:t>
            </a:r>
          </a:p>
        </p:txBody>
      </p:sp>
      <p:pic>
        <p:nvPicPr>
          <p:cNvPr id="7" name="Content Placeholder 6" descr="Screen shot 2011-10-12 at 12.51.46 AM.png"/>
          <p:cNvPicPr>
            <a:picLocks noGrp="1" noChangeAspect="1"/>
          </p:cNvPicPr>
          <p:nvPr>
            <p:ph idx="1"/>
          </p:nvPr>
        </p:nvPicPr>
        <p:blipFill>
          <a:blip r:embed="rId2"/>
          <a:srcRect l="-10280" r="-10280"/>
          <a:stretch>
            <a:fillRect/>
          </a:stretch>
        </p:blipFill>
        <p:spPr>
          <a:xfrm>
            <a:off x="-914400" y="1600200"/>
            <a:ext cx="10972800" cy="5257800"/>
          </a:xfrm>
        </p:spPr>
      </p:pic>
      <p:sp>
        <p:nvSpPr>
          <p:cNvPr id="3" name="Slide Number Placeholder 2">
            <a:extLst>
              <a:ext uri="{FF2B5EF4-FFF2-40B4-BE49-F238E27FC236}">
                <a16:creationId xmlns:a16="http://schemas.microsoft.com/office/drawing/2014/main" id="{9BD1B9F1-3F0A-B34E-B896-76C7266F3CC0}"/>
              </a:ext>
            </a:extLst>
          </p:cNvPr>
          <p:cNvSpPr>
            <a:spLocks noGrp="1"/>
          </p:cNvSpPr>
          <p:nvPr>
            <p:ph type="sldNum" sz="quarter" idx="12"/>
          </p:nvPr>
        </p:nvSpPr>
        <p:spPr/>
        <p:txBody>
          <a:bodyPr/>
          <a:lstStyle/>
          <a:p>
            <a:fld id="{99743262-A870-42BE-8098-69CAE7CFE49C}"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t>Spectral Matting</a:t>
            </a:r>
          </a:p>
        </p:txBody>
      </p:sp>
      <p:sp>
        <p:nvSpPr>
          <p:cNvPr id="3" name="Content Placeholder 2"/>
          <p:cNvSpPr>
            <a:spLocks noGrp="1"/>
          </p:cNvSpPr>
          <p:nvPr>
            <p:ph idx="1"/>
          </p:nvPr>
        </p:nvSpPr>
        <p:spPr/>
        <p:txBody>
          <a:bodyPr/>
          <a:lstStyle/>
          <a:p>
            <a:r>
              <a:rPr lang="en-US" dirty="0"/>
              <a:t>Create </a:t>
            </a:r>
            <a:r>
              <a:rPr lang="en-US" dirty="0" err="1"/>
              <a:t>NxN</a:t>
            </a:r>
            <a:r>
              <a:rPr lang="en-US" dirty="0"/>
              <a:t> matrix describing neighboring pixel similarity (</a:t>
            </a:r>
            <a:r>
              <a:rPr lang="en-US" dirty="0" err="1"/>
              <a:t>Laplacian</a:t>
            </a:r>
            <a:r>
              <a:rPr lang="en-US" dirty="0"/>
              <a:t> matrix, L)</a:t>
            </a:r>
          </a:p>
          <a:p>
            <a:r>
              <a:rPr lang="en-US" dirty="0"/>
              <a:t>Extract “smallest” eigenvectors of L</a:t>
            </a:r>
          </a:p>
          <a:p>
            <a:r>
              <a:rPr lang="en-US" dirty="0"/>
              <a:t>Soft segmentation defined by linear combination of eigenvectors</a:t>
            </a:r>
          </a:p>
          <a:p>
            <a:pPr lvl="1"/>
            <a:r>
              <a:rPr lang="en-US" dirty="0"/>
              <a:t>Scribbles provide constraints to assign to foreground</a:t>
            </a:r>
          </a:p>
          <a:p>
            <a:endParaRPr lang="en-US" dirty="0"/>
          </a:p>
        </p:txBody>
      </p:sp>
      <p:sp>
        <p:nvSpPr>
          <p:cNvPr id="4" name="TextBox 3"/>
          <p:cNvSpPr txBox="1"/>
          <p:nvPr/>
        </p:nvSpPr>
        <p:spPr>
          <a:xfrm>
            <a:off x="5668876" y="6488668"/>
            <a:ext cx="4999125" cy="369332"/>
          </a:xfrm>
          <a:prstGeom prst="rect">
            <a:avLst/>
          </a:prstGeom>
          <a:noFill/>
        </p:spPr>
        <p:txBody>
          <a:bodyPr wrap="none" rtlCol="0">
            <a:spAutoFit/>
          </a:bodyPr>
          <a:lstStyle/>
          <a:p>
            <a:r>
              <a:rPr lang="en-US" dirty="0"/>
              <a:t>[“</a:t>
            </a:r>
            <a:r>
              <a:rPr lang="en-US" dirty="0">
                <a:hlinkClick r:id="rId2"/>
              </a:rPr>
              <a:t>Spectral Matting</a:t>
            </a:r>
            <a:r>
              <a:rPr lang="en-US" dirty="0"/>
              <a:t>” Levin </a:t>
            </a:r>
            <a:r>
              <a:rPr lang="en-US" dirty="0" err="1"/>
              <a:t>Rav-Acha</a:t>
            </a:r>
            <a:r>
              <a:rPr lang="en-US" dirty="0"/>
              <a:t> </a:t>
            </a:r>
            <a:r>
              <a:rPr lang="en-US" dirty="0" err="1"/>
              <a:t>Lischinski</a:t>
            </a:r>
            <a:r>
              <a:rPr lang="en-US" dirty="0"/>
              <a:t> 2008]</a:t>
            </a:r>
          </a:p>
        </p:txBody>
      </p:sp>
      <p:sp>
        <p:nvSpPr>
          <p:cNvPr id="5" name="Slide Number Placeholder 4">
            <a:extLst>
              <a:ext uri="{FF2B5EF4-FFF2-40B4-BE49-F238E27FC236}">
                <a16:creationId xmlns:a16="http://schemas.microsoft.com/office/drawing/2014/main" id="{3C8F53AA-FD16-9C49-BCFC-0ED31B35726E}"/>
              </a:ext>
            </a:extLst>
          </p:cNvPr>
          <p:cNvSpPr>
            <a:spLocks noGrp="1"/>
          </p:cNvSpPr>
          <p:nvPr>
            <p:ph type="sldNum" sz="quarter" idx="12"/>
          </p:nvPr>
        </p:nvSpPr>
        <p:spPr/>
        <p:txBody>
          <a:bodyPr/>
          <a:lstStyle/>
          <a:p>
            <a:fld id="{99743262-A870-42BE-8098-69CAE7CFE49C}" type="slidenum">
              <a:rPr lang="en-US" smtClean="0"/>
              <a:pPr/>
              <a:t>39</a:t>
            </a:fld>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ori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6" y="381000"/>
            <a:ext cx="9144000" cy="6096000"/>
          </a:xfrm>
          <a:prstGeom prst="rect">
            <a:avLst/>
          </a:prstGeom>
        </p:spPr>
      </p:pic>
      <p:pic>
        <p:nvPicPr>
          <p:cNvPr id="3" name="Picture 2" descr="compos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86" y="381000"/>
            <a:ext cx="9144000" cy="6096000"/>
          </a:xfrm>
          <a:prstGeom prst="rect">
            <a:avLst/>
          </a:prstGeom>
        </p:spPr>
      </p:pic>
      <p:sp>
        <p:nvSpPr>
          <p:cNvPr id="2" name="Slide Number Placeholder 1">
            <a:extLst>
              <a:ext uri="{FF2B5EF4-FFF2-40B4-BE49-F238E27FC236}">
                <a16:creationId xmlns:a16="http://schemas.microsoft.com/office/drawing/2014/main" id="{6281D686-B721-954D-9B2C-6A7AA9116411}"/>
              </a:ext>
            </a:extLst>
          </p:cNvPr>
          <p:cNvSpPr>
            <a:spLocks noGrp="1"/>
          </p:cNvSpPr>
          <p:nvPr>
            <p:ph type="sldNum" sz="quarter" idx="12"/>
          </p:nvPr>
        </p:nvSpPr>
        <p:spPr/>
        <p:txBody>
          <a:bodyPr/>
          <a:lstStyle/>
          <a:p>
            <a:fld id="{99743262-A870-42BE-8098-69CAE7CFE49C}" type="slidenum">
              <a:rPr lang="en-US" smtClean="0"/>
              <a:pPr/>
              <a:t>4</a:t>
            </a:fld>
            <a:endParaRPr lang="en-US"/>
          </a:p>
        </p:txBody>
      </p:sp>
    </p:spTree>
    <p:extLst>
      <p:ext uri="{BB962C8B-B14F-4D97-AF65-F5344CB8AC3E}">
        <p14:creationId xmlns:p14="http://schemas.microsoft.com/office/powerpoint/2010/main" val="24070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lstStyle/>
          <a:p>
            <a:r>
              <a:rPr lang="en-US" dirty="0"/>
              <a:t>Spectral Matting</a:t>
            </a:r>
          </a:p>
        </p:txBody>
      </p:sp>
      <p:pic>
        <p:nvPicPr>
          <p:cNvPr id="5" name="Picture 4"/>
          <p:cNvPicPr>
            <a:picLocks noChangeAspect="1"/>
          </p:cNvPicPr>
          <p:nvPr/>
        </p:nvPicPr>
        <p:blipFill>
          <a:blip r:embed="rId2"/>
          <a:stretch>
            <a:fillRect/>
          </a:stretch>
        </p:blipFill>
        <p:spPr>
          <a:xfrm>
            <a:off x="533400" y="2819400"/>
            <a:ext cx="2619600" cy="1969867"/>
          </a:xfrm>
          <a:prstGeom prst="rect">
            <a:avLst/>
          </a:prstGeom>
        </p:spPr>
      </p:pic>
      <p:pic>
        <p:nvPicPr>
          <p:cNvPr id="6" name="Picture 5"/>
          <p:cNvPicPr>
            <a:picLocks noChangeAspect="1"/>
          </p:cNvPicPr>
          <p:nvPr/>
        </p:nvPicPr>
        <p:blipFill>
          <a:blip r:embed="rId3"/>
          <a:stretch>
            <a:fillRect/>
          </a:stretch>
        </p:blipFill>
        <p:spPr>
          <a:xfrm>
            <a:off x="3745240" y="2786730"/>
            <a:ext cx="5322561" cy="1981200"/>
          </a:xfrm>
          <a:prstGeom prst="rect">
            <a:avLst/>
          </a:prstGeom>
        </p:spPr>
      </p:pic>
      <p:sp>
        <p:nvSpPr>
          <p:cNvPr id="7" name="Right Arrow 6"/>
          <p:cNvSpPr/>
          <p:nvPr/>
        </p:nvSpPr>
        <p:spPr>
          <a:xfrm>
            <a:off x="3276601" y="3606642"/>
            <a:ext cx="468639"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465692" y="4767931"/>
            <a:ext cx="943528" cy="461665"/>
          </a:xfrm>
          <a:prstGeom prst="rect">
            <a:avLst/>
          </a:prstGeom>
          <a:noFill/>
        </p:spPr>
        <p:txBody>
          <a:bodyPr wrap="none" rtlCol="0">
            <a:spAutoFit/>
          </a:bodyPr>
          <a:lstStyle/>
          <a:p>
            <a:r>
              <a:rPr lang="en-US" sz="2400" dirty="0"/>
              <a:t>image</a:t>
            </a:r>
          </a:p>
        </p:txBody>
      </p:sp>
      <p:sp>
        <p:nvSpPr>
          <p:cNvPr id="9" name="TextBox 8"/>
          <p:cNvSpPr txBox="1"/>
          <p:nvPr/>
        </p:nvSpPr>
        <p:spPr>
          <a:xfrm>
            <a:off x="4724400" y="4767930"/>
            <a:ext cx="2797048" cy="461665"/>
          </a:xfrm>
          <a:prstGeom prst="rect">
            <a:avLst/>
          </a:prstGeom>
          <a:noFill/>
        </p:spPr>
        <p:txBody>
          <a:bodyPr wrap="none" rtlCol="0">
            <a:spAutoFit/>
          </a:bodyPr>
          <a:lstStyle/>
          <a:p>
            <a:r>
              <a:rPr lang="en-US" sz="2400" dirty="0"/>
              <a:t>spectral components</a:t>
            </a:r>
          </a:p>
        </p:txBody>
      </p:sp>
      <p:sp>
        <p:nvSpPr>
          <p:cNvPr id="3" name="Slide Number Placeholder 2">
            <a:extLst>
              <a:ext uri="{FF2B5EF4-FFF2-40B4-BE49-F238E27FC236}">
                <a16:creationId xmlns:a16="http://schemas.microsoft.com/office/drawing/2014/main" id="{7BAF54BD-24F7-484F-A664-3EDF1BADA348}"/>
              </a:ext>
            </a:extLst>
          </p:cNvPr>
          <p:cNvSpPr>
            <a:spLocks noGrp="1"/>
          </p:cNvSpPr>
          <p:nvPr>
            <p:ph type="sldNum" sz="quarter" idx="12"/>
          </p:nvPr>
        </p:nvSpPr>
        <p:spPr/>
        <p:txBody>
          <a:bodyPr/>
          <a:lstStyle/>
          <a:p>
            <a:fld id="{99743262-A870-42BE-8098-69CAE7CFE49C}" type="slidenum">
              <a:rPr lang="en-US" smtClean="0"/>
              <a:pPr/>
              <a:t>40</a:t>
            </a:fld>
            <a:endParaRPr lang="en-US"/>
          </a:p>
        </p:txBody>
      </p:sp>
    </p:spTree>
    <p:extLst>
      <p:ext uri="{BB962C8B-B14F-4D97-AF65-F5344CB8AC3E}">
        <p14:creationId xmlns:p14="http://schemas.microsoft.com/office/powerpoint/2010/main" val="25263836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Spectral matting</a:t>
            </a:r>
          </a:p>
        </p:txBody>
      </p:sp>
      <p:pic>
        <p:nvPicPr>
          <p:cNvPr id="4" name="Content Placeholder 3" descr="Screen shot 2011-10-12 at 12.49.37 AM.png"/>
          <p:cNvPicPr>
            <a:picLocks noGrp="1" noChangeAspect="1"/>
          </p:cNvPicPr>
          <p:nvPr>
            <p:ph idx="1"/>
          </p:nvPr>
        </p:nvPicPr>
        <p:blipFill>
          <a:blip r:embed="rId2"/>
          <a:srcRect l="-10652" r="-10652"/>
          <a:stretch>
            <a:fillRect/>
          </a:stretch>
        </p:blipFill>
        <p:spPr>
          <a:xfrm>
            <a:off x="-914400" y="1524000"/>
            <a:ext cx="10972800" cy="5334000"/>
          </a:xfrm>
        </p:spPr>
      </p:pic>
      <p:sp>
        <p:nvSpPr>
          <p:cNvPr id="3" name="Slide Number Placeholder 2">
            <a:extLst>
              <a:ext uri="{FF2B5EF4-FFF2-40B4-BE49-F238E27FC236}">
                <a16:creationId xmlns:a16="http://schemas.microsoft.com/office/drawing/2014/main" id="{A10D9136-DE90-464D-A572-6877F5184A0B}"/>
              </a:ext>
            </a:extLst>
          </p:cNvPr>
          <p:cNvSpPr>
            <a:spLocks noGrp="1"/>
          </p:cNvSpPr>
          <p:nvPr>
            <p:ph type="sldNum" sz="quarter" idx="12"/>
          </p:nvPr>
        </p:nvSpPr>
        <p:spPr/>
        <p:txBody>
          <a:bodyPr/>
          <a:lstStyle/>
          <a:p>
            <a:fld id="{99743262-A870-42BE-8098-69CAE7CFE49C}" type="slidenum">
              <a:rPr lang="en-US" smtClean="0"/>
              <a:pPr/>
              <a:t>41</a:t>
            </a:fld>
            <a:endParaRPr 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Spectral matting</a:t>
            </a:r>
          </a:p>
        </p:txBody>
      </p:sp>
      <p:pic>
        <p:nvPicPr>
          <p:cNvPr id="7" name="Content Placeholder 6" descr="Screen shot 2011-10-12 at 12.50.19 AM.png"/>
          <p:cNvPicPr>
            <a:picLocks noGrp="1" noChangeAspect="1"/>
          </p:cNvPicPr>
          <p:nvPr>
            <p:ph idx="1"/>
          </p:nvPr>
        </p:nvPicPr>
        <p:blipFill>
          <a:blip r:embed="rId2"/>
          <a:srcRect l="-10156" r="-10156"/>
          <a:stretch>
            <a:fillRect/>
          </a:stretch>
        </p:blipFill>
        <p:spPr>
          <a:xfrm>
            <a:off x="-914400" y="1524000"/>
            <a:ext cx="10972800" cy="5334000"/>
          </a:xfrm>
        </p:spPr>
      </p:pic>
      <p:sp>
        <p:nvSpPr>
          <p:cNvPr id="3" name="Slide Number Placeholder 2">
            <a:extLst>
              <a:ext uri="{FF2B5EF4-FFF2-40B4-BE49-F238E27FC236}">
                <a16:creationId xmlns:a16="http://schemas.microsoft.com/office/drawing/2014/main" id="{DCFC8D20-5B87-AC4B-A2CD-CCB337EA8997}"/>
              </a:ext>
            </a:extLst>
          </p:cNvPr>
          <p:cNvSpPr>
            <a:spLocks noGrp="1"/>
          </p:cNvSpPr>
          <p:nvPr>
            <p:ph type="sldNum" sz="quarter" idx="12"/>
          </p:nvPr>
        </p:nvSpPr>
        <p:spPr/>
        <p:txBody>
          <a:bodyPr/>
          <a:lstStyle/>
          <a:p>
            <a:fld id="{99743262-A870-42BE-8098-69CAE7CFE49C}" type="slidenum">
              <a:rPr lang="en-US" smtClean="0"/>
              <a:pPr/>
              <a:t>42</a:t>
            </a:fld>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Segmentations as “billboards”</a:t>
            </a:r>
          </a:p>
        </p:txBody>
      </p:sp>
      <p:pic>
        <p:nvPicPr>
          <p:cNvPr id="4" name="Picture 3" descr="orig.png"/>
          <p:cNvPicPr>
            <a:picLocks noChangeAspect="1"/>
          </p:cNvPicPr>
          <p:nvPr/>
        </p:nvPicPr>
        <p:blipFill>
          <a:blip r:embed="rId2"/>
          <a:stretch>
            <a:fillRect/>
          </a:stretch>
        </p:blipFill>
        <p:spPr>
          <a:xfrm>
            <a:off x="1371600" y="1676400"/>
            <a:ext cx="6849092" cy="4549024"/>
          </a:xfrm>
          <a:prstGeom prst="rect">
            <a:avLst/>
          </a:prstGeom>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8C3D68BF-BDD0-454C-AA2A-85C84AC8AC83}"/>
              </a:ext>
            </a:extLst>
          </p:cNvPr>
          <p:cNvSpPr>
            <a:spLocks noGrp="1"/>
          </p:cNvSpPr>
          <p:nvPr>
            <p:ph type="sldNum" sz="quarter" idx="12"/>
          </p:nvPr>
        </p:nvSpPr>
        <p:spPr/>
        <p:txBody>
          <a:bodyPr/>
          <a:lstStyle/>
          <a:p>
            <a:fld id="{99743262-A870-42BE-8098-69CAE7CFE49C}" type="slidenum">
              <a:rPr lang="en-US" smtClean="0"/>
              <a:pPr/>
              <a:t>43</a:t>
            </a:fld>
            <a:endParaRPr 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Segmentations as “billboards”</a:t>
            </a:r>
          </a:p>
        </p:txBody>
      </p:sp>
      <p:pic>
        <p:nvPicPr>
          <p:cNvPr id="5" name="Picture 4" descr="6.png"/>
          <p:cNvPicPr>
            <a:picLocks noChangeAspect="1"/>
          </p:cNvPicPr>
          <p:nvPr/>
        </p:nvPicPr>
        <p:blipFill>
          <a:blip r:embed="rId2"/>
          <a:stretch>
            <a:fillRect/>
          </a:stretch>
        </p:blipFill>
        <p:spPr>
          <a:xfrm>
            <a:off x="1371600" y="1676400"/>
            <a:ext cx="6848505" cy="4549024"/>
          </a:xfrm>
          <a:prstGeom prst="rect">
            <a:avLst/>
          </a:prstGeom>
          <a:effectLst>
            <a:outerShdw blurRad="50800" dist="38100" dir="2700000" algn="tl" rotWithShape="0">
              <a:srgbClr val="000000">
                <a:alpha val="43000"/>
              </a:srgbClr>
            </a:outerShdw>
          </a:effectLst>
        </p:spPr>
      </p:pic>
      <p:sp>
        <p:nvSpPr>
          <p:cNvPr id="3" name="Slide Number Placeholder 2">
            <a:extLst>
              <a:ext uri="{FF2B5EF4-FFF2-40B4-BE49-F238E27FC236}">
                <a16:creationId xmlns:a16="http://schemas.microsoft.com/office/drawing/2014/main" id="{87BD15FA-A067-7C44-90C0-FEF8E6319DE5}"/>
              </a:ext>
            </a:extLst>
          </p:cNvPr>
          <p:cNvSpPr>
            <a:spLocks noGrp="1"/>
          </p:cNvSpPr>
          <p:nvPr>
            <p:ph type="sldNum" sz="quarter" idx="12"/>
          </p:nvPr>
        </p:nvSpPr>
        <p:spPr/>
        <p:txBody>
          <a:bodyPr/>
          <a:lstStyle/>
          <a:p>
            <a:fld id="{99743262-A870-42BE-8098-69CAE7CFE49C}" type="slidenum">
              <a:rPr lang="en-US" smtClean="0"/>
              <a:pPr/>
              <a:t>44</a:t>
            </a:fld>
            <a:endParaRPr 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Rendering via ray tracing</a:t>
            </a:r>
          </a:p>
        </p:txBody>
      </p:sp>
      <p:pic>
        <p:nvPicPr>
          <p:cNvPr id="4" name="Content Placeholder 3" descr="Ray_trace_diagram.png"/>
          <p:cNvPicPr>
            <a:picLocks noGrp="1" noChangeAspect="1"/>
          </p:cNvPicPr>
          <p:nvPr>
            <p:ph idx="1"/>
          </p:nvPr>
        </p:nvPicPr>
        <p:blipFill>
          <a:blip r:embed="rId2"/>
          <a:srcRect l="-10459" r="-10459"/>
          <a:stretch>
            <a:fillRect/>
          </a:stretch>
        </p:blipFill>
        <p:spPr>
          <a:xfrm>
            <a:off x="609600" y="2149895"/>
            <a:ext cx="8534400" cy="4525963"/>
          </a:xfrm>
        </p:spPr>
      </p:pic>
      <p:sp>
        <p:nvSpPr>
          <p:cNvPr id="5" name="Oval 4"/>
          <p:cNvSpPr/>
          <p:nvPr/>
        </p:nvSpPr>
        <p:spPr>
          <a:xfrm>
            <a:off x="6477000" y="2149895"/>
            <a:ext cx="2133600" cy="946991"/>
          </a:xfrm>
          <a:prstGeom prst="ellipse">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sp>
      <p:sp>
        <p:nvSpPr>
          <p:cNvPr id="3" name="Slide Number Placeholder 2">
            <a:extLst>
              <a:ext uri="{FF2B5EF4-FFF2-40B4-BE49-F238E27FC236}">
                <a16:creationId xmlns:a16="http://schemas.microsoft.com/office/drawing/2014/main" id="{34530A04-630E-D046-AACA-836FC5D6FB0B}"/>
              </a:ext>
            </a:extLst>
          </p:cNvPr>
          <p:cNvSpPr>
            <a:spLocks noGrp="1"/>
          </p:cNvSpPr>
          <p:nvPr>
            <p:ph type="sldNum" sz="quarter" idx="12"/>
          </p:nvPr>
        </p:nvSpPr>
        <p:spPr/>
        <p:txBody>
          <a:bodyPr/>
          <a:lstStyle/>
          <a:p>
            <a:fld id="{99743262-A870-42BE-8098-69CAE7CFE49C}" type="slidenum">
              <a:rPr lang="en-US" smtClean="0"/>
              <a:pPr/>
              <a:t>45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8534400" cy="1143000"/>
          </a:xfrm>
        </p:spPr>
        <p:txBody>
          <a:bodyPr/>
          <a:lstStyle/>
          <a:p>
            <a:r>
              <a:rPr lang="en-US" dirty="0"/>
              <a:t>Insertion without relighting</a:t>
            </a:r>
          </a:p>
        </p:txBody>
      </p:sp>
      <p:pic>
        <p:nvPicPr>
          <p:cNvPr id="124930" name="Picture 2" descr="C:\Users\kevin\Desktop\cellar-lighting-constant.png"/>
          <p:cNvPicPr>
            <a:picLocks noChangeAspect="1" noChangeArrowheads="1"/>
          </p:cNvPicPr>
          <p:nvPr/>
        </p:nvPicPr>
        <p:blipFill>
          <a:blip r:embed="rId3" cstate="print"/>
          <a:srcRect/>
          <a:stretch>
            <a:fillRect/>
          </a:stretch>
        </p:blipFill>
        <p:spPr bwMode="auto">
          <a:xfrm>
            <a:off x="2133600" y="1143000"/>
            <a:ext cx="5410200" cy="5410199"/>
          </a:xfrm>
          <a:prstGeom prst="rect">
            <a:avLst/>
          </a:prstGeom>
          <a:noFill/>
        </p:spPr>
      </p:pic>
      <p:sp>
        <p:nvSpPr>
          <p:cNvPr id="3" name="Slide Number Placeholder 2">
            <a:extLst>
              <a:ext uri="{FF2B5EF4-FFF2-40B4-BE49-F238E27FC236}">
                <a16:creationId xmlns:a16="http://schemas.microsoft.com/office/drawing/2014/main" id="{1354A3D7-7514-6744-B5C0-9258A73CD52E}"/>
              </a:ext>
            </a:extLst>
          </p:cNvPr>
          <p:cNvSpPr>
            <a:spLocks noGrp="1"/>
          </p:cNvSpPr>
          <p:nvPr>
            <p:ph type="sldNum" sz="quarter" idx="12"/>
          </p:nvPr>
        </p:nvSpPr>
        <p:spPr/>
        <p:txBody>
          <a:bodyPr/>
          <a:lstStyle/>
          <a:p>
            <a:fld id="{99743262-A870-42BE-8098-69CAE7CFE49C}" type="slidenum">
              <a:rPr lang="en-US" smtClean="0"/>
              <a:pPr/>
              <a:t>46</a:t>
            </a:fld>
            <a:endParaRPr lang="en-US"/>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5101"/>
            <a:ext cx="8534400" cy="1143000"/>
          </a:xfrm>
        </p:spPr>
        <p:txBody>
          <a:bodyPr/>
          <a:lstStyle/>
          <a:p>
            <a:r>
              <a:rPr lang="en-US" dirty="0"/>
              <a:t>…with relighting</a:t>
            </a:r>
          </a:p>
        </p:txBody>
      </p:sp>
      <p:pic>
        <p:nvPicPr>
          <p:cNvPr id="124931" name="Picture 3" descr="C:\Users\kevin\Desktop\normal.png"/>
          <p:cNvPicPr>
            <a:picLocks noChangeAspect="1" noChangeArrowheads="1"/>
          </p:cNvPicPr>
          <p:nvPr/>
        </p:nvPicPr>
        <p:blipFill>
          <a:blip r:embed="rId3" cstate="print"/>
          <a:srcRect/>
          <a:stretch>
            <a:fillRect/>
          </a:stretch>
        </p:blipFill>
        <p:spPr bwMode="auto">
          <a:xfrm>
            <a:off x="2122842" y="1138517"/>
            <a:ext cx="5410199" cy="5410200"/>
          </a:xfrm>
          <a:prstGeom prst="rect">
            <a:avLst/>
          </a:prstGeom>
          <a:noFill/>
        </p:spPr>
      </p:pic>
      <p:sp>
        <p:nvSpPr>
          <p:cNvPr id="3" name="Slide Number Placeholder 2">
            <a:extLst>
              <a:ext uri="{FF2B5EF4-FFF2-40B4-BE49-F238E27FC236}">
                <a16:creationId xmlns:a16="http://schemas.microsoft.com/office/drawing/2014/main" id="{F524932C-14F2-BB49-8BAD-EA8B237F421B}"/>
              </a:ext>
            </a:extLst>
          </p:cNvPr>
          <p:cNvSpPr>
            <a:spLocks noGrp="1"/>
          </p:cNvSpPr>
          <p:nvPr>
            <p:ph type="sldNum" sz="quarter" idx="12"/>
          </p:nvPr>
        </p:nvSpPr>
        <p:spPr/>
        <p:txBody>
          <a:bodyPr/>
          <a:lstStyle/>
          <a:p>
            <a:fld id="{99743262-A870-42BE-8098-69CAE7CFE49C}" type="slidenum">
              <a:rPr lang="en-US" smtClean="0"/>
              <a:pPr/>
              <a:t>47</a:t>
            </a:fld>
            <a:endParaRPr 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Estimating light</a:t>
            </a:r>
          </a:p>
        </p:txBody>
      </p:sp>
      <p:sp>
        <p:nvSpPr>
          <p:cNvPr id="3" name="Content Placeholder 2"/>
          <p:cNvSpPr>
            <a:spLocks noGrp="1"/>
          </p:cNvSpPr>
          <p:nvPr>
            <p:ph idx="1"/>
          </p:nvPr>
        </p:nvSpPr>
        <p:spPr>
          <a:xfrm>
            <a:off x="609600" y="1600201"/>
            <a:ext cx="8534400" cy="4525963"/>
          </a:xfrm>
        </p:spPr>
        <p:txBody>
          <a:bodyPr>
            <a:normAutofit/>
          </a:bodyPr>
          <a:lstStyle/>
          <a:p>
            <a:r>
              <a:rPr lang="en-US" dirty="0"/>
              <a:t>Hypothesize physical light sources in the scene</a:t>
            </a:r>
          </a:p>
          <a:p>
            <a:pPr lvl="1"/>
            <a:r>
              <a:rPr lang="en-US" dirty="0"/>
              <a:t>Physical </a:t>
            </a:r>
            <a:r>
              <a:rPr lang="en-US" dirty="0" err="1">
                <a:sym typeface="Wingdings"/>
              </a:rPr>
              <a:t></a:t>
            </a:r>
            <a:r>
              <a:rPr lang="en-US" dirty="0">
                <a:sym typeface="Wingdings"/>
              </a:rPr>
              <a:t> CG representations of light sources found in the real world (area lights, etc)</a:t>
            </a:r>
            <a:endParaRPr lang="en-US" dirty="0"/>
          </a:p>
          <a:p>
            <a:endParaRPr lang="en-US" dirty="0"/>
          </a:p>
          <a:p>
            <a:r>
              <a:rPr lang="en-US" dirty="0"/>
              <a:t>Visible sources in image marked by user</a:t>
            </a:r>
          </a:p>
          <a:p>
            <a:pPr lvl="1"/>
            <a:r>
              <a:rPr lang="en-US" dirty="0"/>
              <a:t>Refined to best match geometry and materials</a:t>
            </a:r>
          </a:p>
          <a:p>
            <a:r>
              <a:rPr lang="en-US" dirty="0"/>
              <a:t>User annotates light shafts; direction vector</a:t>
            </a:r>
          </a:p>
          <a:p>
            <a:pPr lvl="1"/>
            <a:r>
              <a:rPr lang="en-US" dirty="0"/>
              <a:t>Shafts automatically matted and refined</a:t>
            </a:r>
          </a:p>
          <a:p>
            <a:pPr>
              <a:buNone/>
            </a:pPr>
            <a:endParaRPr lang="en-US" dirty="0"/>
          </a:p>
          <a:p>
            <a:pPr lvl="1"/>
            <a:endParaRPr lang="en-US" dirty="0"/>
          </a:p>
        </p:txBody>
      </p:sp>
      <p:sp>
        <p:nvSpPr>
          <p:cNvPr id="4" name="Slide Number Placeholder 3">
            <a:extLst>
              <a:ext uri="{FF2B5EF4-FFF2-40B4-BE49-F238E27FC236}">
                <a16:creationId xmlns:a16="http://schemas.microsoft.com/office/drawing/2014/main" id="{8CA52F3B-E3C1-E248-AA90-0BC2D2F0F672}"/>
              </a:ext>
            </a:extLst>
          </p:cNvPr>
          <p:cNvSpPr>
            <a:spLocks noGrp="1"/>
          </p:cNvSpPr>
          <p:nvPr>
            <p:ph type="sldNum" sz="quarter" idx="12"/>
          </p:nvPr>
        </p:nvSpPr>
        <p:spPr/>
        <p:txBody>
          <a:bodyPr/>
          <a:lstStyle/>
          <a:p>
            <a:fld id="{99743262-A870-42BE-8098-69CAE7CFE49C}" type="slidenum">
              <a:rPr lang="en-US" smtClean="0"/>
              <a:pPr/>
              <a:t>48</a:t>
            </a:fld>
            <a:endParaRPr 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Lighting estimation</a:t>
            </a:r>
          </a:p>
        </p:txBody>
      </p:sp>
      <p:pic>
        <p:nvPicPr>
          <p:cNvPr id="38" name="Picture 37" descr="orig.png"/>
          <p:cNvPicPr>
            <a:picLocks noChangeAspect="1"/>
          </p:cNvPicPr>
          <p:nvPr/>
        </p:nvPicPr>
        <p:blipFill>
          <a:blip r:embed="rId2"/>
          <a:stretch>
            <a:fillRect/>
          </a:stretch>
        </p:blipFill>
        <p:spPr>
          <a:xfrm>
            <a:off x="3243262" y="1752600"/>
            <a:ext cx="3267075" cy="4356100"/>
          </a:xfrm>
          <a:prstGeom prst="rect">
            <a:avLst/>
          </a:prstGeom>
        </p:spPr>
      </p:pic>
      <p:sp>
        <p:nvSpPr>
          <p:cNvPr id="3" name="Slide Number Placeholder 2">
            <a:extLst>
              <a:ext uri="{FF2B5EF4-FFF2-40B4-BE49-F238E27FC236}">
                <a16:creationId xmlns:a16="http://schemas.microsoft.com/office/drawing/2014/main" id="{671B91FB-FB74-C243-B23A-B0CDC260E0C7}"/>
              </a:ext>
            </a:extLst>
          </p:cNvPr>
          <p:cNvSpPr>
            <a:spLocks noGrp="1"/>
          </p:cNvSpPr>
          <p:nvPr>
            <p:ph type="sldNum" sz="quarter" idx="12"/>
          </p:nvPr>
        </p:nvSpPr>
        <p:spPr/>
        <p:txBody>
          <a:bodyPr/>
          <a:lstStyle/>
          <a:p>
            <a:fld id="{99743262-A870-42BE-8098-69CAE7CFE49C}"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The polygonal mesh</a:t>
            </a:r>
          </a:p>
        </p:txBody>
      </p:sp>
      <p:sp>
        <p:nvSpPr>
          <p:cNvPr id="3" name="Content Placeholder 2"/>
          <p:cNvSpPr>
            <a:spLocks noGrp="1"/>
          </p:cNvSpPr>
          <p:nvPr>
            <p:ph idx="1"/>
          </p:nvPr>
        </p:nvSpPr>
        <p:spPr/>
        <p:txBody>
          <a:bodyPr/>
          <a:lstStyle/>
          <a:p>
            <a:r>
              <a:rPr lang="en-US" dirty="0"/>
              <a:t>Discrete representation of a surface</a:t>
            </a:r>
          </a:p>
          <a:p>
            <a:pPr lvl="1"/>
            <a:r>
              <a:rPr lang="en-US" dirty="0"/>
              <a:t>Represented by vertices -&gt; edges -&gt; polygons (faces)</a:t>
            </a:r>
          </a:p>
        </p:txBody>
      </p:sp>
      <p:pic>
        <p:nvPicPr>
          <p:cNvPr id="4" name="Picture 3" descr="Dolphin_triangle_mesh.png"/>
          <p:cNvPicPr>
            <a:picLocks noChangeAspect="1"/>
          </p:cNvPicPr>
          <p:nvPr/>
        </p:nvPicPr>
        <p:blipFill>
          <a:blip r:embed="rId2"/>
          <a:stretch>
            <a:fillRect/>
          </a:stretch>
        </p:blipFill>
        <p:spPr>
          <a:xfrm>
            <a:off x="1676400" y="2893829"/>
            <a:ext cx="5537200" cy="3414898"/>
          </a:xfrm>
          <a:prstGeom prst="rect">
            <a:avLst/>
          </a:prstGeom>
        </p:spPr>
      </p:pic>
      <p:sp>
        <p:nvSpPr>
          <p:cNvPr id="5" name="Slide Number Placeholder 4">
            <a:extLst>
              <a:ext uri="{FF2B5EF4-FFF2-40B4-BE49-F238E27FC236}">
                <a16:creationId xmlns:a16="http://schemas.microsoft.com/office/drawing/2014/main" id="{44A5687D-F6B0-0043-B923-A0654879CFF6}"/>
              </a:ext>
            </a:extLst>
          </p:cNvPr>
          <p:cNvSpPr>
            <a:spLocks noGrp="1"/>
          </p:cNvSpPr>
          <p:nvPr>
            <p:ph type="sldNum" sz="quarter" idx="12"/>
          </p:nvPr>
        </p:nvSpPr>
        <p:spPr/>
        <p:txBody>
          <a:bodyPr/>
          <a:lstStyle/>
          <a:p>
            <a:fld id="{99743262-A870-42BE-8098-69CAE7CFE49C}" type="slidenum">
              <a:rPr lang="en-US" smtClean="0"/>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orig.png"/>
          <p:cNvPicPr>
            <a:picLocks noChangeAspect="1"/>
          </p:cNvPicPr>
          <p:nvPr/>
        </p:nvPicPr>
        <p:blipFill>
          <a:blip r:embed="rId2"/>
          <a:stretch>
            <a:fillRect/>
          </a:stretch>
        </p:blipFill>
        <p:spPr>
          <a:xfrm>
            <a:off x="3232674" y="1752600"/>
            <a:ext cx="3267075" cy="4356100"/>
          </a:xfrm>
          <a:prstGeom prst="rect">
            <a:avLst/>
          </a:prstGeom>
        </p:spPr>
      </p:pic>
      <p:sp>
        <p:nvSpPr>
          <p:cNvPr id="39" name="Freeform 38"/>
          <p:cNvSpPr/>
          <p:nvPr/>
        </p:nvSpPr>
        <p:spPr>
          <a:xfrm>
            <a:off x="4344121" y="2079767"/>
            <a:ext cx="1017240" cy="129567"/>
          </a:xfrm>
          <a:custGeom>
            <a:avLst/>
            <a:gdLst>
              <a:gd name="connsiteX0" fmla="*/ 0 w 2343150"/>
              <a:gd name="connsiteY0" fmla="*/ 0 h 298450"/>
              <a:gd name="connsiteX1" fmla="*/ 2343150 w 2343150"/>
              <a:gd name="connsiteY1" fmla="*/ 57150 h 298450"/>
              <a:gd name="connsiteX2" fmla="*/ 2235200 w 2343150"/>
              <a:gd name="connsiteY2" fmla="*/ 298450 h 298450"/>
              <a:gd name="connsiteX3" fmla="*/ 63500 w 2343150"/>
              <a:gd name="connsiteY3" fmla="*/ 279400 h 298450"/>
              <a:gd name="connsiteX4" fmla="*/ 0 w 2343150"/>
              <a:gd name="connsiteY4" fmla="*/ 0 h 2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298450">
                <a:moveTo>
                  <a:pt x="0" y="0"/>
                </a:moveTo>
                <a:lnTo>
                  <a:pt x="2343150" y="57150"/>
                </a:lnTo>
                <a:lnTo>
                  <a:pt x="2235200" y="298450"/>
                </a:lnTo>
                <a:lnTo>
                  <a:pt x="63500" y="279400"/>
                </a:lnTo>
                <a:lnTo>
                  <a:pt x="0" y="0"/>
                </a:lnTo>
                <a:close/>
              </a:path>
            </a:pathLst>
          </a:custGeom>
          <a:solidFill>
            <a:srgbClr val="00B0F0">
              <a:alpha val="50000"/>
            </a:srgbClr>
          </a:solid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Freeform 39"/>
          <p:cNvSpPr/>
          <p:nvPr/>
        </p:nvSpPr>
        <p:spPr>
          <a:xfrm>
            <a:off x="4567418" y="2697279"/>
            <a:ext cx="521026" cy="55135"/>
          </a:xfrm>
          <a:custGeom>
            <a:avLst/>
            <a:gdLst>
              <a:gd name="connsiteX0" fmla="*/ 12700 w 1200150"/>
              <a:gd name="connsiteY0" fmla="*/ 0 h 127000"/>
              <a:gd name="connsiteX1" fmla="*/ 1200150 w 1200150"/>
              <a:gd name="connsiteY1" fmla="*/ 25400 h 127000"/>
              <a:gd name="connsiteX2" fmla="*/ 1193800 w 1200150"/>
              <a:gd name="connsiteY2" fmla="*/ 127000 h 127000"/>
              <a:gd name="connsiteX3" fmla="*/ 0 w 1200150"/>
              <a:gd name="connsiteY3" fmla="*/ 107950 h 127000"/>
              <a:gd name="connsiteX4" fmla="*/ 12700 w 1200150"/>
              <a:gd name="connsiteY4" fmla="*/ 0 h 12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127000">
                <a:moveTo>
                  <a:pt x="12700" y="0"/>
                </a:moveTo>
                <a:lnTo>
                  <a:pt x="1200150" y="25400"/>
                </a:lnTo>
                <a:lnTo>
                  <a:pt x="1193800" y="127000"/>
                </a:lnTo>
                <a:lnTo>
                  <a:pt x="0" y="107950"/>
                </a:lnTo>
                <a:lnTo>
                  <a:pt x="12700" y="0"/>
                </a:lnTo>
                <a:close/>
              </a:path>
            </a:pathLst>
          </a:cu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Freeform 40"/>
          <p:cNvSpPr/>
          <p:nvPr/>
        </p:nvSpPr>
        <p:spPr>
          <a:xfrm>
            <a:off x="4628067" y="2906792"/>
            <a:ext cx="394215" cy="41351"/>
          </a:xfrm>
          <a:custGeom>
            <a:avLst/>
            <a:gdLst>
              <a:gd name="connsiteX0" fmla="*/ 0 w 908050"/>
              <a:gd name="connsiteY0" fmla="*/ 0 h 95250"/>
              <a:gd name="connsiteX1" fmla="*/ 908050 w 908050"/>
              <a:gd name="connsiteY1" fmla="*/ 31750 h 95250"/>
              <a:gd name="connsiteX2" fmla="*/ 844550 w 908050"/>
              <a:gd name="connsiteY2" fmla="*/ 95250 h 95250"/>
              <a:gd name="connsiteX3" fmla="*/ 25400 w 908050"/>
              <a:gd name="connsiteY3" fmla="*/ 76200 h 95250"/>
              <a:gd name="connsiteX4" fmla="*/ 0 w 908050"/>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50" h="95250">
                <a:moveTo>
                  <a:pt x="0" y="0"/>
                </a:moveTo>
                <a:lnTo>
                  <a:pt x="908050" y="31750"/>
                </a:lnTo>
                <a:lnTo>
                  <a:pt x="844550" y="95250"/>
                </a:lnTo>
                <a:lnTo>
                  <a:pt x="25400" y="76200"/>
                </a:lnTo>
                <a:lnTo>
                  <a:pt x="0" y="0"/>
                </a:lnTo>
                <a:close/>
              </a:path>
            </a:pathLst>
          </a:custGeom>
          <a:solidFill>
            <a:srgbClr val="00B0F0">
              <a:alpha val="50000"/>
            </a:srgbClr>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a:off x="3296556" y="5504533"/>
            <a:ext cx="3142694" cy="517384"/>
          </a:xfrm>
          <a:prstGeom prst="rect">
            <a:avLst/>
          </a:pr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3" name="Rectangle 42"/>
          <p:cNvSpPr/>
          <p:nvPr/>
        </p:nvSpPr>
        <p:spPr>
          <a:xfrm flipV="1">
            <a:off x="3428880" y="5591864"/>
            <a:ext cx="396972" cy="132324"/>
          </a:xfrm>
          <a:prstGeom prst="rect">
            <a:avLst/>
          </a:pr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sp>
      <p:sp>
        <p:nvSpPr>
          <p:cNvPr id="44" name="TextBox 43"/>
          <p:cNvSpPr txBox="1"/>
          <p:nvPr/>
        </p:nvSpPr>
        <p:spPr>
          <a:xfrm>
            <a:off x="3830462" y="5504534"/>
            <a:ext cx="1847927" cy="293955"/>
          </a:xfrm>
          <a:prstGeom prst="rect">
            <a:avLst/>
          </a:prstGeom>
          <a:noFill/>
        </p:spPr>
        <p:txBody>
          <a:bodyPr wrap="square" rtlCol="0">
            <a:normAutofit fontScale="40000" lnSpcReduction="20000"/>
          </a:bodyPr>
          <a:lstStyle/>
          <a:p>
            <a:pPr algn="ctr"/>
            <a:r>
              <a:rPr lang="en-US" sz="3800" dirty="0">
                <a:solidFill>
                  <a:schemeClr val="bg1"/>
                </a:solidFill>
                <a:latin typeface="Times New Roman"/>
              </a:rPr>
              <a:t>Actual light position</a:t>
            </a:r>
          </a:p>
        </p:txBody>
      </p:sp>
      <p:sp>
        <p:nvSpPr>
          <p:cNvPr id="13" name="Title 1"/>
          <p:cNvSpPr>
            <a:spLocks noGrp="1"/>
          </p:cNvSpPr>
          <p:nvPr>
            <p:ph type="title"/>
          </p:nvPr>
        </p:nvSpPr>
        <p:spPr>
          <a:xfrm>
            <a:off x="609600" y="274638"/>
            <a:ext cx="8534400" cy="1143000"/>
          </a:xfrm>
        </p:spPr>
        <p:txBody>
          <a:bodyPr/>
          <a:lstStyle/>
          <a:p>
            <a:r>
              <a:rPr lang="en-US" dirty="0"/>
              <a:t>Lighting estimation</a:t>
            </a:r>
          </a:p>
        </p:txBody>
      </p:sp>
      <p:sp>
        <p:nvSpPr>
          <p:cNvPr id="2" name="Slide Number Placeholder 1">
            <a:extLst>
              <a:ext uri="{FF2B5EF4-FFF2-40B4-BE49-F238E27FC236}">
                <a16:creationId xmlns:a16="http://schemas.microsoft.com/office/drawing/2014/main" id="{728F0E26-398E-E94F-9D66-346ED3C31079}"/>
              </a:ext>
            </a:extLst>
          </p:cNvPr>
          <p:cNvSpPr>
            <a:spLocks noGrp="1"/>
          </p:cNvSpPr>
          <p:nvPr>
            <p:ph type="sldNum" sz="quarter" idx="12"/>
          </p:nvPr>
        </p:nvSpPr>
        <p:spPr/>
        <p:txBody>
          <a:bodyPr/>
          <a:lstStyle/>
          <a:p>
            <a:fld id="{99743262-A870-42BE-8098-69CAE7CFE49C}" type="slidenum">
              <a:rPr lang="en-US" smtClean="0"/>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orig.png"/>
          <p:cNvPicPr>
            <a:picLocks noChangeAspect="1"/>
          </p:cNvPicPr>
          <p:nvPr/>
        </p:nvPicPr>
        <p:blipFill>
          <a:blip r:embed="rId2"/>
          <a:stretch>
            <a:fillRect/>
          </a:stretch>
        </p:blipFill>
        <p:spPr>
          <a:xfrm>
            <a:off x="3236986" y="1752600"/>
            <a:ext cx="3267075" cy="4356100"/>
          </a:xfrm>
          <a:prstGeom prst="rect">
            <a:avLst/>
          </a:prstGeom>
        </p:spPr>
      </p:pic>
      <p:sp>
        <p:nvSpPr>
          <p:cNvPr id="32" name="Freeform 31"/>
          <p:cNvSpPr/>
          <p:nvPr/>
        </p:nvSpPr>
        <p:spPr>
          <a:xfrm>
            <a:off x="4348433" y="2079767"/>
            <a:ext cx="1017240" cy="129567"/>
          </a:xfrm>
          <a:custGeom>
            <a:avLst/>
            <a:gdLst>
              <a:gd name="connsiteX0" fmla="*/ 0 w 2343150"/>
              <a:gd name="connsiteY0" fmla="*/ 0 h 298450"/>
              <a:gd name="connsiteX1" fmla="*/ 2343150 w 2343150"/>
              <a:gd name="connsiteY1" fmla="*/ 57150 h 298450"/>
              <a:gd name="connsiteX2" fmla="*/ 2235200 w 2343150"/>
              <a:gd name="connsiteY2" fmla="*/ 298450 h 298450"/>
              <a:gd name="connsiteX3" fmla="*/ 63500 w 2343150"/>
              <a:gd name="connsiteY3" fmla="*/ 279400 h 298450"/>
              <a:gd name="connsiteX4" fmla="*/ 0 w 2343150"/>
              <a:gd name="connsiteY4" fmla="*/ 0 h 298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3150" h="298450">
                <a:moveTo>
                  <a:pt x="0" y="0"/>
                </a:moveTo>
                <a:lnTo>
                  <a:pt x="2343150" y="57150"/>
                </a:lnTo>
                <a:lnTo>
                  <a:pt x="2235200" y="298450"/>
                </a:lnTo>
                <a:lnTo>
                  <a:pt x="63500" y="279400"/>
                </a:lnTo>
                <a:lnTo>
                  <a:pt x="0" y="0"/>
                </a:lnTo>
                <a:close/>
              </a:path>
            </a:pathLst>
          </a:custGeom>
          <a:solidFill>
            <a:srgbClr val="00B0F0">
              <a:alpha val="50000"/>
            </a:srgbClr>
          </a:solidFill>
          <a:ln w="635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Freeform 32"/>
          <p:cNvSpPr/>
          <p:nvPr/>
        </p:nvSpPr>
        <p:spPr>
          <a:xfrm>
            <a:off x="4571730" y="2697279"/>
            <a:ext cx="521026" cy="55135"/>
          </a:xfrm>
          <a:custGeom>
            <a:avLst/>
            <a:gdLst>
              <a:gd name="connsiteX0" fmla="*/ 12700 w 1200150"/>
              <a:gd name="connsiteY0" fmla="*/ 0 h 127000"/>
              <a:gd name="connsiteX1" fmla="*/ 1200150 w 1200150"/>
              <a:gd name="connsiteY1" fmla="*/ 25400 h 127000"/>
              <a:gd name="connsiteX2" fmla="*/ 1193800 w 1200150"/>
              <a:gd name="connsiteY2" fmla="*/ 127000 h 127000"/>
              <a:gd name="connsiteX3" fmla="*/ 0 w 1200150"/>
              <a:gd name="connsiteY3" fmla="*/ 107950 h 127000"/>
              <a:gd name="connsiteX4" fmla="*/ 12700 w 1200150"/>
              <a:gd name="connsiteY4" fmla="*/ 0 h 127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0150" h="127000">
                <a:moveTo>
                  <a:pt x="12700" y="0"/>
                </a:moveTo>
                <a:lnTo>
                  <a:pt x="1200150" y="25400"/>
                </a:lnTo>
                <a:lnTo>
                  <a:pt x="1193800" y="127000"/>
                </a:lnTo>
                <a:lnTo>
                  <a:pt x="0" y="107950"/>
                </a:lnTo>
                <a:lnTo>
                  <a:pt x="12700" y="0"/>
                </a:lnTo>
                <a:close/>
              </a:path>
            </a:pathLst>
          </a:cu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reeform 33"/>
          <p:cNvSpPr/>
          <p:nvPr/>
        </p:nvSpPr>
        <p:spPr>
          <a:xfrm>
            <a:off x="4632379" y="2906792"/>
            <a:ext cx="394215" cy="41351"/>
          </a:xfrm>
          <a:custGeom>
            <a:avLst/>
            <a:gdLst>
              <a:gd name="connsiteX0" fmla="*/ 0 w 908050"/>
              <a:gd name="connsiteY0" fmla="*/ 0 h 95250"/>
              <a:gd name="connsiteX1" fmla="*/ 908050 w 908050"/>
              <a:gd name="connsiteY1" fmla="*/ 31750 h 95250"/>
              <a:gd name="connsiteX2" fmla="*/ 844550 w 908050"/>
              <a:gd name="connsiteY2" fmla="*/ 95250 h 95250"/>
              <a:gd name="connsiteX3" fmla="*/ 25400 w 908050"/>
              <a:gd name="connsiteY3" fmla="*/ 76200 h 95250"/>
              <a:gd name="connsiteX4" fmla="*/ 0 w 908050"/>
              <a:gd name="connsiteY4" fmla="*/ 0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8050" h="95250">
                <a:moveTo>
                  <a:pt x="0" y="0"/>
                </a:moveTo>
                <a:lnTo>
                  <a:pt x="908050" y="31750"/>
                </a:lnTo>
                <a:lnTo>
                  <a:pt x="844550" y="95250"/>
                </a:lnTo>
                <a:lnTo>
                  <a:pt x="25400" y="76200"/>
                </a:lnTo>
                <a:lnTo>
                  <a:pt x="0" y="0"/>
                </a:lnTo>
                <a:close/>
              </a:path>
            </a:pathLst>
          </a:custGeom>
          <a:solidFill>
            <a:srgbClr val="00B0F0">
              <a:alpha val="50000"/>
            </a:srgbClr>
          </a:solidFill>
          <a:ln w="38100">
            <a:solidFill>
              <a:srgbClr val="00B0F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reeform 34"/>
          <p:cNvSpPr/>
          <p:nvPr/>
        </p:nvSpPr>
        <p:spPr>
          <a:xfrm>
            <a:off x="4392542" y="2239657"/>
            <a:ext cx="887673" cy="118540"/>
          </a:xfrm>
          <a:custGeom>
            <a:avLst/>
            <a:gdLst>
              <a:gd name="connsiteX0" fmla="*/ 0 w 2044700"/>
              <a:gd name="connsiteY0" fmla="*/ 0 h 273050"/>
              <a:gd name="connsiteX1" fmla="*/ 2044700 w 2044700"/>
              <a:gd name="connsiteY1" fmla="*/ 50800 h 273050"/>
              <a:gd name="connsiteX2" fmla="*/ 1974850 w 2044700"/>
              <a:gd name="connsiteY2" fmla="*/ 273050 h 273050"/>
              <a:gd name="connsiteX3" fmla="*/ 76200 w 2044700"/>
              <a:gd name="connsiteY3" fmla="*/ 215900 h 273050"/>
              <a:gd name="connsiteX4" fmla="*/ 0 w 2044700"/>
              <a:gd name="connsiteY4" fmla="*/ 0 h 27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273050">
                <a:moveTo>
                  <a:pt x="0" y="0"/>
                </a:moveTo>
                <a:lnTo>
                  <a:pt x="2044700" y="50800"/>
                </a:lnTo>
                <a:lnTo>
                  <a:pt x="1974850" y="273050"/>
                </a:lnTo>
                <a:lnTo>
                  <a:pt x="76200" y="215900"/>
                </a:lnTo>
                <a:lnTo>
                  <a:pt x="0" y="0"/>
                </a:lnTo>
                <a:close/>
              </a:path>
            </a:pathLst>
          </a:cu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a:off x="4574486" y="2752413"/>
            <a:ext cx="537566" cy="66162"/>
          </a:xfrm>
          <a:custGeom>
            <a:avLst/>
            <a:gdLst>
              <a:gd name="connsiteX0" fmla="*/ 19050 w 1238250"/>
              <a:gd name="connsiteY0" fmla="*/ 120650 h 152400"/>
              <a:gd name="connsiteX1" fmla="*/ 1219200 w 1238250"/>
              <a:gd name="connsiteY1" fmla="*/ 152400 h 152400"/>
              <a:gd name="connsiteX2" fmla="*/ 1238250 w 1238250"/>
              <a:gd name="connsiteY2" fmla="*/ 6350 h 152400"/>
              <a:gd name="connsiteX3" fmla="*/ 0 w 1238250"/>
              <a:gd name="connsiteY3" fmla="*/ 0 h 152400"/>
              <a:gd name="connsiteX4" fmla="*/ 19050 w 1238250"/>
              <a:gd name="connsiteY4" fmla="*/ 12065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52400">
                <a:moveTo>
                  <a:pt x="19050" y="120650"/>
                </a:moveTo>
                <a:lnTo>
                  <a:pt x="1219200" y="152400"/>
                </a:lnTo>
                <a:lnTo>
                  <a:pt x="1238250" y="6350"/>
                </a:lnTo>
                <a:lnTo>
                  <a:pt x="0" y="0"/>
                </a:lnTo>
                <a:lnTo>
                  <a:pt x="19050" y="12065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Freeform 36"/>
          <p:cNvSpPr/>
          <p:nvPr/>
        </p:nvSpPr>
        <p:spPr>
          <a:xfrm>
            <a:off x="4615838" y="2859926"/>
            <a:ext cx="454864" cy="60648"/>
          </a:xfrm>
          <a:custGeom>
            <a:avLst/>
            <a:gdLst>
              <a:gd name="connsiteX0" fmla="*/ 12700 w 1047750"/>
              <a:gd name="connsiteY0" fmla="*/ 107950 h 139700"/>
              <a:gd name="connsiteX1" fmla="*/ 1022350 w 1047750"/>
              <a:gd name="connsiteY1" fmla="*/ 139700 h 139700"/>
              <a:gd name="connsiteX2" fmla="*/ 1047750 w 1047750"/>
              <a:gd name="connsiteY2" fmla="*/ 25400 h 139700"/>
              <a:gd name="connsiteX3" fmla="*/ 0 w 1047750"/>
              <a:gd name="connsiteY3" fmla="*/ 0 h 139700"/>
              <a:gd name="connsiteX4" fmla="*/ 12700 w 1047750"/>
              <a:gd name="connsiteY4" fmla="*/ 10795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39700">
                <a:moveTo>
                  <a:pt x="12700" y="107950"/>
                </a:moveTo>
                <a:lnTo>
                  <a:pt x="1022350" y="139700"/>
                </a:lnTo>
                <a:lnTo>
                  <a:pt x="1047750" y="25400"/>
                </a:lnTo>
                <a:lnTo>
                  <a:pt x="0" y="0"/>
                </a:lnTo>
                <a:lnTo>
                  <a:pt x="12700" y="107950"/>
                </a:lnTo>
                <a:close/>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38"/>
          <p:cNvSpPr/>
          <p:nvPr/>
        </p:nvSpPr>
        <p:spPr>
          <a:xfrm>
            <a:off x="3300868" y="5504533"/>
            <a:ext cx="3142694" cy="517384"/>
          </a:xfrm>
          <a:prstGeom prst="rect">
            <a:avLst/>
          </a:prstGeom>
          <a:solidFill>
            <a:schemeClr val="tx1">
              <a:alpha val="70000"/>
            </a:schemeClr>
          </a:solidFill>
          <a:ln>
            <a:noFill/>
          </a:ln>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40" name="TextBox 39"/>
          <p:cNvSpPr txBox="1"/>
          <p:nvPr/>
        </p:nvSpPr>
        <p:spPr>
          <a:xfrm>
            <a:off x="3863246" y="5724189"/>
            <a:ext cx="2580317" cy="293955"/>
          </a:xfrm>
          <a:prstGeom prst="rect">
            <a:avLst/>
          </a:prstGeom>
          <a:noFill/>
        </p:spPr>
        <p:txBody>
          <a:bodyPr wrap="square" rtlCol="0">
            <a:normAutofit fontScale="40000" lnSpcReduction="20000"/>
          </a:bodyPr>
          <a:lstStyle/>
          <a:p>
            <a:r>
              <a:rPr lang="en-US" sz="3800" dirty="0">
                <a:solidFill>
                  <a:schemeClr val="bg1"/>
                </a:solidFill>
                <a:latin typeface="Times New Roman"/>
              </a:rPr>
              <a:t>User-initialized light position</a:t>
            </a:r>
          </a:p>
        </p:txBody>
      </p:sp>
      <p:sp>
        <p:nvSpPr>
          <p:cNvPr id="41" name="Rectangle 40"/>
          <p:cNvSpPr/>
          <p:nvPr/>
        </p:nvSpPr>
        <p:spPr>
          <a:xfrm>
            <a:off x="3441153" y="5823431"/>
            <a:ext cx="389010" cy="131150"/>
          </a:xfrm>
          <a:prstGeom prst="rect">
            <a:avLst/>
          </a:pr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Rectangle 41"/>
          <p:cNvSpPr/>
          <p:nvPr/>
        </p:nvSpPr>
        <p:spPr>
          <a:xfrm flipV="1">
            <a:off x="3433192" y="5591864"/>
            <a:ext cx="396972" cy="132324"/>
          </a:xfrm>
          <a:prstGeom prst="rect">
            <a:avLst/>
          </a:prstGeom>
          <a:solidFill>
            <a:srgbClr val="00B0F0">
              <a:alpha val="50000"/>
            </a:srgbClr>
          </a:solidFill>
          <a:ln w="50800">
            <a:solidFill>
              <a:srgbClr val="00B0F0"/>
            </a:solidFill>
          </a:ln>
        </p:spPr>
        <p:style>
          <a:lnRef idx="1">
            <a:schemeClr val="accent1"/>
          </a:lnRef>
          <a:fillRef idx="3">
            <a:schemeClr val="accent1"/>
          </a:fillRef>
          <a:effectRef idx="2">
            <a:schemeClr val="accent1"/>
          </a:effectRef>
          <a:fontRef idx="minor">
            <a:schemeClr val="lt1"/>
          </a:fontRef>
        </p:style>
      </p:sp>
      <p:sp>
        <p:nvSpPr>
          <p:cNvPr id="43" name="TextBox 42"/>
          <p:cNvSpPr txBox="1"/>
          <p:nvPr/>
        </p:nvSpPr>
        <p:spPr>
          <a:xfrm>
            <a:off x="3834774" y="5504534"/>
            <a:ext cx="1847927" cy="293955"/>
          </a:xfrm>
          <a:prstGeom prst="rect">
            <a:avLst/>
          </a:prstGeom>
          <a:noFill/>
        </p:spPr>
        <p:txBody>
          <a:bodyPr wrap="square" rtlCol="0">
            <a:normAutofit fontScale="40000" lnSpcReduction="20000"/>
          </a:bodyPr>
          <a:lstStyle/>
          <a:p>
            <a:pPr algn="ctr"/>
            <a:r>
              <a:rPr lang="en-US" sz="3800" dirty="0">
                <a:solidFill>
                  <a:schemeClr val="bg1"/>
                </a:solidFill>
                <a:latin typeface="Times New Roman"/>
              </a:rPr>
              <a:t>Actual light position</a:t>
            </a:r>
          </a:p>
        </p:txBody>
      </p:sp>
      <p:sp>
        <p:nvSpPr>
          <p:cNvPr id="16" name="Title 1"/>
          <p:cNvSpPr>
            <a:spLocks noGrp="1"/>
          </p:cNvSpPr>
          <p:nvPr>
            <p:ph type="title"/>
          </p:nvPr>
        </p:nvSpPr>
        <p:spPr>
          <a:xfrm>
            <a:off x="609600" y="274638"/>
            <a:ext cx="8534400" cy="1143000"/>
          </a:xfrm>
        </p:spPr>
        <p:txBody>
          <a:bodyPr/>
          <a:lstStyle/>
          <a:p>
            <a:r>
              <a:rPr lang="en-US" dirty="0"/>
              <a:t>Lighting estimation</a:t>
            </a:r>
          </a:p>
        </p:txBody>
      </p:sp>
      <p:sp>
        <p:nvSpPr>
          <p:cNvPr id="2" name="Slide Number Placeholder 1">
            <a:extLst>
              <a:ext uri="{FF2B5EF4-FFF2-40B4-BE49-F238E27FC236}">
                <a16:creationId xmlns:a16="http://schemas.microsoft.com/office/drawing/2014/main" id="{71B1BA5D-38E5-884D-86B6-F2EEE95237B2}"/>
              </a:ext>
            </a:extLst>
          </p:cNvPr>
          <p:cNvSpPr>
            <a:spLocks noGrp="1"/>
          </p:cNvSpPr>
          <p:nvPr>
            <p:ph type="sldNum" sz="quarter" idx="12"/>
          </p:nvPr>
        </p:nvSpPr>
        <p:spPr/>
        <p:txBody>
          <a:bodyPr/>
          <a:lstStyle/>
          <a:p>
            <a:fld id="{99743262-A870-42BE-8098-69CAE7CFE49C}" type="slidenum">
              <a:rPr lang="en-US" smtClean="0"/>
              <a:pPr/>
              <a:t>51</a:t>
            </a:fld>
            <a:endParaRPr lang="en-US"/>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8534400" cy="1143000"/>
          </a:xfrm>
        </p:spPr>
        <p:txBody>
          <a:bodyPr/>
          <a:lstStyle/>
          <a:p>
            <a:r>
              <a:rPr lang="en-US" dirty="0"/>
              <a:t>Light refinement</a:t>
            </a:r>
          </a:p>
        </p:txBody>
      </p:sp>
      <p:grpSp>
        <p:nvGrpSpPr>
          <p:cNvPr id="69" name="Group 68"/>
          <p:cNvGrpSpPr/>
          <p:nvPr/>
        </p:nvGrpSpPr>
        <p:grpSpPr>
          <a:xfrm>
            <a:off x="1143000" y="2387254"/>
            <a:ext cx="7546974" cy="4196108"/>
            <a:chOff x="561758" y="1600201"/>
            <a:chExt cx="8128216" cy="4662548"/>
          </a:xfrm>
        </p:grpSpPr>
        <p:pic>
          <p:nvPicPr>
            <p:cNvPr id="139" name="Picture 138" descr="initial2.png"/>
            <p:cNvPicPr>
              <a:picLocks noChangeAspect="1"/>
            </p:cNvPicPr>
            <p:nvPr/>
          </p:nvPicPr>
          <p:blipFill>
            <a:blip r:embed="rId3" cstate="print"/>
            <a:stretch>
              <a:fillRect/>
            </a:stretch>
          </p:blipFill>
          <p:spPr>
            <a:xfrm>
              <a:off x="2173283" y="1600201"/>
              <a:ext cx="1504950" cy="2006600"/>
            </a:xfrm>
            <a:prstGeom prst="rect">
              <a:avLst/>
            </a:prstGeom>
          </p:spPr>
        </p:pic>
        <p:grpSp>
          <p:nvGrpSpPr>
            <p:cNvPr id="3" name="Group 57"/>
            <p:cNvGrpSpPr/>
            <p:nvPr/>
          </p:nvGrpSpPr>
          <p:grpSpPr>
            <a:xfrm>
              <a:off x="561758" y="4178299"/>
              <a:ext cx="1486117" cy="1981489"/>
              <a:chOff x="1006258" y="4178299"/>
              <a:chExt cx="1486117" cy="1981489"/>
            </a:xfrm>
          </p:grpSpPr>
          <p:pic>
            <p:nvPicPr>
              <p:cNvPr id="46" name="Picture 45" descr="orig_grid.png"/>
              <p:cNvPicPr>
                <a:picLocks noChangeAspect="1"/>
              </p:cNvPicPr>
              <p:nvPr/>
            </p:nvPicPr>
            <p:blipFill>
              <a:blip r:embed="rId4"/>
              <a:stretch>
                <a:fillRect/>
              </a:stretch>
            </p:blipFill>
            <p:spPr>
              <a:xfrm>
                <a:off x="1006258" y="4178299"/>
                <a:ext cx="1486117" cy="1981489"/>
              </a:xfrm>
              <a:prstGeom prst="rect">
                <a:avLst/>
              </a:prstGeom>
            </p:spPr>
          </p:pic>
          <p:pic>
            <p:nvPicPr>
              <p:cNvPr id="53" name="Picture 52" descr="latex-image-1.pdf"/>
              <p:cNvPicPr>
                <a:picLocks noChangeAspect="1"/>
              </p:cNvPicPr>
              <p:nvPr/>
            </p:nvPicPr>
            <p:blipFill>
              <a:blip r:embed="rId5"/>
              <a:stretch>
                <a:fillRect/>
              </a:stretch>
            </p:blipFill>
            <p:spPr>
              <a:xfrm>
                <a:off x="1085850" y="5867377"/>
                <a:ext cx="1355725" cy="292411"/>
              </a:xfrm>
              <a:prstGeom prst="rect">
                <a:avLst/>
              </a:prstGeom>
              <a:ln>
                <a:noFill/>
              </a:ln>
              <a:effectLst>
                <a:outerShdw blurRad="50800" dist="38100" dir="2700000" algn="tl" rotWithShape="0">
                  <a:srgbClr val="000000">
                    <a:alpha val="43000"/>
                  </a:srgbClr>
                </a:outerShdw>
              </a:effectLst>
            </p:spPr>
          </p:pic>
        </p:grpSp>
        <p:grpSp>
          <p:nvGrpSpPr>
            <p:cNvPr id="4" name="Group 58"/>
            <p:cNvGrpSpPr/>
            <p:nvPr/>
          </p:nvGrpSpPr>
          <p:grpSpPr>
            <a:xfrm>
              <a:off x="2179093" y="4178299"/>
              <a:ext cx="1486117" cy="1981489"/>
              <a:chOff x="6598693" y="4178299"/>
              <a:chExt cx="1486117" cy="1981489"/>
            </a:xfrm>
          </p:grpSpPr>
          <p:pic>
            <p:nvPicPr>
              <p:cNvPr id="48" name="Picture 47" descr="albedo.png"/>
              <p:cNvPicPr>
                <a:picLocks noChangeAspect="1"/>
              </p:cNvPicPr>
              <p:nvPr/>
            </p:nvPicPr>
            <p:blipFill>
              <a:blip r:embed="rId6"/>
              <a:stretch>
                <a:fillRect/>
              </a:stretch>
            </p:blipFill>
            <p:spPr>
              <a:xfrm>
                <a:off x="6598693" y="4178299"/>
                <a:ext cx="1486117" cy="1981489"/>
              </a:xfrm>
              <a:prstGeom prst="rect">
                <a:avLst/>
              </a:prstGeom>
            </p:spPr>
          </p:pic>
          <p:pic>
            <p:nvPicPr>
              <p:cNvPr id="54" name="Picture 53" descr="latex-image-1.pdf"/>
              <p:cNvPicPr>
                <a:picLocks noChangeAspect="1"/>
              </p:cNvPicPr>
              <p:nvPr/>
            </p:nvPicPr>
            <p:blipFill>
              <a:blip r:embed="rId7"/>
              <a:stretch>
                <a:fillRect/>
              </a:stretch>
            </p:blipFill>
            <p:spPr>
              <a:xfrm>
                <a:off x="6674893" y="5891980"/>
                <a:ext cx="1331788" cy="204308"/>
              </a:xfrm>
              <a:prstGeom prst="rect">
                <a:avLst/>
              </a:prstGeom>
            </p:spPr>
          </p:pic>
        </p:grpSp>
        <p:pic>
          <p:nvPicPr>
            <p:cNvPr id="45" name="Picture 44" descr="orig.png"/>
            <p:cNvPicPr>
              <a:picLocks noChangeAspect="1"/>
            </p:cNvPicPr>
            <p:nvPr/>
          </p:nvPicPr>
          <p:blipFill>
            <a:blip r:embed="rId8"/>
            <a:stretch>
              <a:fillRect/>
            </a:stretch>
          </p:blipFill>
          <p:spPr>
            <a:xfrm>
              <a:off x="561758" y="1612899"/>
              <a:ext cx="1486117" cy="1981489"/>
            </a:xfrm>
            <a:prstGeom prst="rect">
              <a:avLst/>
            </a:prstGeom>
          </p:spPr>
        </p:pic>
        <p:grpSp>
          <p:nvGrpSpPr>
            <p:cNvPr id="5" name="Group 51"/>
            <p:cNvGrpSpPr/>
            <p:nvPr/>
          </p:nvGrpSpPr>
          <p:grpSpPr>
            <a:xfrm>
              <a:off x="2717359" y="1838755"/>
              <a:ext cx="384373" cy="294845"/>
              <a:chOff x="1548959" y="2245154"/>
              <a:chExt cx="982565" cy="753707"/>
            </a:xfrm>
          </p:grpSpPr>
          <p:sp>
            <p:nvSpPr>
              <p:cNvPr id="49" name="Freeform 48"/>
              <p:cNvSpPr/>
              <p:nvPr/>
            </p:nvSpPr>
            <p:spPr>
              <a:xfrm>
                <a:off x="1548959" y="2245154"/>
                <a:ext cx="982565" cy="131212"/>
              </a:xfrm>
              <a:custGeom>
                <a:avLst/>
                <a:gdLst>
                  <a:gd name="connsiteX0" fmla="*/ 0 w 2044700"/>
                  <a:gd name="connsiteY0" fmla="*/ 0 h 273050"/>
                  <a:gd name="connsiteX1" fmla="*/ 2044700 w 2044700"/>
                  <a:gd name="connsiteY1" fmla="*/ 50800 h 273050"/>
                  <a:gd name="connsiteX2" fmla="*/ 1974850 w 2044700"/>
                  <a:gd name="connsiteY2" fmla="*/ 273050 h 273050"/>
                  <a:gd name="connsiteX3" fmla="*/ 76200 w 2044700"/>
                  <a:gd name="connsiteY3" fmla="*/ 215900 h 273050"/>
                  <a:gd name="connsiteX4" fmla="*/ 0 w 2044700"/>
                  <a:gd name="connsiteY4" fmla="*/ 0 h 27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273050">
                    <a:moveTo>
                      <a:pt x="0" y="0"/>
                    </a:moveTo>
                    <a:lnTo>
                      <a:pt x="2044700" y="50800"/>
                    </a:lnTo>
                    <a:lnTo>
                      <a:pt x="1974850" y="273050"/>
                    </a:lnTo>
                    <a:lnTo>
                      <a:pt x="76200" y="215900"/>
                    </a:lnTo>
                    <a:lnTo>
                      <a:pt x="0" y="0"/>
                    </a:lnTo>
                    <a:close/>
                  </a:path>
                </a:pathLst>
              </a:cu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a:off x="1750354" y="2812724"/>
                <a:ext cx="595032" cy="73235"/>
              </a:xfrm>
              <a:custGeom>
                <a:avLst/>
                <a:gdLst>
                  <a:gd name="connsiteX0" fmla="*/ 19050 w 1238250"/>
                  <a:gd name="connsiteY0" fmla="*/ 120650 h 152400"/>
                  <a:gd name="connsiteX1" fmla="*/ 1219200 w 1238250"/>
                  <a:gd name="connsiteY1" fmla="*/ 152400 h 152400"/>
                  <a:gd name="connsiteX2" fmla="*/ 1238250 w 1238250"/>
                  <a:gd name="connsiteY2" fmla="*/ 6350 h 152400"/>
                  <a:gd name="connsiteX3" fmla="*/ 0 w 1238250"/>
                  <a:gd name="connsiteY3" fmla="*/ 0 h 152400"/>
                  <a:gd name="connsiteX4" fmla="*/ 19050 w 1238250"/>
                  <a:gd name="connsiteY4" fmla="*/ 12065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52400">
                    <a:moveTo>
                      <a:pt x="19050" y="120650"/>
                    </a:moveTo>
                    <a:lnTo>
                      <a:pt x="1219200" y="152400"/>
                    </a:lnTo>
                    <a:lnTo>
                      <a:pt x="1238250" y="6350"/>
                    </a:lnTo>
                    <a:lnTo>
                      <a:pt x="0" y="0"/>
                    </a:lnTo>
                    <a:lnTo>
                      <a:pt x="19050" y="12065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Freeform 50"/>
              <p:cNvSpPr/>
              <p:nvPr/>
            </p:nvSpPr>
            <p:spPr>
              <a:xfrm>
                <a:off x="1796126" y="2931730"/>
                <a:ext cx="503489" cy="67131"/>
              </a:xfrm>
              <a:custGeom>
                <a:avLst/>
                <a:gdLst>
                  <a:gd name="connsiteX0" fmla="*/ 12700 w 1047750"/>
                  <a:gd name="connsiteY0" fmla="*/ 107950 h 139700"/>
                  <a:gd name="connsiteX1" fmla="*/ 1022350 w 1047750"/>
                  <a:gd name="connsiteY1" fmla="*/ 139700 h 139700"/>
                  <a:gd name="connsiteX2" fmla="*/ 1047750 w 1047750"/>
                  <a:gd name="connsiteY2" fmla="*/ 25400 h 139700"/>
                  <a:gd name="connsiteX3" fmla="*/ 0 w 1047750"/>
                  <a:gd name="connsiteY3" fmla="*/ 0 h 139700"/>
                  <a:gd name="connsiteX4" fmla="*/ 12700 w 1047750"/>
                  <a:gd name="connsiteY4" fmla="*/ 10795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39700">
                    <a:moveTo>
                      <a:pt x="12700" y="107950"/>
                    </a:moveTo>
                    <a:lnTo>
                      <a:pt x="1022350" y="139700"/>
                    </a:lnTo>
                    <a:lnTo>
                      <a:pt x="1047750" y="25400"/>
                    </a:lnTo>
                    <a:lnTo>
                      <a:pt x="0" y="0"/>
                    </a:lnTo>
                    <a:lnTo>
                      <a:pt x="12700" y="107950"/>
                    </a:lnTo>
                    <a:close/>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6" name="Picture 55" descr="latex-image-1.pdf"/>
            <p:cNvPicPr>
              <a:picLocks noChangeAspect="1"/>
            </p:cNvPicPr>
            <p:nvPr/>
          </p:nvPicPr>
          <p:blipFill>
            <a:blip r:embed="rId9"/>
            <a:stretch>
              <a:fillRect/>
            </a:stretch>
          </p:blipFill>
          <p:spPr>
            <a:xfrm>
              <a:off x="869950" y="3287646"/>
              <a:ext cx="781050" cy="294042"/>
            </a:xfrm>
            <a:prstGeom prst="rect">
              <a:avLst/>
            </a:prstGeom>
          </p:spPr>
        </p:pic>
        <p:sp>
          <p:nvSpPr>
            <p:cNvPr id="61" name="Rounded Rectangle 60"/>
            <p:cNvSpPr/>
            <p:nvPr/>
          </p:nvSpPr>
          <p:spPr>
            <a:xfrm>
              <a:off x="4274820" y="3213100"/>
              <a:ext cx="2379980" cy="1333500"/>
            </a:xfrm>
            <a:prstGeom prst="roundRect">
              <a:avLst/>
            </a:prstGeom>
            <a:ln/>
          </p:spPr>
          <p:style>
            <a:lnRef idx="1">
              <a:schemeClr val="accent1"/>
            </a:lnRef>
            <a:fillRef idx="3">
              <a:schemeClr val="accent1"/>
            </a:fillRef>
            <a:effectRef idx="2">
              <a:schemeClr val="accent1"/>
            </a:effectRef>
            <a:fontRef idx="minor">
              <a:schemeClr val="lt1"/>
            </a:fontRef>
          </p:style>
        </p:sp>
        <p:grpSp>
          <p:nvGrpSpPr>
            <p:cNvPr id="6" name="Group 95"/>
            <p:cNvGrpSpPr/>
            <p:nvPr/>
          </p:nvGrpSpPr>
          <p:grpSpPr>
            <a:xfrm>
              <a:off x="7213600" y="2895601"/>
              <a:ext cx="1476374" cy="1968499"/>
              <a:chOff x="7935672" y="-1"/>
              <a:chExt cx="7543800" cy="10058401"/>
            </a:xfrm>
          </p:grpSpPr>
          <p:pic>
            <p:nvPicPr>
              <p:cNvPr id="97" name="Picture 96" descr="empty.png"/>
              <p:cNvPicPr>
                <a:picLocks noChangeAspect="1"/>
              </p:cNvPicPr>
              <p:nvPr/>
            </p:nvPicPr>
            <p:blipFill>
              <a:blip r:embed="rId10" cstate="print"/>
              <a:stretch>
                <a:fillRect/>
              </a:stretch>
            </p:blipFill>
            <p:spPr>
              <a:xfrm>
                <a:off x="7935672" y="-1"/>
                <a:ext cx="7543800" cy="10058401"/>
              </a:xfrm>
              <a:prstGeom prst="rect">
                <a:avLst/>
              </a:prstGeom>
            </p:spPr>
          </p:pic>
          <p:sp>
            <p:nvSpPr>
              <p:cNvPr id="98" name="Freeform 97"/>
              <p:cNvSpPr/>
              <p:nvPr/>
            </p:nvSpPr>
            <p:spPr>
              <a:xfrm>
                <a:off x="10426700" y="800100"/>
                <a:ext cx="2260600" cy="323850"/>
              </a:xfrm>
              <a:custGeom>
                <a:avLst/>
                <a:gdLst>
                  <a:gd name="connsiteX0" fmla="*/ 0 w 2260600"/>
                  <a:gd name="connsiteY0" fmla="*/ 0 h 323850"/>
                  <a:gd name="connsiteX1" fmla="*/ 2260600 w 2260600"/>
                  <a:gd name="connsiteY1" fmla="*/ 63500 h 323850"/>
                  <a:gd name="connsiteX2" fmla="*/ 2184400 w 2260600"/>
                  <a:gd name="connsiteY2" fmla="*/ 323850 h 323850"/>
                  <a:gd name="connsiteX3" fmla="*/ 63500 w 2260600"/>
                  <a:gd name="connsiteY3" fmla="*/ 254000 h 323850"/>
                  <a:gd name="connsiteX4" fmla="*/ 0 w 2260600"/>
                  <a:gd name="connsiteY4" fmla="*/ 0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0" h="323850">
                    <a:moveTo>
                      <a:pt x="0" y="0"/>
                    </a:moveTo>
                    <a:lnTo>
                      <a:pt x="2260600" y="63500"/>
                    </a:lnTo>
                    <a:lnTo>
                      <a:pt x="2184400" y="323850"/>
                    </a:lnTo>
                    <a:lnTo>
                      <a:pt x="63500" y="254000"/>
                    </a:lnTo>
                    <a:lnTo>
                      <a:pt x="0" y="0"/>
                    </a:lnTo>
                    <a:close/>
                  </a:path>
                </a:pathLst>
              </a:custGeom>
              <a:noFill/>
              <a:ln w="889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Freeform 98"/>
              <p:cNvSpPr/>
              <p:nvPr/>
            </p:nvSpPr>
            <p:spPr>
              <a:xfrm>
                <a:off x="11017250" y="2279650"/>
                <a:ext cx="1238250" cy="165100"/>
              </a:xfrm>
              <a:custGeom>
                <a:avLst/>
                <a:gdLst>
                  <a:gd name="connsiteX0" fmla="*/ 0 w 1238250"/>
                  <a:gd name="connsiteY0" fmla="*/ 0 h 165100"/>
                  <a:gd name="connsiteX1" fmla="*/ 1238250 w 1238250"/>
                  <a:gd name="connsiteY1" fmla="*/ 25400 h 165100"/>
                  <a:gd name="connsiteX2" fmla="*/ 1206500 w 1238250"/>
                  <a:gd name="connsiteY2" fmla="*/ 165100 h 165100"/>
                  <a:gd name="connsiteX3" fmla="*/ 25400 w 1238250"/>
                  <a:gd name="connsiteY3" fmla="*/ 139700 h 165100"/>
                  <a:gd name="connsiteX4" fmla="*/ 0 w 1238250"/>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65100">
                    <a:moveTo>
                      <a:pt x="0" y="0"/>
                    </a:moveTo>
                    <a:lnTo>
                      <a:pt x="1238250" y="25400"/>
                    </a:lnTo>
                    <a:lnTo>
                      <a:pt x="1206500" y="165100"/>
                    </a:lnTo>
                    <a:lnTo>
                      <a:pt x="25400" y="1397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Freeform 99"/>
              <p:cNvSpPr/>
              <p:nvPr/>
            </p:nvSpPr>
            <p:spPr>
              <a:xfrm>
                <a:off x="11163300" y="2679700"/>
                <a:ext cx="965200" cy="139700"/>
              </a:xfrm>
              <a:custGeom>
                <a:avLst/>
                <a:gdLst>
                  <a:gd name="connsiteX0" fmla="*/ 0 w 965200"/>
                  <a:gd name="connsiteY0" fmla="*/ 0 h 139700"/>
                  <a:gd name="connsiteX1" fmla="*/ 965200 w 965200"/>
                  <a:gd name="connsiteY1" fmla="*/ 19050 h 139700"/>
                  <a:gd name="connsiteX2" fmla="*/ 946150 w 965200"/>
                  <a:gd name="connsiteY2" fmla="*/ 139700 h 139700"/>
                  <a:gd name="connsiteX3" fmla="*/ 25400 w 965200"/>
                  <a:gd name="connsiteY3" fmla="*/ 127000 h 139700"/>
                  <a:gd name="connsiteX4" fmla="*/ 0 w 965200"/>
                  <a:gd name="connsiteY4" fmla="*/ 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200" h="139700">
                    <a:moveTo>
                      <a:pt x="0" y="0"/>
                    </a:moveTo>
                    <a:lnTo>
                      <a:pt x="965200" y="19050"/>
                    </a:lnTo>
                    <a:lnTo>
                      <a:pt x="946150" y="139700"/>
                    </a:lnTo>
                    <a:lnTo>
                      <a:pt x="25400" y="1270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113" name="Curved Connector 112"/>
            <p:cNvCxnSpPr/>
            <p:nvPr/>
          </p:nvCxnSpPr>
          <p:spPr>
            <a:xfrm>
              <a:off x="3665210" y="2375044"/>
              <a:ext cx="609610" cy="1276206"/>
            </a:xfrm>
            <a:prstGeom prst="curvedConnector3">
              <a:avLst>
                <a:gd name="adj1" fmla="val 50000"/>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22" name="Curved Connector 121"/>
            <p:cNvCxnSpPr/>
            <p:nvPr/>
          </p:nvCxnSpPr>
          <p:spPr>
            <a:xfrm flipV="1">
              <a:off x="3665210" y="4108450"/>
              <a:ext cx="609610" cy="1289194"/>
            </a:xfrm>
            <a:prstGeom prst="curvedConnector3">
              <a:avLst>
                <a:gd name="adj1" fmla="val 50000"/>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25" name="Straight Connector 124"/>
            <p:cNvCxnSpPr>
              <a:stCxn id="61" idx="3"/>
              <a:endCxn id="97" idx="1"/>
            </p:cNvCxnSpPr>
            <p:nvPr/>
          </p:nvCxnSpPr>
          <p:spPr>
            <a:xfrm>
              <a:off x="6654800" y="3879850"/>
              <a:ext cx="558800" cy="1"/>
            </a:xfrm>
            <a:prstGeom prst="line">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28" name="Curved Connector 127"/>
            <p:cNvCxnSpPr>
              <a:stCxn id="45" idx="2"/>
            </p:cNvCxnSpPr>
            <p:nvPr/>
          </p:nvCxnSpPr>
          <p:spPr>
            <a:xfrm rot="16200000" flipH="1">
              <a:off x="2685187" y="2214018"/>
              <a:ext cx="209262" cy="2970002"/>
            </a:xfrm>
            <a:prstGeom prst="curvedConnector2">
              <a:avLst/>
            </a:prstGeom>
            <a:ln>
              <a:tailEnd type="triangle" w="lg"/>
            </a:ln>
          </p:spPr>
          <p:style>
            <a:lnRef idx="2">
              <a:schemeClr val="accent1"/>
            </a:lnRef>
            <a:fillRef idx="0">
              <a:schemeClr val="accent1"/>
            </a:fillRef>
            <a:effectRef idx="1">
              <a:schemeClr val="accent1"/>
            </a:effectRef>
            <a:fontRef idx="minor">
              <a:schemeClr val="tx1"/>
            </a:fontRef>
          </p:style>
        </p:cxnSp>
        <p:cxnSp>
          <p:nvCxnSpPr>
            <p:cNvPr id="131" name="Curved Connector 130"/>
            <p:cNvCxnSpPr>
              <a:stCxn id="46" idx="0"/>
            </p:cNvCxnSpPr>
            <p:nvPr/>
          </p:nvCxnSpPr>
          <p:spPr>
            <a:xfrm rot="5400000" flipH="1" flipV="1">
              <a:off x="2678695" y="2582175"/>
              <a:ext cx="222247" cy="2970003"/>
            </a:xfrm>
            <a:prstGeom prst="curvedConnector2">
              <a:avLst/>
            </a:prstGeom>
            <a:ln>
              <a:tailEnd type="triangle" w="lg"/>
            </a:ln>
          </p:spPr>
          <p:style>
            <a:lnRef idx="2">
              <a:schemeClr val="accent1"/>
            </a:lnRef>
            <a:fillRef idx="0">
              <a:schemeClr val="accent1"/>
            </a:fillRef>
            <a:effectRef idx="1">
              <a:schemeClr val="accent1"/>
            </a:effectRef>
            <a:fontRef idx="minor">
              <a:schemeClr val="tx1"/>
            </a:fontRef>
          </p:style>
        </p:cxnSp>
        <p:grpSp>
          <p:nvGrpSpPr>
            <p:cNvPr id="7" name="Group 146"/>
            <p:cNvGrpSpPr/>
            <p:nvPr/>
          </p:nvGrpSpPr>
          <p:grpSpPr>
            <a:xfrm>
              <a:off x="2381250" y="3022600"/>
              <a:ext cx="1035625" cy="495299"/>
              <a:chOff x="2254250" y="2806700"/>
              <a:chExt cx="1460500" cy="698500"/>
            </a:xfrm>
          </p:grpSpPr>
          <p:pic>
            <p:nvPicPr>
              <p:cNvPr id="144" name="Picture 143" descr="latex-image-1.pdf"/>
              <p:cNvPicPr>
                <a:picLocks noChangeAspect="1"/>
              </p:cNvPicPr>
              <p:nvPr/>
            </p:nvPicPr>
            <p:blipFill>
              <a:blip r:embed="rId11"/>
              <a:stretch>
                <a:fillRect/>
              </a:stretch>
            </p:blipFill>
            <p:spPr>
              <a:xfrm>
                <a:off x="2254250" y="3225800"/>
                <a:ext cx="1460500" cy="279400"/>
              </a:xfrm>
              <a:prstGeom prst="rect">
                <a:avLst/>
              </a:prstGeom>
            </p:spPr>
          </p:pic>
          <p:pic>
            <p:nvPicPr>
              <p:cNvPr id="146" name="Picture 145" descr="latex-image-1.pdf"/>
              <p:cNvPicPr>
                <a:picLocks noChangeAspect="1"/>
              </p:cNvPicPr>
              <p:nvPr/>
            </p:nvPicPr>
            <p:blipFill>
              <a:blip r:embed="rId12"/>
              <a:stretch>
                <a:fillRect/>
              </a:stretch>
            </p:blipFill>
            <p:spPr>
              <a:xfrm>
                <a:off x="2305050" y="2806700"/>
                <a:ext cx="1231900" cy="406400"/>
              </a:xfrm>
              <a:prstGeom prst="rect">
                <a:avLst/>
              </a:prstGeom>
            </p:spPr>
          </p:pic>
        </p:grpSp>
        <p:grpSp>
          <p:nvGrpSpPr>
            <p:cNvPr id="8" name="Group 148"/>
            <p:cNvGrpSpPr/>
            <p:nvPr/>
          </p:nvGrpSpPr>
          <p:grpSpPr>
            <a:xfrm>
              <a:off x="7378700" y="4292600"/>
              <a:ext cx="1136784" cy="507999"/>
              <a:chOff x="7302500" y="4216400"/>
              <a:chExt cx="1307302" cy="584199"/>
            </a:xfrm>
          </p:grpSpPr>
          <p:pic>
            <p:nvPicPr>
              <p:cNvPr id="143" name="Picture 142" descr="latex-image-1.pdf"/>
              <p:cNvPicPr>
                <a:picLocks noChangeAspect="1"/>
              </p:cNvPicPr>
              <p:nvPr/>
            </p:nvPicPr>
            <p:blipFill>
              <a:blip r:embed="rId13"/>
              <a:stretch>
                <a:fillRect/>
              </a:stretch>
            </p:blipFill>
            <p:spPr>
              <a:xfrm>
                <a:off x="7302500" y="4216400"/>
                <a:ext cx="1307302" cy="342899"/>
              </a:xfrm>
              <a:prstGeom prst="rect">
                <a:avLst/>
              </a:prstGeom>
            </p:spPr>
          </p:pic>
          <p:pic>
            <p:nvPicPr>
              <p:cNvPr id="148" name="Picture 147" descr="latex-image-1.pdf"/>
              <p:cNvPicPr>
                <a:picLocks noChangeAspect="1"/>
              </p:cNvPicPr>
              <p:nvPr/>
            </p:nvPicPr>
            <p:blipFill>
              <a:blip r:embed="rId11"/>
              <a:stretch>
                <a:fillRect/>
              </a:stretch>
            </p:blipFill>
            <p:spPr>
              <a:xfrm>
                <a:off x="7372350" y="4575864"/>
                <a:ext cx="1174750" cy="224735"/>
              </a:xfrm>
              <a:prstGeom prst="rect">
                <a:avLst/>
              </a:prstGeom>
            </p:spPr>
          </p:pic>
        </p:grpSp>
        <p:grpSp>
          <p:nvGrpSpPr>
            <p:cNvPr id="9" name="Group 153"/>
            <p:cNvGrpSpPr/>
            <p:nvPr/>
          </p:nvGrpSpPr>
          <p:grpSpPr>
            <a:xfrm>
              <a:off x="4330700" y="3505200"/>
              <a:ext cx="2277626" cy="762000"/>
              <a:chOff x="4356100" y="3429000"/>
              <a:chExt cx="3454400" cy="1155700"/>
            </a:xfrm>
          </p:grpSpPr>
          <p:pic>
            <p:nvPicPr>
              <p:cNvPr id="152" name="Picture 151" descr="latex-image-1.pdf"/>
              <p:cNvPicPr>
                <a:picLocks noChangeAspect="1"/>
              </p:cNvPicPr>
              <p:nvPr/>
            </p:nvPicPr>
            <p:blipFill>
              <a:blip r:embed="rId14"/>
              <a:stretch>
                <a:fillRect/>
              </a:stretch>
            </p:blipFill>
            <p:spPr>
              <a:xfrm>
                <a:off x="4356100" y="3429000"/>
                <a:ext cx="3454400" cy="736600"/>
              </a:xfrm>
              <a:prstGeom prst="rect">
                <a:avLst/>
              </a:prstGeom>
            </p:spPr>
          </p:pic>
          <p:pic>
            <p:nvPicPr>
              <p:cNvPr id="153" name="Picture 152" descr="latex-image-1.pdf"/>
              <p:cNvPicPr>
                <a:picLocks noChangeAspect="1"/>
              </p:cNvPicPr>
              <p:nvPr/>
            </p:nvPicPr>
            <p:blipFill>
              <a:blip r:embed="rId15"/>
              <a:stretch>
                <a:fillRect/>
              </a:stretch>
            </p:blipFill>
            <p:spPr>
              <a:xfrm>
                <a:off x="5492750" y="4102100"/>
                <a:ext cx="2095500" cy="482600"/>
              </a:xfrm>
              <a:prstGeom prst="rect">
                <a:avLst/>
              </a:prstGeom>
            </p:spPr>
          </p:pic>
        </p:grpSp>
        <p:sp>
          <p:nvSpPr>
            <p:cNvPr id="156" name="TextBox 155"/>
            <p:cNvSpPr txBox="1"/>
            <p:nvPr/>
          </p:nvSpPr>
          <p:spPr>
            <a:xfrm>
              <a:off x="3670301" y="5339378"/>
              <a:ext cx="2501900" cy="923371"/>
            </a:xfrm>
            <a:prstGeom prst="rect">
              <a:avLst/>
            </a:prstGeom>
            <a:noFill/>
          </p:spPr>
          <p:txBody>
            <a:bodyPr wrap="square" rtlCol="0">
              <a:spAutoFit/>
            </a:bodyPr>
            <a:lstStyle/>
            <a:p>
              <a:pPr algn="ctr"/>
              <a:r>
                <a:rPr lang="en-US" sz="2400" dirty="0">
                  <a:solidFill>
                    <a:srgbClr val="3366FF"/>
                  </a:solidFill>
                </a:rPr>
                <a:t>Match rendered image with input</a:t>
              </a:r>
            </a:p>
          </p:txBody>
        </p:sp>
        <p:cxnSp>
          <p:nvCxnSpPr>
            <p:cNvPr id="160" name="Curved Connector 159"/>
            <p:cNvCxnSpPr/>
            <p:nvPr/>
          </p:nvCxnSpPr>
          <p:spPr>
            <a:xfrm rot="16200000" flipH="1">
              <a:off x="5848349" y="4324350"/>
              <a:ext cx="1054101" cy="1041399"/>
            </a:xfrm>
            <a:prstGeom prst="curvedConnector3">
              <a:avLst>
                <a:gd name="adj1" fmla="val 50000"/>
              </a:avLst>
            </a:prstGeom>
            <a:ln>
              <a:solidFill>
                <a:srgbClr val="9CC2FF"/>
              </a:solidFill>
              <a:tailEnd type="triangle" w="lg"/>
            </a:ln>
          </p:spPr>
          <p:style>
            <a:lnRef idx="2">
              <a:schemeClr val="accent1"/>
            </a:lnRef>
            <a:fillRef idx="0">
              <a:schemeClr val="accent1"/>
            </a:fillRef>
            <a:effectRef idx="1">
              <a:schemeClr val="accent1"/>
            </a:effectRef>
            <a:fontRef idx="minor">
              <a:schemeClr val="tx1"/>
            </a:fontRef>
          </p:style>
        </p:cxnSp>
        <p:sp>
          <p:nvSpPr>
            <p:cNvPr id="161" name="TextBox 160"/>
            <p:cNvSpPr txBox="1"/>
            <p:nvPr/>
          </p:nvSpPr>
          <p:spPr>
            <a:xfrm>
              <a:off x="6108701" y="5326678"/>
              <a:ext cx="2501900" cy="923371"/>
            </a:xfrm>
            <a:prstGeom prst="rect">
              <a:avLst/>
            </a:prstGeom>
            <a:noFill/>
          </p:spPr>
          <p:txBody>
            <a:bodyPr wrap="square" rtlCol="0">
              <a:spAutoFit/>
            </a:bodyPr>
            <a:lstStyle/>
            <a:p>
              <a:pPr algn="ctr"/>
              <a:r>
                <a:rPr lang="en-US" sz="2400" dirty="0">
                  <a:solidFill>
                    <a:srgbClr val="3366FF"/>
                  </a:solidFill>
                </a:rPr>
                <a:t>Trust initial </a:t>
              </a:r>
            </a:p>
            <a:p>
              <a:pPr algn="ctr"/>
              <a:r>
                <a:rPr lang="en-US" sz="2400" dirty="0">
                  <a:solidFill>
                    <a:srgbClr val="3366FF"/>
                  </a:solidFill>
                </a:rPr>
                <a:t>light parameters</a:t>
              </a:r>
            </a:p>
          </p:txBody>
        </p:sp>
        <p:sp>
          <p:nvSpPr>
            <p:cNvPr id="68" name="Freeform 67"/>
            <p:cNvSpPr/>
            <p:nvPr/>
          </p:nvSpPr>
          <p:spPr>
            <a:xfrm>
              <a:off x="4562085" y="3803650"/>
              <a:ext cx="807508" cy="1593994"/>
            </a:xfrm>
            <a:custGeom>
              <a:avLst/>
              <a:gdLst>
                <a:gd name="connsiteX0" fmla="*/ 1054100 w 1054100"/>
                <a:gd name="connsiteY0" fmla="*/ 0 h 1409700"/>
                <a:gd name="connsiteX1" fmla="*/ 342900 w 1054100"/>
                <a:gd name="connsiteY1" fmla="*/ 241300 h 1409700"/>
                <a:gd name="connsiteX2" fmla="*/ 63500 w 1054100"/>
                <a:gd name="connsiteY2" fmla="*/ 927100 h 1409700"/>
                <a:gd name="connsiteX3" fmla="*/ 0 w 1054100"/>
                <a:gd name="connsiteY3" fmla="*/ 1409700 h 1409700"/>
                <a:gd name="connsiteX4" fmla="*/ 0 w 1054100"/>
                <a:gd name="connsiteY4" fmla="*/ 1409700 h 1409700"/>
                <a:gd name="connsiteX0" fmla="*/ 800100 w 800100"/>
                <a:gd name="connsiteY0" fmla="*/ 0 h 1409700"/>
                <a:gd name="connsiteX1" fmla="*/ 342900 w 800100"/>
                <a:gd name="connsiteY1" fmla="*/ 241300 h 1409700"/>
                <a:gd name="connsiteX2" fmla="*/ 63500 w 800100"/>
                <a:gd name="connsiteY2" fmla="*/ 927100 h 1409700"/>
                <a:gd name="connsiteX3" fmla="*/ 0 w 800100"/>
                <a:gd name="connsiteY3" fmla="*/ 1409700 h 1409700"/>
                <a:gd name="connsiteX4" fmla="*/ 0 w 800100"/>
                <a:gd name="connsiteY4" fmla="*/ 1409700 h 1409700"/>
                <a:gd name="connsiteX0" fmla="*/ 800100 w 800100"/>
                <a:gd name="connsiteY0" fmla="*/ 0 h 1409700"/>
                <a:gd name="connsiteX1" fmla="*/ 342900 w 800100"/>
                <a:gd name="connsiteY1" fmla="*/ 241300 h 1409700"/>
                <a:gd name="connsiteX2" fmla="*/ 63500 w 800100"/>
                <a:gd name="connsiteY2" fmla="*/ 927100 h 1409700"/>
                <a:gd name="connsiteX3" fmla="*/ 0 w 800100"/>
                <a:gd name="connsiteY3" fmla="*/ 1409700 h 1409700"/>
                <a:gd name="connsiteX4" fmla="*/ 0 w 800100"/>
                <a:gd name="connsiteY4" fmla="*/ 1409700 h 1409700"/>
                <a:gd name="connsiteX0" fmla="*/ 800100 w 800100"/>
                <a:gd name="connsiteY0" fmla="*/ 0 h 1409700"/>
                <a:gd name="connsiteX1" fmla="*/ 185292 w 800100"/>
                <a:gd name="connsiteY1" fmla="*/ 468974 h 1409700"/>
                <a:gd name="connsiteX2" fmla="*/ 63500 w 800100"/>
                <a:gd name="connsiteY2" fmla="*/ 927100 h 1409700"/>
                <a:gd name="connsiteX3" fmla="*/ 0 w 800100"/>
                <a:gd name="connsiteY3" fmla="*/ 1409700 h 1409700"/>
                <a:gd name="connsiteX4" fmla="*/ 0 w 800100"/>
                <a:gd name="connsiteY4" fmla="*/ 1409700 h 1409700"/>
                <a:gd name="connsiteX0" fmla="*/ 869950 w 869950"/>
                <a:gd name="connsiteY0" fmla="*/ 0 h 1409700"/>
                <a:gd name="connsiteX1" fmla="*/ 133350 w 869950"/>
                <a:gd name="connsiteY1" fmla="*/ 927100 h 1409700"/>
                <a:gd name="connsiteX2" fmla="*/ 69850 w 869950"/>
                <a:gd name="connsiteY2" fmla="*/ 1409700 h 1409700"/>
                <a:gd name="connsiteX3" fmla="*/ 69850 w 869950"/>
                <a:gd name="connsiteY3" fmla="*/ 1409700 h 1409700"/>
                <a:gd name="connsiteX0" fmla="*/ 800100 w 800100"/>
                <a:gd name="connsiteY0" fmla="*/ 0 h 1409700"/>
                <a:gd name="connsiteX1" fmla="*/ 260350 w 800100"/>
                <a:gd name="connsiteY1" fmla="*/ 457200 h 1409700"/>
                <a:gd name="connsiteX2" fmla="*/ 0 w 800100"/>
                <a:gd name="connsiteY2" fmla="*/ 1409700 h 1409700"/>
                <a:gd name="connsiteX3" fmla="*/ 0 w 800100"/>
                <a:gd name="connsiteY3" fmla="*/ 1409700 h 1409700"/>
                <a:gd name="connsiteX0" fmla="*/ 800100 w 800100"/>
                <a:gd name="connsiteY0" fmla="*/ 0 h 1409700"/>
                <a:gd name="connsiteX1" fmla="*/ 260350 w 800100"/>
                <a:gd name="connsiteY1" fmla="*/ 457200 h 1409700"/>
                <a:gd name="connsiteX2" fmla="*/ 0 w 800100"/>
                <a:gd name="connsiteY2" fmla="*/ 1409700 h 1409700"/>
                <a:gd name="connsiteX3" fmla="*/ 0 w 800100"/>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457200 h 1409700"/>
                <a:gd name="connsiteX2" fmla="*/ 7408 w 807508"/>
                <a:gd name="connsiteY2" fmla="*/ 1409700 h 1409700"/>
                <a:gd name="connsiteX3" fmla="*/ 7408 w 807508"/>
                <a:gd name="connsiteY3" fmla="*/ 1409700 h 1409700"/>
                <a:gd name="connsiteX0" fmla="*/ 807508 w 807508"/>
                <a:gd name="connsiteY0" fmla="*/ 0 h 1409700"/>
                <a:gd name="connsiteX1" fmla="*/ 267758 w 807508"/>
                <a:gd name="connsiteY1" fmla="*/ 292100 h 1409700"/>
                <a:gd name="connsiteX2" fmla="*/ 7408 w 807508"/>
                <a:gd name="connsiteY2" fmla="*/ 1409700 h 1409700"/>
                <a:gd name="connsiteX3" fmla="*/ 7408 w 807508"/>
                <a:gd name="connsiteY3" fmla="*/ 1409700 h 1409700"/>
              </a:gdLst>
              <a:ahLst/>
              <a:cxnLst>
                <a:cxn ang="0">
                  <a:pos x="connsiteX0" y="connsiteY0"/>
                </a:cxn>
                <a:cxn ang="0">
                  <a:pos x="connsiteX1" y="connsiteY1"/>
                </a:cxn>
                <a:cxn ang="0">
                  <a:pos x="connsiteX2" y="connsiteY2"/>
                </a:cxn>
                <a:cxn ang="0">
                  <a:pos x="connsiteX3" y="connsiteY3"/>
                </a:cxn>
              </a:cxnLst>
              <a:rect l="l" t="t" r="r" b="b"/>
              <a:pathLst>
                <a:path w="807508" h="1409700">
                  <a:moveTo>
                    <a:pt x="807508" y="0"/>
                  </a:moveTo>
                  <a:cubicBezTo>
                    <a:pt x="654050" y="193146"/>
                    <a:pt x="553508" y="21216"/>
                    <a:pt x="267758" y="292100"/>
                  </a:cubicBezTo>
                  <a:cubicBezTo>
                    <a:pt x="40216" y="488950"/>
                    <a:pt x="0" y="1034905"/>
                    <a:pt x="7408" y="1409700"/>
                  </a:cubicBezTo>
                  <a:lnTo>
                    <a:pt x="7408" y="1409700"/>
                  </a:lnTo>
                </a:path>
              </a:pathLst>
            </a:custGeom>
            <a:ln>
              <a:solidFill>
                <a:srgbClr val="9CC2FF"/>
              </a:solidFill>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70" name="Content Placeholder 2"/>
          <p:cNvSpPr>
            <a:spLocks noGrp="1"/>
          </p:cNvSpPr>
          <p:nvPr>
            <p:ph idx="1"/>
          </p:nvPr>
        </p:nvSpPr>
        <p:spPr>
          <a:xfrm>
            <a:off x="838200" y="1706563"/>
            <a:ext cx="8229600" cy="4525963"/>
          </a:xfrm>
        </p:spPr>
        <p:txBody>
          <a:bodyPr>
            <a:normAutofit/>
          </a:bodyPr>
          <a:lstStyle/>
          <a:p>
            <a:pPr marL="0" indent="0">
              <a:buNone/>
            </a:pPr>
            <a:r>
              <a:rPr lang="en-US" dirty="0"/>
              <a:t>Match original image to rendered image</a:t>
            </a:r>
          </a:p>
        </p:txBody>
      </p:sp>
      <p:sp>
        <p:nvSpPr>
          <p:cNvPr id="10" name="Slide Number Placeholder 9">
            <a:extLst>
              <a:ext uri="{FF2B5EF4-FFF2-40B4-BE49-F238E27FC236}">
                <a16:creationId xmlns:a16="http://schemas.microsoft.com/office/drawing/2014/main" id="{F801EA80-84D5-1B42-9CB8-ABE616CE5F5F}"/>
              </a:ext>
            </a:extLst>
          </p:cNvPr>
          <p:cNvSpPr>
            <a:spLocks noGrp="1"/>
          </p:cNvSpPr>
          <p:nvPr>
            <p:ph type="sldNum" sz="quarter" idx="12"/>
          </p:nvPr>
        </p:nvSpPr>
        <p:spPr/>
        <p:txBody>
          <a:bodyPr/>
          <a:lstStyle/>
          <a:p>
            <a:fld id="{99743262-A870-42BE-8098-69CAE7CFE49C}" type="slidenum">
              <a:rPr lang="en-US" smtClean="0"/>
              <a:pPr/>
              <a:t>52</a:t>
            </a:fld>
            <a:endParaRPr lang="en-US"/>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325437"/>
            <a:ext cx="10972800" cy="1143000"/>
          </a:xfrm>
        </p:spPr>
        <p:txBody>
          <a:bodyPr/>
          <a:lstStyle/>
          <a:p>
            <a:r>
              <a:rPr lang="en-US" dirty="0"/>
              <a:t>Initial light parameters</a:t>
            </a:r>
          </a:p>
        </p:txBody>
      </p:sp>
      <p:grpSp>
        <p:nvGrpSpPr>
          <p:cNvPr id="3" name="Group 71"/>
          <p:cNvGrpSpPr/>
          <p:nvPr/>
        </p:nvGrpSpPr>
        <p:grpSpPr>
          <a:xfrm>
            <a:off x="1182683" y="1905000"/>
            <a:ext cx="3162299" cy="4216399"/>
            <a:chOff x="2173283" y="1600201"/>
            <a:chExt cx="1504950" cy="2006600"/>
          </a:xfrm>
        </p:grpSpPr>
        <p:pic>
          <p:nvPicPr>
            <p:cNvPr id="139" name="Picture 138" descr="initial2.png"/>
            <p:cNvPicPr>
              <a:picLocks noChangeAspect="1"/>
            </p:cNvPicPr>
            <p:nvPr/>
          </p:nvPicPr>
          <p:blipFill>
            <a:blip r:embed="rId3" cstate="print"/>
            <a:stretch>
              <a:fillRect/>
            </a:stretch>
          </p:blipFill>
          <p:spPr>
            <a:xfrm>
              <a:off x="2173283" y="1600201"/>
              <a:ext cx="1504950" cy="2006600"/>
            </a:xfrm>
            <a:prstGeom prst="rect">
              <a:avLst/>
            </a:prstGeom>
          </p:spPr>
        </p:pic>
        <p:grpSp>
          <p:nvGrpSpPr>
            <p:cNvPr id="4" name="Group 51"/>
            <p:cNvGrpSpPr/>
            <p:nvPr/>
          </p:nvGrpSpPr>
          <p:grpSpPr>
            <a:xfrm>
              <a:off x="2717359" y="1838755"/>
              <a:ext cx="384373" cy="294845"/>
              <a:chOff x="1548959" y="2245154"/>
              <a:chExt cx="982565" cy="753707"/>
            </a:xfrm>
          </p:grpSpPr>
          <p:sp>
            <p:nvSpPr>
              <p:cNvPr id="49" name="Freeform 48"/>
              <p:cNvSpPr/>
              <p:nvPr/>
            </p:nvSpPr>
            <p:spPr>
              <a:xfrm>
                <a:off x="1548959" y="2245154"/>
                <a:ext cx="982565" cy="131212"/>
              </a:xfrm>
              <a:custGeom>
                <a:avLst/>
                <a:gdLst>
                  <a:gd name="connsiteX0" fmla="*/ 0 w 2044700"/>
                  <a:gd name="connsiteY0" fmla="*/ 0 h 273050"/>
                  <a:gd name="connsiteX1" fmla="*/ 2044700 w 2044700"/>
                  <a:gd name="connsiteY1" fmla="*/ 50800 h 273050"/>
                  <a:gd name="connsiteX2" fmla="*/ 1974850 w 2044700"/>
                  <a:gd name="connsiteY2" fmla="*/ 273050 h 273050"/>
                  <a:gd name="connsiteX3" fmla="*/ 76200 w 2044700"/>
                  <a:gd name="connsiteY3" fmla="*/ 215900 h 273050"/>
                  <a:gd name="connsiteX4" fmla="*/ 0 w 2044700"/>
                  <a:gd name="connsiteY4" fmla="*/ 0 h 273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4700" h="273050">
                    <a:moveTo>
                      <a:pt x="0" y="0"/>
                    </a:moveTo>
                    <a:lnTo>
                      <a:pt x="2044700" y="50800"/>
                    </a:lnTo>
                    <a:lnTo>
                      <a:pt x="1974850" y="273050"/>
                    </a:lnTo>
                    <a:lnTo>
                      <a:pt x="76200" y="215900"/>
                    </a:lnTo>
                    <a:lnTo>
                      <a:pt x="0" y="0"/>
                    </a:lnTo>
                    <a:close/>
                  </a:path>
                </a:pathLst>
              </a:custGeom>
              <a:noFill/>
              <a:ln w="571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Freeform 49"/>
              <p:cNvSpPr/>
              <p:nvPr/>
            </p:nvSpPr>
            <p:spPr>
              <a:xfrm>
                <a:off x="1750354" y="2812724"/>
                <a:ext cx="595032" cy="73235"/>
              </a:xfrm>
              <a:custGeom>
                <a:avLst/>
                <a:gdLst>
                  <a:gd name="connsiteX0" fmla="*/ 19050 w 1238250"/>
                  <a:gd name="connsiteY0" fmla="*/ 120650 h 152400"/>
                  <a:gd name="connsiteX1" fmla="*/ 1219200 w 1238250"/>
                  <a:gd name="connsiteY1" fmla="*/ 152400 h 152400"/>
                  <a:gd name="connsiteX2" fmla="*/ 1238250 w 1238250"/>
                  <a:gd name="connsiteY2" fmla="*/ 6350 h 152400"/>
                  <a:gd name="connsiteX3" fmla="*/ 0 w 1238250"/>
                  <a:gd name="connsiteY3" fmla="*/ 0 h 152400"/>
                  <a:gd name="connsiteX4" fmla="*/ 19050 w 1238250"/>
                  <a:gd name="connsiteY4" fmla="*/ 120650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52400">
                    <a:moveTo>
                      <a:pt x="19050" y="120650"/>
                    </a:moveTo>
                    <a:lnTo>
                      <a:pt x="1219200" y="152400"/>
                    </a:lnTo>
                    <a:lnTo>
                      <a:pt x="1238250" y="6350"/>
                    </a:lnTo>
                    <a:lnTo>
                      <a:pt x="0" y="0"/>
                    </a:lnTo>
                    <a:lnTo>
                      <a:pt x="19050" y="12065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1" name="Freeform 50"/>
              <p:cNvSpPr/>
              <p:nvPr/>
            </p:nvSpPr>
            <p:spPr>
              <a:xfrm>
                <a:off x="1796126" y="2931730"/>
                <a:ext cx="503489" cy="67131"/>
              </a:xfrm>
              <a:custGeom>
                <a:avLst/>
                <a:gdLst>
                  <a:gd name="connsiteX0" fmla="*/ 12700 w 1047750"/>
                  <a:gd name="connsiteY0" fmla="*/ 107950 h 139700"/>
                  <a:gd name="connsiteX1" fmla="*/ 1022350 w 1047750"/>
                  <a:gd name="connsiteY1" fmla="*/ 139700 h 139700"/>
                  <a:gd name="connsiteX2" fmla="*/ 1047750 w 1047750"/>
                  <a:gd name="connsiteY2" fmla="*/ 25400 h 139700"/>
                  <a:gd name="connsiteX3" fmla="*/ 0 w 1047750"/>
                  <a:gd name="connsiteY3" fmla="*/ 0 h 139700"/>
                  <a:gd name="connsiteX4" fmla="*/ 12700 w 1047750"/>
                  <a:gd name="connsiteY4" fmla="*/ 10795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7750" h="139700">
                    <a:moveTo>
                      <a:pt x="12700" y="107950"/>
                    </a:moveTo>
                    <a:lnTo>
                      <a:pt x="1022350" y="139700"/>
                    </a:lnTo>
                    <a:lnTo>
                      <a:pt x="1047750" y="25400"/>
                    </a:lnTo>
                    <a:lnTo>
                      <a:pt x="0" y="0"/>
                    </a:lnTo>
                    <a:lnTo>
                      <a:pt x="12700" y="107950"/>
                    </a:lnTo>
                    <a:close/>
                  </a:path>
                </a:pathLst>
              </a:custGeom>
              <a:noFill/>
              <a:ln w="381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pic>
        <p:nvPicPr>
          <p:cNvPr id="73" name="Picture 72" descr="composite-initial.png"/>
          <p:cNvPicPr>
            <a:picLocks noChangeAspect="1"/>
          </p:cNvPicPr>
          <p:nvPr/>
        </p:nvPicPr>
        <p:blipFill>
          <a:blip r:embed="rId4"/>
          <a:stretch>
            <a:fillRect/>
          </a:stretch>
        </p:blipFill>
        <p:spPr>
          <a:xfrm>
            <a:off x="5508484" y="1905000"/>
            <a:ext cx="3162299" cy="4216399"/>
          </a:xfrm>
          <a:prstGeom prst="rect">
            <a:avLst/>
          </a:prstGeom>
        </p:spPr>
      </p:pic>
      <p:sp>
        <p:nvSpPr>
          <p:cNvPr id="74" name="Right Arrow 73"/>
          <p:cNvSpPr/>
          <p:nvPr/>
        </p:nvSpPr>
        <p:spPr>
          <a:xfrm>
            <a:off x="4528820" y="3601719"/>
            <a:ext cx="822960" cy="822960"/>
          </a:xfrm>
          <a:prstGeom prst="rightArrow">
            <a:avLst/>
          </a:prstGeom>
          <a:ln/>
        </p:spPr>
        <p:style>
          <a:lnRef idx="1">
            <a:schemeClr val="accent1"/>
          </a:lnRef>
          <a:fillRef idx="3">
            <a:schemeClr val="accent1"/>
          </a:fillRef>
          <a:effectRef idx="2">
            <a:schemeClr val="accent1"/>
          </a:effectRef>
          <a:fontRef idx="minor">
            <a:schemeClr val="lt1"/>
          </a:fontRef>
        </p:style>
      </p:sp>
      <p:sp>
        <p:nvSpPr>
          <p:cNvPr id="5" name="Slide Number Placeholder 4">
            <a:extLst>
              <a:ext uri="{FF2B5EF4-FFF2-40B4-BE49-F238E27FC236}">
                <a16:creationId xmlns:a16="http://schemas.microsoft.com/office/drawing/2014/main" id="{24A894E9-2976-BB4D-9815-05F085952702}"/>
              </a:ext>
            </a:extLst>
          </p:cNvPr>
          <p:cNvSpPr>
            <a:spLocks noGrp="1"/>
          </p:cNvSpPr>
          <p:nvPr>
            <p:ph type="sldNum" sz="quarter" idx="12"/>
          </p:nvPr>
        </p:nvSpPr>
        <p:spPr/>
        <p:txBody>
          <a:bodyPr/>
          <a:lstStyle/>
          <a:p>
            <a:fld id="{99743262-A870-42BE-8098-69CAE7CFE49C}" type="slidenum">
              <a:rPr lang="en-US" smtClean="0"/>
              <a:pPr/>
              <a:t>53</a:t>
            </a:fld>
            <a:endParaRPr 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composite-final.png"/>
          <p:cNvPicPr>
            <a:picLocks noChangeAspect="1"/>
          </p:cNvPicPr>
          <p:nvPr/>
        </p:nvPicPr>
        <p:blipFill>
          <a:blip r:embed="rId3"/>
          <a:stretch>
            <a:fillRect/>
          </a:stretch>
        </p:blipFill>
        <p:spPr>
          <a:xfrm>
            <a:off x="5514687" y="1905000"/>
            <a:ext cx="3132764" cy="4177019"/>
          </a:xfrm>
          <a:prstGeom prst="rect">
            <a:avLst/>
          </a:prstGeom>
        </p:spPr>
      </p:pic>
      <p:grpSp>
        <p:nvGrpSpPr>
          <p:cNvPr id="3" name="Group 95"/>
          <p:cNvGrpSpPr/>
          <p:nvPr/>
        </p:nvGrpSpPr>
        <p:grpSpPr>
          <a:xfrm>
            <a:off x="1185236" y="1904999"/>
            <a:ext cx="3136900" cy="4182534"/>
            <a:chOff x="7935672" y="-1"/>
            <a:chExt cx="7543800" cy="10058401"/>
          </a:xfrm>
        </p:grpSpPr>
        <p:pic>
          <p:nvPicPr>
            <p:cNvPr id="97" name="Picture 96" descr="empty.png"/>
            <p:cNvPicPr>
              <a:picLocks noChangeAspect="1"/>
            </p:cNvPicPr>
            <p:nvPr/>
          </p:nvPicPr>
          <p:blipFill>
            <a:blip r:embed="rId4" cstate="print"/>
            <a:stretch>
              <a:fillRect/>
            </a:stretch>
          </p:blipFill>
          <p:spPr>
            <a:xfrm>
              <a:off x="7935672" y="-1"/>
              <a:ext cx="7543800" cy="10058401"/>
            </a:xfrm>
            <a:prstGeom prst="rect">
              <a:avLst/>
            </a:prstGeom>
          </p:spPr>
        </p:pic>
        <p:sp>
          <p:nvSpPr>
            <p:cNvPr id="98" name="Freeform 97"/>
            <p:cNvSpPr/>
            <p:nvPr/>
          </p:nvSpPr>
          <p:spPr>
            <a:xfrm>
              <a:off x="10426700" y="800100"/>
              <a:ext cx="2260600" cy="323850"/>
            </a:xfrm>
            <a:custGeom>
              <a:avLst/>
              <a:gdLst>
                <a:gd name="connsiteX0" fmla="*/ 0 w 2260600"/>
                <a:gd name="connsiteY0" fmla="*/ 0 h 323850"/>
                <a:gd name="connsiteX1" fmla="*/ 2260600 w 2260600"/>
                <a:gd name="connsiteY1" fmla="*/ 63500 h 323850"/>
                <a:gd name="connsiteX2" fmla="*/ 2184400 w 2260600"/>
                <a:gd name="connsiteY2" fmla="*/ 323850 h 323850"/>
                <a:gd name="connsiteX3" fmla="*/ 63500 w 2260600"/>
                <a:gd name="connsiteY3" fmla="*/ 254000 h 323850"/>
                <a:gd name="connsiteX4" fmla="*/ 0 w 2260600"/>
                <a:gd name="connsiteY4" fmla="*/ 0 h 32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0600" h="323850">
                  <a:moveTo>
                    <a:pt x="0" y="0"/>
                  </a:moveTo>
                  <a:lnTo>
                    <a:pt x="2260600" y="63500"/>
                  </a:lnTo>
                  <a:lnTo>
                    <a:pt x="2184400" y="323850"/>
                  </a:lnTo>
                  <a:lnTo>
                    <a:pt x="63500" y="254000"/>
                  </a:lnTo>
                  <a:lnTo>
                    <a:pt x="0" y="0"/>
                  </a:lnTo>
                  <a:close/>
                </a:path>
              </a:pathLst>
            </a:custGeom>
            <a:noFill/>
            <a:ln w="889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Freeform 98"/>
            <p:cNvSpPr/>
            <p:nvPr/>
          </p:nvSpPr>
          <p:spPr>
            <a:xfrm>
              <a:off x="11017250" y="2279650"/>
              <a:ext cx="1238250" cy="165100"/>
            </a:xfrm>
            <a:custGeom>
              <a:avLst/>
              <a:gdLst>
                <a:gd name="connsiteX0" fmla="*/ 0 w 1238250"/>
                <a:gd name="connsiteY0" fmla="*/ 0 h 165100"/>
                <a:gd name="connsiteX1" fmla="*/ 1238250 w 1238250"/>
                <a:gd name="connsiteY1" fmla="*/ 25400 h 165100"/>
                <a:gd name="connsiteX2" fmla="*/ 1206500 w 1238250"/>
                <a:gd name="connsiteY2" fmla="*/ 165100 h 165100"/>
                <a:gd name="connsiteX3" fmla="*/ 25400 w 1238250"/>
                <a:gd name="connsiteY3" fmla="*/ 139700 h 165100"/>
                <a:gd name="connsiteX4" fmla="*/ 0 w 1238250"/>
                <a:gd name="connsiteY4" fmla="*/ 0 h 165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8250" h="165100">
                  <a:moveTo>
                    <a:pt x="0" y="0"/>
                  </a:moveTo>
                  <a:lnTo>
                    <a:pt x="1238250" y="25400"/>
                  </a:lnTo>
                  <a:lnTo>
                    <a:pt x="1206500" y="165100"/>
                  </a:lnTo>
                  <a:lnTo>
                    <a:pt x="25400" y="1397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 name="Freeform 99"/>
            <p:cNvSpPr/>
            <p:nvPr/>
          </p:nvSpPr>
          <p:spPr>
            <a:xfrm>
              <a:off x="11163300" y="2679700"/>
              <a:ext cx="965200" cy="139700"/>
            </a:xfrm>
            <a:custGeom>
              <a:avLst/>
              <a:gdLst>
                <a:gd name="connsiteX0" fmla="*/ 0 w 965200"/>
                <a:gd name="connsiteY0" fmla="*/ 0 h 139700"/>
                <a:gd name="connsiteX1" fmla="*/ 965200 w 965200"/>
                <a:gd name="connsiteY1" fmla="*/ 19050 h 139700"/>
                <a:gd name="connsiteX2" fmla="*/ 946150 w 965200"/>
                <a:gd name="connsiteY2" fmla="*/ 139700 h 139700"/>
                <a:gd name="connsiteX3" fmla="*/ 25400 w 965200"/>
                <a:gd name="connsiteY3" fmla="*/ 127000 h 139700"/>
                <a:gd name="connsiteX4" fmla="*/ 0 w 965200"/>
                <a:gd name="connsiteY4" fmla="*/ 0 h 139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200" h="139700">
                  <a:moveTo>
                    <a:pt x="0" y="0"/>
                  </a:moveTo>
                  <a:lnTo>
                    <a:pt x="965200" y="19050"/>
                  </a:lnTo>
                  <a:lnTo>
                    <a:pt x="946150" y="139700"/>
                  </a:lnTo>
                  <a:lnTo>
                    <a:pt x="25400" y="127000"/>
                  </a:lnTo>
                  <a:lnTo>
                    <a:pt x="0" y="0"/>
                  </a:lnTo>
                  <a:close/>
                </a:path>
              </a:pathLst>
            </a:custGeom>
            <a:noFill/>
            <a:ln w="5080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Title 1"/>
          <p:cNvSpPr>
            <a:spLocks noGrp="1"/>
          </p:cNvSpPr>
          <p:nvPr>
            <p:ph type="title"/>
          </p:nvPr>
        </p:nvSpPr>
        <p:spPr>
          <a:xfrm>
            <a:off x="-609600" y="312736"/>
            <a:ext cx="10972800" cy="1143000"/>
          </a:xfrm>
        </p:spPr>
        <p:txBody>
          <a:bodyPr/>
          <a:lstStyle/>
          <a:p>
            <a:r>
              <a:rPr lang="en-US" dirty="0"/>
              <a:t>Refined light parameters</a:t>
            </a:r>
          </a:p>
        </p:txBody>
      </p:sp>
      <p:sp>
        <p:nvSpPr>
          <p:cNvPr id="74" name="Right Arrow 73"/>
          <p:cNvSpPr/>
          <p:nvPr/>
        </p:nvSpPr>
        <p:spPr>
          <a:xfrm>
            <a:off x="4520256" y="3589018"/>
            <a:ext cx="822960" cy="822960"/>
          </a:xfrm>
          <a:prstGeom prst="rightArrow">
            <a:avLst/>
          </a:prstGeom>
          <a:ln/>
        </p:spPr>
        <p:style>
          <a:lnRef idx="1">
            <a:schemeClr val="accent1"/>
          </a:lnRef>
          <a:fillRef idx="3">
            <a:schemeClr val="accent1"/>
          </a:fillRef>
          <a:effectRef idx="2">
            <a:schemeClr val="accent1"/>
          </a:effectRef>
          <a:fontRef idx="minor">
            <a:schemeClr val="lt1"/>
          </a:fontRef>
        </p:style>
      </p:sp>
      <p:sp>
        <p:nvSpPr>
          <p:cNvPr id="4" name="Slide Number Placeholder 3">
            <a:extLst>
              <a:ext uri="{FF2B5EF4-FFF2-40B4-BE49-F238E27FC236}">
                <a16:creationId xmlns:a16="http://schemas.microsoft.com/office/drawing/2014/main" id="{D00BA763-3E18-BB4D-94A7-5D1FBE13AC7C}"/>
              </a:ext>
            </a:extLst>
          </p:cNvPr>
          <p:cNvSpPr>
            <a:spLocks noGrp="1"/>
          </p:cNvSpPr>
          <p:nvPr>
            <p:ph type="sldNum" sz="quarter" idx="12"/>
          </p:nvPr>
        </p:nvSpPr>
        <p:spPr/>
        <p:txBody>
          <a:bodyPr/>
          <a:lstStyle/>
          <a:p>
            <a:fld id="{99743262-A870-42BE-8098-69CAE7CFE49C}" type="slidenum">
              <a:rPr lang="en-US" smtClean="0"/>
              <a:pPr/>
              <a:t>54</a:t>
            </a:fld>
            <a:endParaRPr lang="en-US"/>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901" y="300037"/>
            <a:ext cx="10972800" cy="1143000"/>
          </a:xfrm>
        </p:spPr>
        <p:txBody>
          <a:bodyPr/>
          <a:lstStyle/>
          <a:p>
            <a:r>
              <a:rPr lang="en-US" dirty="0"/>
              <a:t>External light shafts</a:t>
            </a:r>
          </a:p>
        </p:txBody>
      </p:sp>
      <p:pic>
        <p:nvPicPr>
          <p:cNvPr id="44" name="Picture 43" descr="orig.png"/>
          <p:cNvPicPr>
            <a:picLocks noChangeAspect="1"/>
          </p:cNvPicPr>
          <p:nvPr/>
        </p:nvPicPr>
        <p:blipFill>
          <a:blip r:embed="rId2"/>
          <a:stretch>
            <a:fillRect/>
          </a:stretch>
        </p:blipFill>
        <p:spPr>
          <a:xfrm>
            <a:off x="2133600" y="1905000"/>
            <a:ext cx="5651500" cy="4238625"/>
          </a:xfrm>
          <a:prstGeom prst="rect">
            <a:avLst/>
          </a:prstGeom>
        </p:spPr>
      </p:pic>
      <p:sp>
        <p:nvSpPr>
          <p:cNvPr id="3" name="Slide Number Placeholder 2">
            <a:extLst>
              <a:ext uri="{FF2B5EF4-FFF2-40B4-BE49-F238E27FC236}">
                <a16:creationId xmlns:a16="http://schemas.microsoft.com/office/drawing/2014/main" id="{F4D4711D-32F2-0F49-8E70-8E68F4FBFB99}"/>
              </a:ext>
            </a:extLst>
          </p:cNvPr>
          <p:cNvSpPr>
            <a:spLocks noGrp="1"/>
          </p:cNvSpPr>
          <p:nvPr>
            <p:ph type="sldNum" sz="quarter" idx="12"/>
          </p:nvPr>
        </p:nvSpPr>
        <p:spPr/>
        <p:txBody>
          <a:bodyPr/>
          <a:lstStyle/>
          <a:p>
            <a:fld id="{99743262-A870-42BE-8098-69CAE7CFE49C}" type="slidenum">
              <a:rPr lang="en-US" smtClean="0"/>
              <a:pPr/>
              <a:t>55</a:t>
            </a:fld>
            <a:endParaRPr lang="en-US"/>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orig.png"/>
          <p:cNvPicPr>
            <a:picLocks noChangeAspect="1"/>
          </p:cNvPicPr>
          <p:nvPr/>
        </p:nvPicPr>
        <p:blipFill>
          <a:blip r:embed="rId2"/>
          <a:stretch>
            <a:fillRect/>
          </a:stretch>
        </p:blipFill>
        <p:spPr>
          <a:xfrm>
            <a:off x="2135543" y="1897878"/>
            <a:ext cx="5651500" cy="4238625"/>
          </a:xfrm>
          <a:prstGeom prst="rect">
            <a:avLst/>
          </a:prstGeom>
        </p:spPr>
      </p:pic>
      <p:sp>
        <p:nvSpPr>
          <p:cNvPr id="33" name="Freeform 32"/>
          <p:cNvSpPr/>
          <p:nvPr/>
        </p:nvSpPr>
        <p:spPr>
          <a:xfrm>
            <a:off x="2154909" y="3363558"/>
            <a:ext cx="5623580" cy="2088937"/>
          </a:xfrm>
          <a:custGeom>
            <a:avLst/>
            <a:gdLst>
              <a:gd name="connsiteX0" fmla="*/ 4512117 w 9146785"/>
              <a:gd name="connsiteY0" fmla="*/ 3397669 h 3397669"/>
              <a:gd name="connsiteX1" fmla="*/ 9146785 w 9146785"/>
              <a:gd name="connsiteY1" fmla="*/ 512436 h 3397669"/>
              <a:gd name="connsiteX2" fmla="*/ 5459104 w 9146785"/>
              <a:gd name="connsiteY2" fmla="*/ 0 h 3397669"/>
              <a:gd name="connsiteX3" fmla="*/ 0 w 9146785"/>
              <a:gd name="connsiteY3" fmla="*/ 1370208 h 3397669"/>
              <a:gd name="connsiteX4" fmla="*/ 4512117 w 9146785"/>
              <a:gd name="connsiteY4" fmla="*/ 3397669 h 33976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6785" h="3397669">
                <a:moveTo>
                  <a:pt x="4512117" y="3397669"/>
                </a:moveTo>
                <a:lnTo>
                  <a:pt x="9146785" y="512436"/>
                </a:lnTo>
                <a:lnTo>
                  <a:pt x="5459104" y="0"/>
                </a:lnTo>
                <a:lnTo>
                  <a:pt x="0" y="1370208"/>
                </a:lnTo>
                <a:lnTo>
                  <a:pt x="4512117" y="3397669"/>
                </a:lnTo>
                <a:close/>
              </a:path>
            </a:pathLst>
          </a:custGeom>
          <a:solidFill>
            <a:schemeClr val="accent5">
              <a:lumMod val="60000"/>
              <a:lumOff val="40000"/>
              <a:alpha val="33000"/>
            </a:schemeClr>
          </a:solidFill>
          <a:ln w="635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34" name="Freeform 33"/>
          <p:cNvSpPr/>
          <p:nvPr/>
        </p:nvSpPr>
        <p:spPr>
          <a:xfrm>
            <a:off x="2189158" y="1918425"/>
            <a:ext cx="5561933" cy="301355"/>
          </a:xfrm>
          <a:custGeom>
            <a:avLst/>
            <a:gdLst>
              <a:gd name="connsiteX0" fmla="*/ 5548233 w 9046516"/>
              <a:gd name="connsiteY0" fmla="*/ 490155 h 490155"/>
              <a:gd name="connsiteX1" fmla="*/ 9046516 w 9046516"/>
              <a:gd name="connsiteY1" fmla="*/ 412176 h 490155"/>
              <a:gd name="connsiteX2" fmla="*/ 7665028 w 9046516"/>
              <a:gd name="connsiteY2" fmla="*/ 0 h 490155"/>
              <a:gd name="connsiteX3" fmla="*/ 0 w 9046516"/>
              <a:gd name="connsiteY3" fmla="*/ 100259 h 490155"/>
              <a:gd name="connsiteX4" fmla="*/ 5548233 w 9046516"/>
              <a:gd name="connsiteY4" fmla="*/ 490155 h 4901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46516" h="490155">
                <a:moveTo>
                  <a:pt x="5548233" y="490155"/>
                </a:moveTo>
                <a:lnTo>
                  <a:pt x="9046516" y="412176"/>
                </a:lnTo>
                <a:lnTo>
                  <a:pt x="7665028" y="0"/>
                </a:lnTo>
                <a:lnTo>
                  <a:pt x="0" y="100259"/>
                </a:lnTo>
                <a:lnTo>
                  <a:pt x="5548233" y="490155"/>
                </a:lnTo>
                <a:close/>
              </a:path>
            </a:pathLst>
          </a:custGeom>
          <a:solidFill>
            <a:schemeClr val="accent2">
              <a:alpha val="25000"/>
            </a:schemeClr>
          </a:solidFill>
          <a:ln w="635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lvl1pPr>
              <a:defRPr>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ctr"/>
            <a:endParaRPr lang="en-US"/>
          </a:p>
        </p:txBody>
      </p:sp>
      <p:sp>
        <p:nvSpPr>
          <p:cNvPr id="35" name="Rectangle 34"/>
          <p:cNvSpPr/>
          <p:nvPr/>
        </p:nvSpPr>
        <p:spPr>
          <a:xfrm flipV="1">
            <a:off x="5338678" y="5317950"/>
            <a:ext cx="2428489" cy="761586"/>
          </a:xfrm>
          <a:prstGeom prst="rect">
            <a:avLst/>
          </a:prstGeom>
          <a:solidFill>
            <a:schemeClr val="tx1">
              <a:alpha val="55000"/>
            </a:schemeClr>
          </a:solidFill>
          <a:ln>
            <a:noFill/>
          </a:ln>
        </p:spPr>
        <p:style>
          <a:lnRef idx="1">
            <a:schemeClr val="accent1"/>
          </a:lnRef>
          <a:fillRef idx="3">
            <a:schemeClr val="accent1"/>
          </a:fillRef>
          <a:effectRef idx="2">
            <a:schemeClr val="accent1"/>
          </a:effectRef>
          <a:fontRef idx="minor">
            <a:schemeClr val="lt1"/>
          </a:fontRef>
        </p:style>
      </p:sp>
      <p:sp>
        <p:nvSpPr>
          <p:cNvPr id="36" name="TextBox 35"/>
          <p:cNvSpPr txBox="1"/>
          <p:nvPr/>
        </p:nvSpPr>
        <p:spPr>
          <a:xfrm>
            <a:off x="5685717" y="5683568"/>
            <a:ext cx="2018657" cy="340606"/>
          </a:xfrm>
          <a:prstGeom prst="rect">
            <a:avLst/>
          </a:prstGeom>
          <a:noFill/>
        </p:spPr>
        <p:txBody>
          <a:bodyPr wrap="square" rtlCol="0">
            <a:normAutofit fontScale="55000" lnSpcReduction="20000"/>
          </a:bodyPr>
          <a:lstStyle/>
          <a:p>
            <a:r>
              <a:rPr lang="en-US" sz="3000" dirty="0">
                <a:solidFill>
                  <a:schemeClr val="bg1"/>
                </a:solidFill>
                <a:latin typeface="Times New Roman"/>
              </a:rPr>
              <a:t>Shaft bounding box</a:t>
            </a:r>
          </a:p>
        </p:txBody>
      </p:sp>
      <p:sp>
        <p:nvSpPr>
          <p:cNvPr id="37" name="TextBox 36"/>
          <p:cNvSpPr txBox="1"/>
          <p:nvPr/>
        </p:nvSpPr>
        <p:spPr>
          <a:xfrm>
            <a:off x="5679043" y="5317950"/>
            <a:ext cx="2198850" cy="340606"/>
          </a:xfrm>
          <a:prstGeom prst="rect">
            <a:avLst/>
          </a:prstGeom>
          <a:noFill/>
        </p:spPr>
        <p:txBody>
          <a:bodyPr wrap="square" rtlCol="0">
            <a:normAutofit fontScale="55000" lnSpcReduction="20000"/>
          </a:bodyPr>
          <a:lstStyle/>
          <a:p>
            <a:r>
              <a:rPr lang="en-US" sz="3000" dirty="0">
                <a:solidFill>
                  <a:schemeClr val="bg1"/>
                </a:solidFill>
                <a:latin typeface="Times New Roman"/>
              </a:rPr>
              <a:t>Source bounding box</a:t>
            </a:r>
          </a:p>
        </p:txBody>
      </p:sp>
      <p:sp>
        <p:nvSpPr>
          <p:cNvPr id="38" name="Rectangle 37"/>
          <p:cNvSpPr/>
          <p:nvPr/>
        </p:nvSpPr>
        <p:spPr>
          <a:xfrm>
            <a:off x="5398743" y="5801625"/>
            <a:ext cx="293027" cy="163092"/>
          </a:xfrm>
          <a:prstGeom prst="rect">
            <a:avLst/>
          </a:prstGeom>
          <a:solidFill>
            <a:schemeClr val="accent5">
              <a:lumMod val="75000"/>
              <a:alpha val="25000"/>
            </a:schemeClr>
          </a:solidFill>
          <a:ln w="508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sp>
      <p:sp>
        <p:nvSpPr>
          <p:cNvPr id="39" name="Rectangle 38"/>
          <p:cNvSpPr/>
          <p:nvPr/>
        </p:nvSpPr>
        <p:spPr>
          <a:xfrm>
            <a:off x="5398743" y="5432471"/>
            <a:ext cx="293027" cy="163092"/>
          </a:xfrm>
          <a:prstGeom prst="rect">
            <a:avLst/>
          </a:prstGeom>
          <a:solidFill>
            <a:schemeClr val="accent2">
              <a:alpha val="25000"/>
            </a:schemeClr>
          </a:solidFill>
          <a:ln w="50800">
            <a:solidFill>
              <a:schemeClr val="accent2"/>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67958" y="292915"/>
            <a:ext cx="10972800" cy="1143000"/>
          </a:xfrm>
        </p:spPr>
        <p:txBody>
          <a:bodyPr/>
          <a:lstStyle/>
          <a:p>
            <a:r>
              <a:rPr lang="en-US" dirty="0"/>
              <a:t>External light shafts</a:t>
            </a:r>
          </a:p>
        </p:txBody>
      </p:sp>
      <p:sp>
        <p:nvSpPr>
          <p:cNvPr id="3" name="Slide Number Placeholder 2">
            <a:extLst>
              <a:ext uri="{FF2B5EF4-FFF2-40B4-BE49-F238E27FC236}">
                <a16:creationId xmlns:a16="http://schemas.microsoft.com/office/drawing/2014/main" id="{AC8EA908-9E48-D948-9EA3-AC8BCFF49EB2}"/>
              </a:ext>
            </a:extLst>
          </p:cNvPr>
          <p:cNvSpPr>
            <a:spLocks noGrp="1"/>
          </p:cNvSpPr>
          <p:nvPr>
            <p:ph type="sldNum" sz="quarter" idx="12"/>
          </p:nvPr>
        </p:nvSpPr>
        <p:spPr/>
        <p:txBody>
          <a:bodyPr/>
          <a:lstStyle/>
          <a:p>
            <a:fld id="{99743262-A870-42BE-8098-69CAE7CFE49C}" type="slidenum">
              <a:rPr lang="en-US" smtClean="0"/>
              <a:pPr/>
              <a:t>56</a:t>
            </a:fld>
            <a:endParaRPr lang="en-US"/>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7"/>
          <p:cNvGrpSpPr/>
          <p:nvPr/>
        </p:nvGrpSpPr>
        <p:grpSpPr>
          <a:xfrm>
            <a:off x="2149070" y="1944248"/>
            <a:ext cx="5623330" cy="4217194"/>
            <a:chOff x="1690687" y="1878806"/>
            <a:chExt cx="7351713" cy="5513388"/>
          </a:xfrm>
        </p:grpSpPr>
        <p:pic>
          <p:nvPicPr>
            <p:cNvPr id="40" name="Picture 39" descr="detectim.png"/>
            <p:cNvPicPr>
              <a:picLocks noChangeAspect="1"/>
            </p:cNvPicPr>
            <p:nvPr/>
          </p:nvPicPr>
          <p:blipFill>
            <a:blip r:embed="rId2"/>
            <a:stretch>
              <a:fillRect/>
            </a:stretch>
          </p:blipFill>
          <p:spPr>
            <a:xfrm>
              <a:off x="1690687" y="1878806"/>
              <a:ext cx="7351713" cy="5513388"/>
            </a:xfrm>
            <a:prstGeom prst="rect">
              <a:avLst/>
            </a:prstGeom>
          </p:spPr>
        </p:pic>
        <p:pic>
          <p:nvPicPr>
            <p:cNvPr id="46" name="Picture 45" descr="shaftim-crop.png"/>
            <p:cNvPicPr>
              <a:picLocks noChangeAspect="1"/>
            </p:cNvPicPr>
            <p:nvPr/>
          </p:nvPicPr>
          <p:blipFill>
            <a:blip r:embed="rId3"/>
            <a:stretch>
              <a:fillRect/>
            </a:stretch>
          </p:blipFill>
          <p:spPr>
            <a:xfrm>
              <a:off x="1690687" y="1878806"/>
              <a:ext cx="7351713" cy="1023937"/>
            </a:xfrm>
            <a:prstGeom prst="rect">
              <a:avLst/>
            </a:prstGeom>
          </p:spPr>
        </p:pic>
      </p:grpSp>
      <p:sp>
        <p:nvSpPr>
          <p:cNvPr id="2" name="Title 1"/>
          <p:cNvSpPr>
            <a:spLocks noGrp="1"/>
          </p:cNvSpPr>
          <p:nvPr>
            <p:ph type="title"/>
          </p:nvPr>
        </p:nvSpPr>
        <p:spPr>
          <a:xfrm>
            <a:off x="-533400" y="350838"/>
            <a:ext cx="10972800" cy="1143000"/>
          </a:xfrm>
        </p:spPr>
        <p:txBody>
          <a:bodyPr/>
          <a:lstStyle/>
          <a:p>
            <a:r>
              <a:rPr lang="en-US" dirty="0"/>
              <a:t>External light shafts</a:t>
            </a:r>
          </a:p>
        </p:txBody>
      </p:sp>
      <p:sp>
        <p:nvSpPr>
          <p:cNvPr id="39" name="TextBox 38"/>
          <p:cNvSpPr txBox="1"/>
          <p:nvPr/>
        </p:nvSpPr>
        <p:spPr>
          <a:xfrm>
            <a:off x="1893482" y="1349550"/>
            <a:ext cx="3657600" cy="369332"/>
          </a:xfrm>
          <a:prstGeom prst="rect">
            <a:avLst/>
          </a:prstGeom>
          <a:noFill/>
        </p:spPr>
        <p:txBody>
          <a:bodyPr wrap="square" rtlCol="0">
            <a:spAutoFit/>
          </a:bodyPr>
          <a:lstStyle/>
          <a:p>
            <a:r>
              <a:rPr lang="en-US" dirty="0"/>
              <a:t>Shadow matting via </a:t>
            </a:r>
            <a:r>
              <a:rPr lang="en-US" dirty="0" err="1"/>
              <a:t>Guo</a:t>
            </a:r>
            <a:r>
              <a:rPr lang="en-US" dirty="0"/>
              <a:t> et al. [2011]</a:t>
            </a:r>
          </a:p>
        </p:txBody>
      </p:sp>
      <p:sp>
        <p:nvSpPr>
          <p:cNvPr id="4" name="Slide Number Placeholder 3">
            <a:extLst>
              <a:ext uri="{FF2B5EF4-FFF2-40B4-BE49-F238E27FC236}">
                <a16:creationId xmlns:a16="http://schemas.microsoft.com/office/drawing/2014/main" id="{CD990ED5-A540-7346-92D2-4F81415E5791}"/>
              </a:ext>
            </a:extLst>
          </p:cNvPr>
          <p:cNvSpPr>
            <a:spLocks noGrp="1"/>
          </p:cNvSpPr>
          <p:nvPr>
            <p:ph type="sldNum" sz="quarter" idx="12"/>
          </p:nvPr>
        </p:nvSpPr>
        <p:spPr/>
        <p:txBody>
          <a:bodyPr/>
          <a:lstStyle/>
          <a:p>
            <a:fld id="{99743262-A870-42BE-8098-69CAE7CFE49C}" type="slidenum">
              <a:rPr lang="en-US" smtClean="0"/>
              <a:p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descr="orig.png"/>
          <p:cNvPicPr>
            <a:picLocks noChangeAspect="1"/>
          </p:cNvPicPr>
          <p:nvPr/>
        </p:nvPicPr>
        <p:blipFill>
          <a:blip r:embed="rId3"/>
          <a:stretch>
            <a:fillRect/>
          </a:stretch>
        </p:blipFill>
        <p:spPr>
          <a:xfrm>
            <a:off x="2133600" y="1905000"/>
            <a:ext cx="5651500" cy="4238625"/>
          </a:xfrm>
          <a:prstGeom prst="rect">
            <a:avLst/>
          </a:prstGeom>
        </p:spPr>
      </p:pic>
      <p:pic>
        <p:nvPicPr>
          <p:cNvPr id="4" name="Picture 3" descr="latex-image-1.pdf"/>
          <p:cNvPicPr>
            <a:picLocks noChangeAspect="1"/>
          </p:cNvPicPr>
          <p:nvPr/>
        </p:nvPicPr>
        <p:blipFill>
          <a:blip r:embed="rId4"/>
          <a:stretch>
            <a:fillRect/>
          </a:stretch>
        </p:blipFill>
        <p:spPr>
          <a:xfrm>
            <a:off x="5156199" y="3606799"/>
            <a:ext cx="2679700" cy="1651000"/>
          </a:xfrm>
          <a:prstGeom prst="rect">
            <a:avLst/>
          </a:prstGeom>
          <a:solidFill>
            <a:schemeClr val="bg1">
              <a:alpha val="47000"/>
            </a:schemeClr>
          </a:solidFill>
        </p:spPr>
      </p:pic>
      <p:pic>
        <p:nvPicPr>
          <p:cNvPr id="5" name="Picture 4" descr="latex-image-1.pdf"/>
          <p:cNvPicPr>
            <a:picLocks noChangeAspect="1"/>
          </p:cNvPicPr>
          <p:nvPr/>
        </p:nvPicPr>
        <p:blipFill>
          <a:blip r:embed="rId5"/>
          <a:stretch>
            <a:fillRect/>
          </a:stretch>
        </p:blipFill>
        <p:spPr>
          <a:xfrm>
            <a:off x="5168899" y="1473199"/>
            <a:ext cx="2679700" cy="1651000"/>
          </a:xfrm>
          <a:prstGeom prst="rect">
            <a:avLst/>
          </a:prstGeom>
          <a:solidFill>
            <a:schemeClr val="bg1">
              <a:alpha val="51000"/>
            </a:schemeClr>
          </a:solidFill>
        </p:spPr>
      </p:pic>
      <p:sp>
        <p:nvSpPr>
          <p:cNvPr id="6" name="Oval 5"/>
          <p:cNvSpPr/>
          <p:nvPr/>
        </p:nvSpPr>
        <p:spPr>
          <a:xfrm>
            <a:off x="4833619" y="4025899"/>
            <a:ext cx="259080" cy="259080"/>
          </a:xfrm>
          <a:prstGeom prst="ellipse">
            <a:avLst/>
          </a:prstGeom>
          <a:ln/>
        </p:spPr>
        <p:style>
          <a:lnRef idx="1">
            <a:schemeClr val="accent1"/>
          </a:lnRef>
          <a:fillRef idx="3">
            <a:schemeClr val="accent1"/>
          </a:fillRef>
          <a:effectRef idx="2">
            <a:schemeClr val="accent1"/>
          </a:effectRef>
          <a:fontRef idx="minor">
            <a:schemeClr val="lt1"/>
          </a:fontRef>
        </p:style>
      </p:sp>
      <p:sp>
        <p:nvSpPr>
          <p:cNvPr id="7" name="Oval 6"/>
          <p:cNvSpPr/>
          <p:nvPr/>
        </p:nvSpPr>
        <p:spPr>
          <a:xfrm>
            <a:off x="4800599" y="1943099"/>
            <a:ext cx="259080" cy="259080"/>
          </a:xfrm>
          <a:prstGeom prst="ellipse">
            <a:avLst/>
          </a:prstGeom>
          <a:ln/>
        </p:spPr>
        <p:style>
          <a:lnRef idx="1">
            <a:schemeClr val="accent1"/>
          </a:lnRef>
          <a:fillRef idx="3">
            <a:schemeClr val="accent1"/>
          </a:fillRef>
          <a:effectRef idx="2">
            <a:schemeClr val="accent1"/>
          </a:effectRef>
          <a:fontRef idx="minor">
            <a:schemeClr val="lt1"/>
          </a:fontRef>
        </p:style>
      </p:sp>
      <p:sp>
        <p:nvSpPr>
          <p:cNvPr id="3" name="Title 2"/>
          <p:cNvSpPr>
            <a:spLocks noGrp="1"/>
          </p:cNvSpPr>
          <p:nvPr>
            <p:ph type="title"/>
          </p:nvPr>
        </p:nvSpPr>
        <p:spPr>
          <a:xfrm>
            <a:off x="-469901" y="300037"/>
            <a:ext cx="10972800" cy="1143000"/>
          </a:xfrm>
        </p:spPr>
        <p:txBody>
          <a:bodyPr/>
          <a:lstStyle/>
          <a:p>
            <a:r>
              <a:rPr lang="en-US" dirty="0"/>
              <a:t>Setting light shaft direction</a:t>
            </a:r>
          </a:p>
        </p:txBody>
      </p:sp>
      <p:sp>
        <p:nvSpPr>
          <p:cNvPr id="2" name="Slide Number Placeholder 1">
            <a:extLst>
              <a:ext uri="{FF2B5EF4-FFF2-40B4-BE49-F238E27FC236}">
                <a16:creationId xmlns:a16="http://schemas.microsoft.com/office/drawing/2014/main" id="{EBBF6ED1-9854-8143-82C4-7316FC8DF790}"/>
              </a:ext>
            </a:extLst>
          </p:cNvPr>
          <p:cNvSpPr>
            <a:spLocks noGrp="1"/>
          </p:cNvSpPr>
          <p:nvPr>
            <p:ph type="sldNum" sz="quarter" idx="12"/>
          </p:nvPr>
        </p:nvSpPr>
        <p:spPr/>
        <p:txBody>
          <a:bodyPr/>
          <a:lstStyle/>
          <a:p>
            <a:fld id="{99743262-A870-42BE-8098-69CAE7CFE49C}" type="slidenum">
              <a:rPr lang="en-US" smtClean="0"/>
              <a:pPr/>
              <a:t>58</a:t>
            </a:fld>
            <a:endParaRPr lang="en-US"/>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47"/>
          <p:cNvGrpSpPr/>
          <p:nvPr/>
        </p:nvGrpSpPr>
        <p:grpSpPr>
          <a:xfrm>
            <a:off x="2144358" y="1947834"/>
            <a:ext cx="5623330" cy="4217194"/>
            <a:chOff x="1690687" y="1878806"/>
            <a:chExt cx="7351713" cy="5513388"/>
          </a:xfrm>
        </p:grpSpPr>
        <p:pic>
          <p:nvPicPr>
            <p:cNvPr id="40" name="Picture 39" descr="detectim.png"/>
            <p:cNvPicPr>
              <a:picLocks noChangeAspect="1"/>
            </p:cNvPicPr>
            <p:nvPr/>
          </p:nvPicPr>
          <p:blipFill>
            <a:blip r:embed="rId2"/>
            <a:stretch>
              <a:fillRect/>
            </a:stretch>
          </p:blipFill>
          <p:spPr>
            <a:xfrm>
              <a:off x="1690687" y="1878806"/>
              <a:ext cx="7351713" cy="5513388"/>
            </a:xfrm>
            <a:prstGeom prst="rect">
              <a:avLst/>
            </a:prstGeom>
          </p:spPr>
        </p:pic>
        <p:sp>
          <p:nvSpPr>
            <p:cNvPr id="42" name="Rectangle 41"/>
            <p:cNvSpPr/>
            <p:nvPr/>
          </p:nvSpPr>
          <p:spPr>
            <a:xfrm flipV="1">
              <a:off x="6225137" y="6725936"/>
              <a:ext cx="2700995" cy="553997"/>
            </a:xfrm>
            <a:prstGeom prst="rect">
              <a:avLst/>
            </a:prstGeom>
            <a:solidFill>
              <a:schemeClr val="bg1">
                <a:alpha val="47000"/>
              </a:schemeClr>
            </a:solidFill>
            <a:ln>
              <a:noFill/>
            </a:ln>
          </p:spPr>
          <p:style>
            <a:lnRef idx="1">
              <a:schemeClr val="accent1"/>
            </a:lnRef>
            <a:fillRef idx="3">
              <a:schemeClr val="accent1"/>
            </a:fillRef>
            <a:effectRef idx="2">
              <a:schemeClr val="accent1"/>
            </a:effectRef>
            <a:fontRef idx="minor">
              <a:schemeClr val="lt1"/>
            </a:fontRef>
          </p:style>
        </p:sp>
        <p:cxnSp>
          <p:nvCxnSpPr>
            <p:cNvPr id="43" name="Straight Connector 42"/>
            <p:cNvCxnSpPr/>
            <p:nvPr/>
          </p:nvCxnSpPr>
          <p:spPr>
            <a:xfrm rot="5400000" flipH="1" flipV="1">
              <a:off x="4805012" y="4121647"/>
              <a:ext cx="1445046" cy="1588"/>
            </a:xfrm>
            <a:prstGeom prst="line">
              <a:avLst/>
            </a:prstGeom>
            <a:ln w="63500">
              <a:gradFill flip="none" rotWithShape="1">
                <a:gsLst>
                  <a:gs pos="94000">
                    <a:srgbClr val="FFFF00"/>
                  </a:gs>
                  <a:gs pos="0">
                    <a:srgbClr val="FFFFFF"/>
                  </a:gs>
                </a:gsLst>
                <a:lin ang="0" scaled="1"/>
                <a:tileRect/>
              </a:gradFill>
              <a:tailEnd type="stealth" w="med" len="med"/>
            </a:ln>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527937" y="6773183"/>
              <a:ext cx="2486346" cy="553997"/>
            </a:xfrm>
            <a:prstGeom prst="rect">
              <a:avLst/>
            </a:prstGeom>
            <a:noFill/>
          </p:spPr>
          <p:txBody>
            <a:bodyPr wrap="square" rtlCol="0">
              <a:normAutofit fontScale="70000" lnSpcReduction="20000"/>
            </a:bodyPr>
            <a:lstStyle/>
            <a:p>
              <a:r>
                <a:rPr lang="en-US" sz="3000" dirty="0">
                  <a:solidFill>
                    <a:schemeClr val="bg1"/>
                  </a:solidFill>
                  <a:latin typeface="Times New Roman"/>
                </a:rPr>
                <a:t>Shaft direction</a:t>
              </a:r>
            </a:p>
          </p:txBody>
        </p:sp>
        <p:cxnSp>
          <p:nvCxnSpPr>
            <p:cNvPr id="45" name="Straight Connector 44"/>
            <p:cNvCxnSpPr/>
            <p:nvPr/>
          </p:nvCxnSpPr>
          <p:spPr>
            <a:xfrm rot="5400000" flipH="1" flipV="1">
              <a:off x="6214853" y="7038709"/>
              <a:ext cx="375137" cy="1588"/>
            </a:xfrm>
            <a:prstGeom prst="line">
              <a:avLst/>
            </a:prstGeom>
            <a:ln w="63500">
              <a:gradFill flip="none" rotWithShape="1">
                <a:gsLst>
                  <a:gs pos="94000">
                    <a:srgbClr val="FFFF00"/>
                  </a:gs>
                  <a:gs pos="0">
                    <a:srgbClr val="FFFFFF"/>
                  </a:gs>
                </a:gsLst>
                <a:lin ang="0" scaled="1"/>
                <a:tileRect/>
              </a:gradFill>
              <a:tailEnd type="stealth" w="med" len="med"/>
            </a:ln>
          </p:spPr>
          <p:style>
            <a:lnRef idx="2">
              <a:schemeClr val="accent1"/>
            </a:lnRef>
            <a:fillRef idx="0">
              <a:schemeClr val="accent1"/>
            </a:fillRef>
            <a:effectRef idx="1">
              <a:schemeClr val="accent1"/>
            </a:effectRef>
            <a:fontRef idx="minor">
              <a:schemeClr val="tx1"/>
            </a:fontRef>
          </p:style>
        </p:cxnSp>
        <p:pic>
          <p:nvPicPr>
            <p:cNvPr id="46" name="Picture 45" descr="shaftim-crop.png"/>
            <p:cNvPicPr>
              <a:picLocks noChangeAspect="1"/>
            </p:cNvPicPr>
            <p:nvPr/>
          </p:nvPicPr>
          <p:blipFill>
            <a:blip r:embed="rId3"/>
            <a:stretch>
              <a:fillRect/>
            </a:stretch>
          </p:blipFill>
          <p:spPr>
            <a:xfrm>
              <a:off x="1690687" y="1878806"/>
              <a:ext cx="7351713" cy="1023937"/>
            </a:xfrm>
            <a:prstGeom prst="rect">
              <a:avLst/>
            </a:prstGeom>
          </p:spPr>
        </p:pic>
      </p:grpSp>
      <p:sp>
        <p:nvSpPr>
          <p:cNvPr id="12" name="Title 1"/>
          <p:cNvSpPr>
            <a:spLocks noGrp="1"/>
          </p:cNvSpPr>
          <p:nvPr>
            <p:ph type="title"/>
          </p:nvPr>
        </p:nvSpPr>
        <p:spPr>
          <a:xfrm>
            <a:off x="-533400" y="350838"/>
            <a:ext cx="10972800" cy="1143000"/>
          </a:xfrm>
        </p:spPr>
        <p:txBody>
          <a:bodyPr/>
          <a:lstStyle/>
          <a:p>
            <a:r>
              <a:rPr lang="en-US" dirty="0"/>
              <a:t>External light shafts</a:t>
            </a:r>
          </a:p>
        </p:txBody>
      </p:sp>
      <p:sp>
        <p:nvSpPr>
          <p:cNvPr id="2" name="Slide Number Placeholder 1">
            <a:extLst>
              <a:ext uri="{FF2B5EF4-FFF2-40B4-BE49-F238E27FC236}">
                <a16:creationId xmlns:a16="http://schemas.microsoft.com/office/drawing/2014/main" id="{03B4A96C-AE86-B947-B353-48B738869FDB}"/>
              </a:ext>
            </a:extLst>
          </p:cNvPr>
          <p:cNvSpPr>
            <a:spLocks noGrp="1"/>
          </p:cNvSpPr>
          <p:nvPr>
            <p:ph type="sldNum" sz="quarter" idx="12"/>
          </p:nvPr>
        </p:nvSpPr>
        <p:spPr/>
        <p:txBody>
          <a:bodyPr/>
          <a:lstStyle/>
          <a:p>
            <a:fld id="{99743262-A870-42BE-8098-69CAE7CFE49C}" type="slidenum">
              <a:rPr lang="en-US" smtClean="0"/>
              <a:pPr/>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Insert these…</a:t>
            </a:r>
          </a:p>
        </p:txBody>
      </p:sp>
      <p:pic>
        <p:nvPicPr>
          <p:cNvPr id="6" name="Picture 5" descr="Sphere-wireframe.png"/>
          <p:cNvPicPr>
            <a:picLocks noChangeAspect="1"/>
          </p:cNvPicPr>
          <p:nvPr/>
        </p:nvPicPr>
        <p:blipFill>
          <a:blip r:embed="rId3"/>
          <a:stretch>
            <a:fillRect/>
          </a:stretch>
        </p:blipFill>
        <p:spPr>
          <a:xfrm>
            <a:off x="6366809" y="2514600"/>
            <a:ext cx="2813050" cy="2813050"/>
          </a:xfrm>
          <a:prstGeom prst="rect">
            <a:avLst/>
          </a:prstGeom>
        </p:spPr>
      </p:pic>
      <p:pic>
        <p:nvPicPr>
          <p:cNvPr id="7" name="Picture 6" descr="Screen shot 2011-10-12 at 12.13.34 AM.png"/>
          <p:cNvPicPr>
            <a:picLocks noChangeAspect="1"/>
          </p:cNvPicPr>
          <p:nvPr/>
        </p:nvPicPr>
        <p:blipFill>
          <a:blip r:embed="rId4"/>
          <a:stretch>
            <a:fillRect/>
          </a:stretch>
        </p:blipFill>
        <p:spPr>
          <a:xfrm>
            <a:off x="340660" y="2673350"/>
            <a:ext cx="2760705" cy="2432050"/>
          </a:xfrm>
          <a:prstGeom prst="rect">
            <a:avLst/>
          </a:prstGeom>
        </p:spPr>
      </p:pic>
      <p:pic>
        <p:nvPicPr>
          <p:cNvPr id="8" name="Picture 7" descr="happy.jpeg"/>
          <p:cNvPicPr>
            <a:picLocks noChangeAspect="1"/>
          </p:cNvPicPr>
          <p:nvPr/>
        </p:nvPicPr>
        <p:blipFill>
          <a:blip r:embed="rId5"/>
          <a:stretch>
            <a:fillRect/>
          </a:stretch>
        </p:blipFill>
        <p:spPr>
          <a:xfrm>
            <a:off x="3323969" y="2209800"/>
            <a:ext cx="2807891" cy="3594100"/>
          </a:xfrm>
          <a:prstGeom prst="rect">
            <a:avLst/>
          </a:prstGeom>
        </p:spPr>
      </p:pic>
      <p:sp>
        <p:nvSpPr>
          <p:cNvPr id="3" name="Slide Number Placeholder 2">
            <a:extLst>
              <a:ext uri="{FF2B5EF4-FFF2-40B4-BE49-F238E27FC236}">
                <a16:creationId xmlns:a16="http://schemas.microsoft.com/office/drawing/2014/main" id="{E94B7DEE-E572-0F4F-96C4-61BF0872C8A5}"/>
              </a:ext>
            </a:extLst>
          </p:cNvPr>
          <p:cNvSpPr>
            <a:spLocks noGrp="1"/>
          </p:cNvSpPr>
          <p:nvPr>
            <p:ph type="sldNum" sz="quarter" idx="12"/>
          </p:nvPr>
        </p:nvSpPr>
        <p:spPr/>
        <p:txBody>
          <a:bodyPr/>
          <a:lstStyle/>
          <a:p>
            <a:fld id="{99743262-A870-42BE-8098-69CAE7CFE49C}" type="slidenum">
              <a:rPr lang="en-US" smtClean="0"/>
              <a:pPr/>
              <a:t>6</a:t>
            </a:fld>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descr="composite.png"/>
          <p:cNvPicPr>
            <a:picLocks noChangeAspect="1"/>
          </p:cNvPicPr>
          <p:nvPr/>
        </p:nvPicPr>
        <p:blipFill>
          <a:blip r:embed="rId2"/>
          <a:stretch>
            <a:fillRect/>
          </a:stretch>
        </p:blipFill>
        <p:spPr>
          <a:xfrm>
            <a:off x="2120900" y="1905000"/>
            <a:ext cx="5651500" cy="4238625"/>
          </a:xfrm>
          <a:prstGeom prst="rect">
            <a:avLst/>
          </a:prstGeom>
        </p:spPr>
      </p:pic>
      <p:sp>
        <p:nvSpPr>
          <p:cNvPr id="2" name="Title 1"/>
          <p:cNvSpPr>
            <a:spLocks noGrp="1"/>
          </p:cNvSpPr>
          <p:nvPr>
            <p:ph type="title"/>
          </p:nvPr>
        </p:nvSpPr>
        <p:spPr>
          <a:xfrm>
            <a:off x="-533400" y="300038"/>
            <a:ext cx="10972800" cy="1143000"/>
          </a:xfrm>
        </p:spPr>
        <p:txBody>
          <a:bodyPr/>
          <a:lstStyle/>
          <a:p>
            <a:r>
              <a:rPr lang="en-US" dirty="0"/>
              <a:t>Light shaft result</a:t>
            </a:r>
          </a:p>
        </p:txBody>
      </p:sp>
      <p:sp>
        <p:nvSpPr>
          <p:cNvPr id="3" name="Slide Number Placeholder 2">
            <a:extLst>
              <a:ext uri="{FF2B5EF4-FFF2-40B4-BE49-F238E27FC236}">
                <a16:creationId xmlns:a16="http://schemas.microsoft.com/office/drawing/2014/main" id="{31D53E54-3316-F84D-A334-ADB50A861344}"/>
              </a:ext>
            </a:extLst>
          </p:cNvPr>
          <p:cNvSpPr>
            <a:spLocks noGrp="1"/>
          </p:cNvSpPr>
          <p:nvPr>
            <p:ph type="sldNum" sz="quarter" idx="12"/>
          </p:nvPr>
        </p:nvSpPr>
        <p:spPr/>
        <p:txBody>
          <a:bodyPr/>
          <a:lstStyle/>
          <a:p>
            <a:fld id="{99743262-A870-42BE-8098-69CAE7CFE49C}" type="slidenum">
              <a:rPr lang="en-US" smtClean="0"/>
              <a:pPr/>
              <a:t>60</a:t>
            </a:fld>
            <a:endParaRPr lang="en-US"/>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Inserting objects</a:t>
            </a:r>
          </a:p>
        </p:txBody>
      </p:sp>
      <p:sp>
        <p:nvSpPr>
          <p:cNvPr id="3" name="Content Placeholder 2"/>
          <p:cNvSpPr>
            <a:spLocks noGrp="1"/>
          </p:cNvSpPr>
          <p:nvPr>
            <p:ph idx="1"/>
          </p:nvPr>
        </p:nvSpPr>
        <p:spPr>
          <a:xfrm>
            <a:off x="609600" y="1600201"/>
            <a:ext cx="8534400" cy="4525963"/>
          </a:xfrm>
        </p:spPr>
        <p:txBody>
          <a:bodyPr>
            <a:normAutofit/>
          </a:bodyPr>
          <a:lstStyle/>
          <a:p>
            <a:r>
              <a:rPr lang="en-US" dirty="0"/>
              <a:t>Representation of geometry, materials and lights is now compatible with 3D modeling software</a:t>
            </a:r>
          </a:p>
          <a:p>
            <a:r>
              <a:rPr lang="en-US" dirty="0"/>
              <a:t>Two methods of insertion/interaction</a:t>
            </a:r>
          </a:p>
          <a:p>
            <a:pPr lvl="1"/>
            <a:r>
              <a:rPr lang="en-US" dirty="0"/>
              <a:t>Novice: image space editing</a:t>
            </a:r>
          </a:p>
          <a:p>
            <a:pPr lvl="1"/>
            <a:r>
              <a:rPr lang="en-US" dirty="0"/>
              <a:t>Professional: 3D modeling tools (e.g. Maya)</a:t>
            </a:r>
          </a:p>
          <a:p>
            <a:r>
              <a:rPr lang="en-US" dirty="0"/>
              <a:t>Scene rendered with physically based renderer (e.g. </a:t>
            </a:r>
            <a:r>
              <a:rPr lang="en-US" dirty="0" err="1"/>
              <a:t>LuxRender</a:t>
            </a:r>
            <a:r>
              <a:rPr lang="en-US" dirty="0"/>
              <a:t>, Blender’s Cycles)</a:t>
            </a:r>
          </a:p>
        </p:txBody>
      </p:sp>
      <p:sp>
        <p:nvSpPr>
          <p:cNvPr id="4" name="Slide Number Placeholder 3">
            <a:extLst>
              <a:ext uri="{FF2B5EF4-FFF2-40B4-BE49-F238E27FC236}">
                <a16:creationId xmlns:a16="http://schemas.microsoft.com/office/drawing/2014/main" id="{F8E493BE-0B19-D843-B48A-AA0674091A62}"/>
              </a:ext>
            </a:extLst>
          </p:cNvPr>
          <p:cNvSpPr>
            <a:spLocks noGrp="1"/>
          </p:cNvSpPr>
          <p:nvPr>
            <p:ph type="sldNum" sz="quarter" idx="12"/>
          </p:nvPr>
        </p:nvSpPr>
        <p:spPr/>
        <p:txBody>
          <a:bodyPr/>
          <a:lstStyle/>
          <a:p>
            <a:fld id="{99743262-A870-42BE-8098-69CAE7CFE49C}" type="slidenum">
              <a:rPr lang="en-US" smtClean="0"/>
              <a:pPr/>
              <a:t>61</a:t>
            </a:fld>
            <a:endParaRPr lang="en-US"/>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Blender demo</a:t>
            </a:r>
          </a:p>
        </p:txBody>
      </p:sp>
      <p:sp>
        <p:nvSpPr>
          <p:cNvPr id="3" name="Slide Number Placeholder 2">
            <a:extLst>
              <a:ext uri="{FF2B5EF4-FFF2-40B4-BE49-F238E27FC236}">
                <a16:creationId xmlns:a16="http://schemas.microsoft.com/office/drawing/2014/main" id="{33878DA2-5BEA-7E4F-B577-69D1799FABD1}"/>
              </a:ext>
            </a:extLst>
          </p:cNvPr>
          <p:cNvSpPr>
            <a:spLocks noGrp="1"/>
          </p:cNvSpPr>
          <p:nvPr>
            <p:ph type="sldNum" sz="quarter" idx="12"/>
          </p:nvPr>
        </p:nvSpPr>
        <p:spPr/>
        <p:txBody>
          <a:bodyPr/>
          <a:lstStyle/>
          <a:p>
            <a:fld id="{99743262-A870-42BE-8098-69CAE7CFE49C}" type="slidenum">
              <a:rPr lang="en-US" smtClean="0"/>
              <a:pPr/>
              <a:t>62</a:t>
            </a:fld>
            <a:endParaRPr lang="en-US"/>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render.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7600" y="4901005"/>
            <a:ext cx="2235200" cy="1676400"/>
          </a:xfrm>
          <a:prstGeom prst="rect">
            <a:avLst/>
          </a:prstGeom>
        </p:spPr>
      </p:pic>
      <p:sp>
        <p:nvSpPr>
          <p:cNvPr id="2" name="Title 1"/>
          <p:cNvSpPr>
            <a:spLocks noGrp="1"/>
          </p:cNvSpPr>
          <p:nvPr>
            <p:ph type="title"/>
          </p:nvPr>
        </p:nvSpPr>
        <p:spPr>
          <a:xfrm>
            <a:off x="838200" y="24205"/>
            <a:ext cx="8229600" cy="1143000"/>
          </a:xfrm>
        </p:spPr>
        <p:txBody>
          <a:bodyPr/>
          <a:lstStyle/>
          <a:p>
            <a:r>
              <a:rPr lang="en-US" dirty="0"/>
              <a:t>Final composite</a:t>
            </a:r>
          </a:p>
        </p:txBody>
      </p:sp>
      <p:sp>
        <p:nvSpPr>
          <p:cNvPr id="3" name="Content Placeholder 2"/>
          <p:cNvSpPr>
            <a:spLocks noGrp="1"/>
          </p:cNvSpPr>
          <p:nvPr>
            <p:ph idx="1"/>
          </p:nvPr>
        </p:nvSpPr>
        <p:spPr>
          <a:xfrm>
            <a:off x="685800" y="1044968"/>
            <a:ext cx="8458200" cy="4525963"/>
          </a:xfrm>
        </p:spPr>
        <p:txBody>
          <a:bodyPr>
            <a:normAutofit/>
          </a:bodyPr>
          <a:lstStyle/>
          <a:p>
            <a:pPr marL="0" indent="0">
              <a:buNone/>
            </a:pPr>
            <a:r>
              <a:rPr lang="en-US" dirty="0"/>
              <a:t>Additive differential technique [</a:t>
            </a:r>
            <a:r>
              <a:rPr lang="en-US" dirty="0" err="1"/>
              <a:t>Debevec</a:t>
            </a:r>
            <a:r>
              <a:rPr lang="en-US" dirty="0"/>
              <a:t> 1998]</a:t>
            </a:r>
          </a:p>
        </p:txBody>
      </p:sp>
      <p:sp>
        <p:nvSpPr>
          <p:cNvPr id="4" name="Rectangle 3"/>
          <p:cNvSpPr/>
          <p:nvPr/>
        </p:nvSpPr>
        <p:spPr>
          <a:xfrm>
            <a:off x="1371601" y="1588547"/>
            <a:ext cx="6847965" cy="523220"/>
          </a:xfrm>
          <a:prstGeom prst="rect">
            <a:avLst/>
          </a:prstGeom>
        </p:spPr>
        <p:txBody>
          <a:bodyPr wrap="none">
            <a:spAutoFit/>
          </a:bodyPr>
          <a:lstStyle/>
          <a:p>
            <a:r>
              <a:rPr lang="en-US" sz="2800" dirty="0"/>
              <a:t>composite = M.*R + (1-M).*I + (1-M).*(R-E)*c </a:t>
            </a:r>
          </a:p>
        </p:txBody>
      </p:sp>
      <p:sp>
        <p:nvSpPr>
          <p:cNvPr id="5" name="Rectangle 4"/>
          <p:cNvSpPr/>
          <p:nvPr/>
        </p:nvSpPr>
        <p:spPr>
          <a:xfrm>
            <a:off x="6096000" y="4367605"/>
            <a:ext cx="1162882" cy="369332"/>
          </a:xfrm>
          <a:prstGeom prst="rect">
            <a:avLst/>
          </a:prstGeom>
        </p:spPr>
        <p:txBody>
          <a:bodyPr wrap="none">
            <a:spAutoFit/>
          </a:bodyPr>
          <a:lstStyle/>
          <a:p>
            <a:r>
              <a:rPr lang="en-US" dirty="0"/>
              <a:t>composite</a:t>
            </a:r>
          </a:p>
        </p:txBody>
      </p:sp>
      <p:sp>
        <p:nvSpPr>
          <p:cNvPr id="13" name="Rectangle 12"/>
          <p:cNvSpPr/>
          <p:nvPr/>
        </p:nvSpPr>
        <p:spPr>
          <a:xfrm>
            <a:off x="1600200" y="6501205"/>
            <a:ext cx="1371514" cy="369332"/>
          </a:xfrm>
          <a:prstGeom prst="rect">
            <a:avLst/>
          </a:prstGeom>
        </p:spPr>
        <p:txBody>
          <a:bodyPr wrap="none">
            <a:spAutoFit/>
          </a:bodyPr>
          <a:lstStyle/>
          <a:p>
            <a:r>
              <a:rPr lang="en-US" dirty="0"/>
              <a:t>R (rendered)</a:t>
            </a:r>
          </a:p>
        </p:txBody>
      </p:sp>
      <p:sp>
        <p:nvSpPr>
          <p:cNvPr id="14" name="Rectangle 13"/>
          <p:cNvSpPr/>
          <p:nvPr/>
        </p:nvSpPr>
        <p:spPr>
          <a:xfrm>
            <a:off x="4495800" y="6501205"/>
            <a:ext cx="1091878" cy="369332"/>
          </a:xfrm>
          <a:prstGeom prst="rect">
            <a:avLst/>
          </a:prstGeom>
        </p:spPr>
        <p:txBody>
          <a:bodyPr wrap="none">
            <a:spAutoFit/>
          </a:bodyPr>
          <a:lstStyle/>
          <a:p>
            <a:r>
              <a:rPr lang="en-US" dirty="0"/>
              <a:t>E (empty)</a:t>
            </a:r>
          </a:p>
        </p:txBody>
      </p:sp>
      <p:sp>
        <p:nvSpPr>
          <p:cNvPr id="15" name="Rectangle 14"/>
          <p:cNvSpPr/>
          <p:nvPr/>
        </p:nvSpPr>
        <p:spPr>
          <a:xfrm>
            <a:off x="7315200" y="6501205"/>
            <a:ext cx="1064376" cy="369332"/>
          </a:xfrm>
          <a:prstGeom prst="rect">
            <a:avLst/>
          </a:prstGeom>
        </p:spPr>
        <p:txBody>
          <a:bodyPr wrap="none">
            <a:spAutoFit/>
          </a:bodyPr>
          <a:lstStyle/>
          <a:p>
            <a:r>
              <a:rPr lang="en-US" dirty="0"/>
              <a:t>M (mask)</a:t>
            </a:r>
          </a:p>
        </p:txBody>
      </p:sp>
      <p:sp>
        <p:nvSpPr>
          <p:cNvPr id="16" name="Rectangle 15"/>
          <p:cNvSpPr/>
          <p:nvPr/>
        </p:nvSpPr>
        <p:spPr>
          <a:xfrm>
            <a:off x="2438401" y="4367605"/>
            <a:ext cx="1544075" cy="369332"/>
          </a:xfrm>
          <a:prstGeom prst="rect">
            <a:avLst/>
          </a:prstGeom>
        </p:spPr>
        <p:txBody>
          <a:bodyPr wrap="none">
            <a:spAutoFit/>
          </a:bodyPr>
          <a:lstStyle/>
          <a:p>
            <a:r>
              <a:rPr lang="en-US" dirty="0"/>
              <a:t>I (background)</a:t>
            </a:r>
          </a:p>
        </p:txBody>
      </p:sp>
      <p:pic>
        <p:nvPicPr>
          <p:cNvPr id="6" name="Picture 5" descr="background.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00200" y="2157805"/>
            <a:ext cx="3048000" cy="2286000"/>
          </a:xfrm>
          <a:prstGeom prst="rect">
            <a:avLst/>
          </a:prstGeom>
        </p:spPr>
      </p:pic>
      <p:pic>
        <p:nvPicPr>
          <p:cNvPr id="7" name="Picture 6" descr="render_composite.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5400" y="2157805"/>
            <a:ext cx="3048000" cy="2286000"/>
          </a:xfrm>
          <a:prstGeom prst="rect">
            <a:avLst/>
          </a:prstGeom>
        </p:spPr>
      </p:pic>
      <p:pic>
        <p:nvPicPr>
          <p:cNvPr id="8" name="Picture 7" descr="render_empty.jp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6200" y="4901005"/>
            <a:ext cx="2235200" cy="1676400"/>
          </a:xfrm>
          <a:prstGeom prst="rect">
            <a:avLst/>
          </a:prstGeom>
        </p:spPr>
      </p:pic>
      <p:pic>
        <p:nvPicPr>
          <p:cNvPr id="9" name="Picture 8" descr="render_mask.jp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29400" y="4901005"/>
            <a:ext cx="2235200" cy="1676400"/>
          </a:xfrm>
          <a:prstGeom prst="rect">
            <a:avLst/>
          </a:prstGeom>
        </p:spPr>
      </p:pic>
      <p:sp>
        <p:nvSpPr>
          <p:cNvPr id="10" name="TextBox 9"/>
          <p:cNvSpPr txBox="1"/>
          <p:nvPr/>
        </p:nvSpPr>
        <p:spPr>
          <a:xfrm>
            <a:off x="8381479" y="1929206"/>
            <a:ext cx="1179616" cy="646331"/>
          </a:xfrm>
          <a:prstGeom prst="rect">
            <a:avLst/>
          </a:prstGeom>
          <a:noFill/>
        </p:spPr>
        <p:txBody>
          <a:bodyPr wrap="square" rtlCol="0">
            <a:spAutoFit/>
          </a:bodyPr>
          <a:lstStyle/>
          <a:p>
            <a:r>
              <a:rPr lang="en-US" dirty="0"/>
              <a:t>effect multiplier</a:t>
            </a:r>
          </a:p>
        </p:txBody>
      </p:sp>
      <p:cxnSp>
        <p:nvCxnSpPr>
          <p:cNvPr id="17" name="Straight Arrow Connector 16"/>
          <p:cNvCxnSpPr>
            <a:stCxn id="10" idx="1"/>
          </p:cNvCxnSpPr>
          <p:nvPr/>
        </p:nvCxnSpPr>
        <p:spPr>
          <a:xfrm flipH="1" flipV="1">
            <a:off x="8058893" y="1929205"/>
            <a:ext cx="322587" cy="32316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Slide Number Placeholder 11">
            <a:extLst>
              <a:ext uri="{FF2B5EF4-FFF2-40B4-BE49-F238E27FC236}">
                <a16:creationId xmlns:a16="http://schemas.microsoft.com/office/drawing/2014/main" id="{C2404361-2A38-2146-8CC6-5FC97F1A47DF}"/>
              </a:ext>
            </a:extLst>
          </p:cNvPr>
          <p:cNvSpPr>
            <a:spLocks noGrp="1"/>
          </p:cNvSpPr>
          <p:nvPr>
            <p:ph type="sldNum" sz="quarter" idx="12"/>
          </p:nvPr>
        </p:nvSpPr>
        <p:spPr/>
        <p:txBody>
          <a:bodyPr/>
          <a:lstStyle/>
          <a:p>
            <a:fld id="{99743262-A870-42BE-8098-69CAE7CFE49C}" type="slidenum">
              <a:rPr lang="en-US" smtClean="0"/>
              <a:pPr/>
              <a:t>63</a:t>
            </a:fld>
            <a:endParaRPr lang="en-US"/>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Putting it all together</a:t>
            </a:r>
          </a:p>
        </p:txBody>
      </p:sp>
      <p:sp>
        <p:nvSpPr>
          <p:cNvPr id="5" name="Title 1"/>
          <p:cNvSpPr txBox="1">
            <a:spLocks/>
          </p:cNvSpPr>
          <p:nvPr/>
        </p:nvSpPr>
        <p:spPr>
          <a:xfrm>
            <a:off x="609600" y="2133600"/>
            <a:ext cx="9829800" cy="1143000"/>
          </a:xfrm>
          <a:prstGeom prst="rect">
            <a:avLst/>
          </a:prstGeom>
        </p:spPr>
        <p:txBody>
          <a:bodyPr vert="horz" lIns="91440" tIns="45720" rIns="91440" bIns="45720" rtlCol="0" anchor="ctr">
            <a:normAutofit/>
          </a:bodyPr>
          <a:lstStyle/>
          <a:p>
            <a:pPr algn="ctr">
              <a:spcBef>
                <a:spcPct val="0"/>
              </a:spcBef>
              <a:defRPr/>
            </a:pPr>
            <a:r>
              <a:rPr lang="en-US" altLang="zh-CN" sz="4400" dirty="0">
                <a:latin typeface="+mj-lt"/>
                <a:ea typeface="+mj-ea"/>
                <a:cs typeface="+mj-cs"/>
              </a:rPr>
              <a:t>Video:</a:t>
            </a:r>
            <a:r>
              <a:rPr lang="zh-CN" altLang="en-US" sz="4400" dirty="0">
                <a:latin typeface="+mj-lt"/>
                <a:ea typeface="+mj-ea"/>
                <a:cs typeface="+mj-cs"/>
              </a:rPr>
              <a:t> </a:t>
            </a:r>
            <a:r>
              <a:rPr lang="en-US" altLang="zh-CN" sz="4400" dirty="0">
                <a:latin typeface="+mj-lt"/>
                <a:ea typeface="+mj-ea"/>
                <a:cs typeface="+mj-cs"/>
                <a:hlinkClick r:id="rId3"/>
              </a:rPr>
              <a:t>https://vimeo.com/28962540</a:t>
            </a:r>
            <a:endParaRPr lang="en-US" altLang="zh-CN" sz="4400" dirty="0">
              <a:latin typeface="+mj-lt"/>
              <a:ea typeface="+mj-ea"/>
              <a:cs typeface="+mj-cs"/>
            </a:endParaRPr>
          </a:p>
          <a:p>
            <a:pPr algn="ctr">
              <a:spcBef>
                <a:spcPct val="0"/>
              </a:spcBef>
              <a:defRPr/>
            </a:pPr>
            <a:endParaRPr lang="en-US" sz="4400" dirty="0">
              <a:latin typeface="+mj-lt"/>
              <a:ea typeface="+mj-ea"/>
              <a:cs typeface="+mj-cs"/>
            </a:endParaRPr>
          </a:p>
        </p:txBody>
      </p:sp>
      <p:sp>
        <p:nvSpPr>
          <p:cNvPr id="3" name="Slide Number Placeholder 2">
            <a:extLst>
              <a:ext uri="{FF2B5EF4-FFF2-40B4-BE49-F238E27FC236}">
                <a16:creationId xmlns:a16="http://schemas.microsoft.com/office/drawing/2014/main" id="{7BCB025A-701A-C348-8AED-54EE0D4D7FD8}"/>
              </a:ext>
            </a:extLst>
          </p:cNvPr>
          <p:cNvSpPr>
            <a:spLocks noGrp="1"/>
          </p:cNvSpPr>
          <p:nvPr>
            <p:ph type="sldNum" sz="quarter" idx="12"/>
          </p:nvPr>
        </p:nvSpPr>
        <p:spPr/>
        <p:txBody>
          <a:bodyPr/>
          <a:lstStyle/>
          <a:p>
            <a:fld id="{99743262-A870-42BE-8098-69CAE7CFE49C}" type="slidenum">
              <a:rPr lang="en-US" smtClean="0"/>
              <a:pPr/>
              <a:t>64</a:t>
            </a:fld>
            <a:endParaRPr lang="en-US"/>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Research directions</a:t>
            </a:r>
          </a:p>
        </p:txBody>
      </p:sp>
      <p:sp>
        <p:nvSpPr>
          <p:cNvPr id="3" name="Content Placeholder 2"/>
          <p:cNvSpPr>
            <a:spLocks noGrp="1"/>
          </p:cNvSpPr>
          <p:nvPr>
            <p:ph idx="1"/>
          </p:nvPr>
        </p:nvSpPr>
        <p:spPr/>
        <p:txBody>
          <a:bodyPr/>
          <a:lstStyle/>
          <a:p>
            <a:r>
              <a:rPr lang="en-US" dirty="0"/>
              <a:t>Can we do better with</a:t>
            </a:r>
          </a:p>
          <a:p>
            <a:pPr lvl="1"/>
            <a:r>
              <a:rPr lang="en-US" dirty="0"/>
              <a:t>Multiple images?</a:t>
            </a:r>
          </a:p>
          <a:p>
            <a:pPr lvl="1"/>
            <a:r>
              <a:rPr lang="en-US" dirty="0"/>
              <a:t>Videos?</a:t>
            </a:r>
          </a:p>
          <a:p>
            <a:pPr lvl="1"/>
            <a:r>
              <a:rPr lang="en-US" dirty="0"/>
              <a:t>Depth?</a:t>
            </a:r>
          </a:p>
          <a:p>
            <a:r>
              <a:rPr lang="en-US" dirty="0"/>
              <a:t>Better scene understanding?</a:t>
            </a:r>
          </a:p>
          <a:p>
            <a:r>
              <a:rPr lang="en-US" dirty="0"/>
              <a:t>How to insert image fragments?</a:t>
            </a:r>
          </a:p>
          <a:p>
            <a:endParaRPr lang="en-US" dirty="0"/>
          </a:p>
        </p:txBody>
      </p:sp>
      <p:sp>
        <p:nvSpPr>
          <p:cNvPr id="4" name="Slide Number Placeholder 3">
            <a:extLst>
              <a:ext uri="{FF2B5EF4-FFF2-40B4-BE49-F238E27FC236}">
                <a16:creationId xmlns:a16="http://schemas.microsoft.com/office/drawing/2014/main" id="{18B7455D-35C6-4A47-B642-495458B4FD7B}"/>
              </a:ext>
            </a:extLst>
          </p:cNvPr>
          <p:cNvSpPr>
            <a:spLocks noGrp="1"/>
          </p:cNvSpPr>
          <p:nvPr>
            <p:ph type="sldNum" sz="quarter" idx="12"/>
          </p:nvPr>
        </p:nvSpPr>
        <p:spPr/>
        <p:txBody>
          <a:bodyPr/>
          <a:lstStyle/>
          <a:p>
            <a:fld id="{99743262-A870-42BE-8098-69CAE7CFE49C}" type="slidenum">
              <a:rPr lang="en-US" smtClean="0"/>
              <a:pPr/>
              <a:t>65</a:t>
            </a:fld>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Fully Automated Scene Modeling</a:t>
            </a:r>
          </a:p>
        </p:txBody>
      </p:sp>
      <p:sp>
        <p:nvSpPr>
          <p:cNvPr id="3" name="Content Placeholder 2"/>
          <p:cNvSpPr>
            <a:spLocks noGrp="1"/>
          </p:cNvSpPr>
          <p:nvPr>
            <p:ph idx="1"/>
          </p:nvPr>
        </p:nvSpPr>
        <p:spPr>
          <a:xfrm>
            <a:off x="685800" y="3124200"/>
            <a:ext cx="8534400" cy="3001964"/>
          </a:xfrm>
        </p:spPr>
        <p:txBody>
          <a:bodyPr/>
          <a:lstStyle/>
          <a:p>
            <a:pPr marL="0" indent="0">
              <a:buNone/>
            </a:pPr>
            <a:r>
              <a:rPr lang="en-US" dirty="0" err="1"/>
              <a:t>Karsch</a:t>
            </a:r>
            <a:r>
              <a:rPr lang="en-US" dirty="0"/>
              <a:t> et al. 2014: </a:t>
            </a:r>
            <a:r>
              <a:rPr lang="en-US" dirty="0">
                <a:hlinkClick r:id="rId2"/>
              </a:rPr>
              <a:t>http://vimeo.com/101866891</a:t>
            </a: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457E9748-2E38-9A41-AE70-FBC47EB2A70B}"/>
              </a:ext>
            </a:extLst>
          </p:cNvPr>
          <p:cNvSpPr>
            <a:spLocks noGrp="1"/>
          </p:cNvSpPr>
          <p:nvPr>
            <p:ph type="sldNum" sz="quarter" idx="12"/>
          </p:nvPr>
        </p:nvSpPr>
        <p:spPr/>
        <p:txBody>
          <a:bodyPr/>
          <a:lstStyle/>
          <a:p>
            <a:fld id="{99743262-A870-42BE-8098-69CAE7CFE49C}" type="slidenum">
              <a:rPr lang="en-US" smtClean="0"/>
              <a:pPr/>
              <a:t>66</a:t>
            </a:fld>
            <a:endParaRPr lang="en-US"/>
          </a:p>
        </p:txBody>
      </p:sp>
    </p:spTree>
    <p:extLst>
      <p:ext uri="{BB962C8B-B14F-4D97-AF65-F5344CB8AC3E}">
        <p14:creationId xmlns:p14="http://schemas.microsoft.com/office/powerpoint/2010/main" val="3716433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Summary</a:t>
            </a:r>
          </a:p>
        </p:txBody>
      </p:sp>
      <p:sp>
        <p:nvSpPr>
          <p:cNvPr id="3" name="Content Placeholder 2"/>
          <p:cNvSpPr>
            <a:spLocks noGrp="1"/>
          </p:cNvSpPr>
          <p:nvPr>
            <p:ph idx="1"/>
          </p:nvPr>
        </p:nvSpPr>
        <p:spPr>
          <a:xfrm>
            <a:off x="762000" y="1600200"/>
            <a:ext cx="8229600" cy="4800600"/>
          </a:xfrm>
        </p:spPr>
        <p:txBody>
          <a:bodyPr>
            <a:normAutofit lnSpcReduction="10000"/>
          </a:bodyPr>
          <a:lstStyle/>
          <a:p>
            <a:r>
              <a:rPr lang="en-US" dirty="0"/>
              <a:t>We can accurately predict how a 3D object would look in a depicted scene by recovering</a:t>
            </a:r>
          </a:p>
          <a:p>
            <a:pPr lvl="1"/>
            <a:r>
              <a:rPr lang="en-US" dirty="0"/>
              <a:t>Viewpoint: camera matrix, single view geometry</a:t>
            </a:r>
          </a:p>
          <a:p>
            <a:pPr lvl="1"/>
            <a:r>
              <a:rPr lang="en-US" dirty="0"/>
              <a:t>Scene geometry: single-view geometry</a:t>
            </a:r>
          </a:p>
          <a:p>
            <a:pPr lvl="1"/>
            <a:r>
              <a:rPr lang="en-US" dirty="0"/>
              <a:t>Material: “intrinsic image approaches”</a:t>
            </a:r>
          </a:p>
          <a:p>
            <a:pPr lvl="1"/>
            <a:r>
              <a:rPr lang="en-US" dirty="0"/>
              <a:t>Lighting: solve for lights such that rendering reproduces image</a:t>
            </a:r>
          </a:p>
          <a:p>
            <a:pPr lvl="1"/>
            <a:endParaRPr lang="en-US" dirty="0"/>
          </a:p>
          <a:p>
            <a:r>
              <a:rPr lang="en-US" dirty="0"/>
              <a:t>Next classes: interest points, matching and alignment, and stitching</a:t>
            </a:r>
          </a:p>
        </p:txBody>
      </p:sp>
      <p:sp>
        <p:nvSpPr>
          <p:cNvPr id="4" name="Slide Number Placeholder 3">
            <a:extLst>
              <a:ext uri="{FF2B5EF4-FFF2-40B4-BE49-F238E27FC236}">
                <a16:creationId xmlns:a16="http://schemas.microsoft.com/office/drawing/2014/main" id="{4C0057BD-5D92-EA4A-96D0-F51C682919C2}"/>
              </a:ext>
            </a:extLst>
          </p:cNvPr>
          <p:cNvSpPr>
            <a:spLocks noGrp="1"/>
          </p:cNvSpPr>
          <p:nvPr>
            <p:ph type="sldNum" sz="quarter" idx="12"/>
          </p:nvPr>
        </p:nvSpPr>
        <p:spPr/>
        <p:txBody>
          <a:bodyPr/>
          <a:lstStyle/>
          <a:p>
            <a:fld id="{99743262-A870-42BE-8098-69CAE7CFE49C}" type="slidenum">
              <a:rPr lang="en-US" smtClean="0"/>
              <a:pPr/>
              <a:t>67</a:t>
            </a:fld>
            <a:endParaRPr lang="en-US"/>
          </a:p>
        </p:txBody>
      </p:sp>
    </p:spTree>
    <p:extLst>
      <p:ext uri="{BB962C8B-B14F-4D97-AF65-F5344CB8AC3E}">
        <p14:creationId xmlns:p14="http://schemas.microsoft.com/office/powerpoint/2010/main" val="2657183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8534400" cy="1143000"/>
          </a:xfrm>
        </p:spPr>
        <p:txBody>
          <a:bodyPr/>
          <a:lstStyle/>
          <a:p>
            <a:r>
              <a:rPr lang="en-US" dirty="0"/>
              <a:t>…into this</a:t>
            </a:r>
          </a:p>
        </p:txBody>
      </p:sp>
      <p:pic>
        <p:nvPicPr>
          <p:cNvPr id="4" name="Picture 3" descr="orig.png"/>
          <p:cNvPicPr>
            <a:picLocks noChangeAspect="1"/>
          </p:cNvPicPr>
          <p:nvPr/>
        </p:nvPicPr>
        <p:blipFill>
          <a:blip r:embed="rId3"/>
          <a:stretch>
            <a:fillRect/>
          </a:stretch>
        </p:blipFill>
        <p:spPr>
          <a:xfrm>
            <a:off x="1257300" y="1676400"/>
            <a:ext cx="7239000" cy="4808406"/>
          </a:xfrm>
          <a:prstGeom prst="rect">
            <a:avLst/>
          </a:prstGeom>
        </p:spPr>
      </p:pic>
      <p:sp>
        <p:nvSpPr>
          <p:cNvPr id="3" name="Slide Number Placeholder 2">
            <a:extLst>
              <a:ext uri="{FF2B5EF4-FFF2-40B4-BE49-F238E27FC236}">
                <a16:creationId xmlns:a16="http://schemas.microsoft.com/office/drawing/2014/main" id="{71709665-C502-C049-B016-79DFF90EAD92}"/>
              </a:ext>
            </a:extLst>
          </p:cNvPr>
          <p:cNvSpPr>
            <a:spLocks noGrp="1"/>
          </p:cNvSpPr>
          <p:nvPr>
            <p:ph type="sldNum" sz="quarter" idx="12"/>
          </p:nvPr>
        </p:nvSpPr>
        <p:spPr/>
        <p:txBody>
          <a:bodyPr/>
          <a:lstStyle/>
          <a:p>
            <a:fld id="{99743262-A870-42BE-8098-69CAE7CFE49C}" type="slidenum">
              <a:rPr lang="en-US" smtClean="0"/>
              <a:pPr/>
              <a:t>7</a:t>
            </a:fld>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609600" y="274638"/>
            <a:ext cx="8534400" cy="1143000"/>
          </a:xfrm>
        </p:spPr>
        <p:txBody>
          <a:bodyPr/>
          <a:lstStyle/>
          <a:p>
            <a:r>
              <a:rPr lang="en-US" dirty="0"/>
              <a:t>…into this</a:t>
            </a:r>
          </a:p>
        </p:txBody>
      </p:sp>
      <p:pic>
        <p:nvPicPr>
          <p:cNvPr id="4" name="Picture 3" descr="6.png"/>
          <p:cNvPicPr>
            <a:picLocks noChangeAspect="1"/>
          </p:cNvPicPr>
          <p:nvPr/>
        </p:nvPicPr>
        <p:blipFill>
          <a:blip r:embed="rId3"/>
          <a:stretch>
            <a:fillRect/>
          </a:stretch>
        </p:blipFill>
        <p:spPr>
          <a:xfrm>
            <a:off x="1257300" y="1676401"/>
            <a:ext cx="7239000" cy="4808405"/>
          </a:xfrm>
          <a:prstGeom prst="rect">
            <a:avLst/>
          </a:prstGeom>
        </p:spPr>
      </p:pic>
      <p:sp>
        <p:nvSpPr>
          <p:cNvPr id="2" name="Slide Number Placeholder 1">
            <a:extLst>
              <a:ext uri="{FF2B5EF4-FFF2-40B4-BE49-F238E27FC236}">
                <a16:creationId xmlns:a16="http://schemas.microsoft.com/office/drawing/2014/main" id="{13C8A431-E48B-B14A-8867-DC547A24A5B6}"/>
              </a:ext>
            </a:extLst>
          </p:cNvPr>
          <p:cNvSpPr>
            <a:spLocks noGrp="1"/>
          </p:cNvSpPr>
          <p:nvPr>
            <p:ph type="sldNum" sz="quarter" idx="12"/>
          </p:nvPr>
        </p:nvSpPr>
        <p:spPr/>
        <p:txBody>
          <a:bodyPr/>
          <a:lstStyle/>
          <a:p>
            <a:fld id="{99743262-A870-42BE-8098-69CAE7CFE49C}"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159576"/>
            <a:ext cx="8358805" cy="914400"/>
          </a:xfrm>
        </p:spPr>
        <p:txBody>
          <a:bodyPr>
            <a:noAutofit/>
          </a:bodyPr>
          <a:lstStyle/>
          <a:p>
            <a:pPr algn="l"/>
            <a:r>
              <a:rPr lang="en-US" sz="3600" dirty="0"/>
              <a:t>Inserting 3D objects into photographs</a:t>
            </a:r>
          </a:p>
        </p:txBody>
      </p:sp>
      <p:sp>
        <p:nvSpPr>
          <p:cNvPr id="12" name="Content Placeholder 2"/>
          <p:cNvSpPr>
            <a:spLocks noGrp="1"/>
          </p:cNvSpPr>
          <p:nvPr>
            <p:ph idx="1"/>
          </p:nvPr>
        </p:nvSpPr>
        <p:spPr>
          <a:xfrm>
            <a:off x="637132" y="1342088"/>
            <a:ext cx="4468268" cy="4377621"/>
          </a:xfrm>
        </p:spPr>
        <p:txBody>
          <a:bodyPr>
            <a:noAutofit/>
          </a:bodyPr>
          <a:lstStyle/>
          <a:p>
            <a:r>
              <a:rPr lang="en-US" sz="2800" dirty="0"/>
              <a:t>Goal: Realistic insertion using a single LDR photo</a:t>
            </a:r>
          </a:p>
          <a:p>
            <a:endParaRPr lang="en-US" sz="2800" dirty="0"/>
          </a:p>
          <a:p>
            <a:r>
              <a:rPr lang="en-US" sz="2800" dirty="0"/>
              <a:t>Arbitrary lighting environments</a:t>
            </a:r>
          </a:p>
          <a:p>
            <a:endParaRPr lang="en-US" sz="2800" dirty="0"/>
          </a:p>
          <a:p>
            <a:r>
              <a:rPr lang="en-US" sz="2800" dirty="0"/>
              <a:t>Intuitive, quick and easy   to create content</a:t>
            </a:r>
          </a:p>
          <a:p>
            <a:pPr lvl="1"/>
            <a:r>
              <a:rPr lang="en-US" sz="2400" dirty="0"/>
              <a:t>Home planning/redecoration</a:t>
            </a:r>
          </a:p>
          <a:p>
            <a:pPr lvl="1"/>
            <a:r>
              <a:rPr lang="en-US" sz="2400" dirty="0"/>
              <a:t>Movies (visual effects)</a:t>
            </a:r>
          </a:p>
          <a:p>
            <a:pPr lvl="1"/>
            <a:r>
              <a:rPr lang="en-US" sz="2400" dirty="0"/>
              <a:t>Video games</a:t>
            </a:r>
          </a:p>
          <a:p>
            <a:endParaRPr lang="en-US" sz="2800" dirty="0"/>
          </a:p>
        </p:txBody>
      </p:sp>
      <p:pic>
        <p:nvPicPr>
          <p:cNvPr id="17" name="Picture 16" descr="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7378" y="3810000"/>
            <a:ext cx="4256622" cy="2827159"/>
          </a:xfrm>
          <a:prstGeom prst="rect">
            <a:avLst/>
          </a:prstGeom>
        </p:spPr>
      </p:pic>
      <p:grpSp>
        <p:nvGrpSpPr>
          <p:cNvPr id="18" name="Group 17"/>
          <p:cNvGrpSpPr/>
          <p:nvPr/>
        </p:nvGrpSpPr>
        <p:grpSpPr>
          <a:xfrm>
            <a:off x="4883368" y="1584192"/>
            <a:ext cx="4212723" cy="1946706"/>
            <a:chOff x="125595" y="1445552"/>
            <a:chExt cx="8622910" cy="3984660"/>
          </a:xfrm>
        </p:grpSpPr>
        <p:pic>
          <p:nvPicPr>
            <p:cNvPr id="19" name="Picture 18" descr="orig.png"/>
            <p:cNvPicPr>
              <a:picLocks noChangeAspect="1"/>
            </p:cNvPicPr>
            <p:nvPr/>
          </p:nvPicPr>
          <p:blipFill>
            <a:blip r:embed="rId4"/>
            <a:stretch>
              <a:fillRect/>
            </a:stretch>
          </p:blipFill>
          <p:spPr>
            <a:xfrm>
              <a:off x="2749130" y="1445552"/>
              <a:ext cx="5999375" cy="3984660"/>
            </a:xfrm>
            <a:prstGeom prst="rect">
              <a:avLst/>
            </a:prstGeom>
          </p:spPr>
        </p:pic>
        <p:pic>
          <p:nvPicPr>
            <p:cNvPr id="20" name="Picture 19" descr="buddha.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595" y="1971640"/>
              <a:ext cx="2121157" cy="2716698"/>
            </a:xfrm>
            <a:prstGeom prst="rect">
              <a:avLst/>
            </a:prstGeom>
          </p:spPr>
        </p:pic>
        <p:sp>
          <p:nvSpPr>
            <p:cNvPr id="21" name="Right Arrow 20"/>
            <p:cNvSpPr/>
            <p:nvPr/>
          </p:nvSpPr>
          <p:spPr>
            <a:xfrm>
              <a:off x="1828486" y="2903812"/>
              <a:ext cx="822960" cy="822960"/>
            </a:xfrm>
            <a:prstGeom prst="rightArrow">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3" name="Slide Number Placeholder 2">
            <a:extLst>
              <a:ext uri="{FF2B5EF4-FFF2-40B4-BE49-F238E27FC236}">
                <a16:creationId xmlns:a16="http://schemas.microsoft.com/office/drawing/2014/main" id="{DBB865D3-FE79-8B46-A8FF-AEEFFDA4F148}"/>
              </a:ext>
            </a:extLst>
          </p:cNvPr>
          <p:cNvSpPr>
            <a:spLocks noGrp="1"/>
          </p:cNvSpPr>
          <p:nvPr>
            <p:ph type="sldNum" sz="quarter" idx="12"/>
          </p:nvPr>
        </p:nvSpPr>
        <p:spPr/>
        <p:txBody>
          <a:bodyPr/>
          <a:lstStyle/>
          <a:p>
            <a:fld id="{99743262-A870-42BE-8098-69CAE7CFE49C}" type="slidenum">
              <a:rPr lang="en-US" smtClean="0"/>
              <a:pPr/>
              <a:t>9</a:t>
            </a:fld>
            <a:endParaRPr lang="en-US"/>
          </a:p>
        </p:txBody>
      </p:sp>
    </p:spTree>
    <p:extLst>
      <p:ext uri="{BB962C8B-B14F-4D97-AF65-F5344CB8AC3E}">
        <p14:creationId xmlns:p14="http://schemas.microsoft.com/office/powerpoint/2010/main" val="4218809113"/>
      </p:ext>
    </p:extLst>
  </p:cSld>
  <p:clrMapOvr>
    <a:masterClrMapping/>
  </p:clrMapOvr>
  <mc:AlternateContent xmlns:mc="http://schemas.openxmlformats.org/markup-compatibility/2006" xmlns:p14="http://schemas.microsoft.com/office/powerpoint/2010/main">
    <mc:Choice Requires="p14">
      <p:transition spd="slow" p14:dur="2000" advTm="46628"/>
    </mc:Choice>
    <mc:Fallback xmlns="">
      <p:transition spd="slow" advTm="46628"/>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IMING" val="|6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12540</TotalTime>
  <Words>2036</Words>
  <Application>Microsoft Macintosh PowerPoint</Application>
  <PresentationFormat>Widescreen</PresentationFormat>
  <Paragraphs>379</Paragraphs>
  <Slides>67</Slides>
  <Notes>40</Notes>
  <HiddenSlides>0</HiddenSlides>
  <MMClips>1</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67</vt:i4>
      </vt:variant>
    </vt:vector>
  </HeadingPairs>
  <TitlesOfParts>
    <vt:vector size="73" baseType="lpstr">
      <vt:lpstr>Arial</vt:lpstr>
      <vt:lpstr>Calibri</vt:lpstr>
      <vt:lpstr>Cambria Math</vt:lpstr>
      <vt:lpstr>Times New Roman</vt:lpstr>
      <vt:lpstr>Office Theme</vt:lpstr>
      <vt:lpstr>Equation</vt:lpstr>
      <vt:lpstr>The image as a virtual stage</vt:lpstr>
      <vt:lpstr>Today</vt:lpstr>
      <vt:lpstr>PowerPoint Presentation</vt:lpstr>
      <vt:lpstr>PowerPoint Presentation</vt:lpstr>
      <vt:lpstr>The polygonal mesh</vt:lpstr>
      <vt:lpstr>Insert these…</vt:lpstr>
      <vt:lpstr>…into this</vt:lpstr>
      <vt:lpstr>…into this</vt:lpstr>
      <vt:lpstr>Inserting 3D objects into photographs</vt:lpstr>
      <vt:lpstr>Challenges</vt:lpstr>
      <vt:lpstr>Earlier approaches with scene access</vt:lpstr>
      <vt:lpstr>Earlier approaches with scene access</vt:lpstr>
      <vt:lpstr>Earlier approaches without scene access</vt:lpstr>
      <vt:lpstr>System overview</vt:lpstr>
      <vt:lpstr>Overview of getting geometry and lighting</vt:lpstr>
      <vt:lpstr>PowerPoint Presentation</vt:lpstr>
      <vt:lpstr>PowerPoint Presentation</vt:lpstr>
      <vt:lpstr>PowerPoint Presentation</vt:lpstr>
      <vt:lpstr>PowerPoint Presentation</vt:lpstr>
      <vt:lpstr>PowerPoint Presentation</vt:lpstr>
      <vt:lpstr>What the spatial layout provides</vt:lpstr>
      <vt:lpstr>PowerPoint Presentation</vt:lpstr>
      <vt:lpstr>PowerPoint Presentation</vt:lpstr>
      <vt:lpstr>PowerPoint Presentation</vt:lpstr>
      <vt:lpstr>PowerPoint Presentation</vt:lpstr>
      <vt:lpstr>PowerPoint Presentation</vt:lpstr>
      <vt:lpstr>Solving for camera viewpoint</vt:lpstr>
      <vt:lpstr>Solving for camera viewpoint</vt:lpstr>
      <vt:lpstr>Solving for camera viewpoint</vt:lpstr>
      <vt:lpstr>Projecting to image space</vt:lpstr>
      <vt:lpstr>What about the reverse?</vt:lpstr>
      <vt:lpstr>What about the reverse?</vt:lpstr>
      <vt:lpstr>Modeling occlusions</vt:lpstr>
      <vt:lpstr>User-defined boundary</vt:lpstr>
      <vt:lpstr>Segmentation with graph cuts</vt:lpstr>
      <vt:lpstr>Segmentation with graph cuts</vt:lpstr>
      <vt:lpstr>Refined segmentation</vt:lpstr>
      <vt:lpstr>Spectral Matting</vt:lpstr>
      <vt:lpstr>Spectral Matting</vt:lpstr>
      <vt:lpstr>Spectral Matting</vt:lpstr>
      <vt:lpstr>Spectral matting</vt:lpstr>
      <vt:lpstr>Spectral matting</vt:lpstr>
      <vt:lpstr>Segmentations as “billboards”</vt:lpstr>
      <vt:lpstr>Segmentations as “billboards”</vt:lpstr>
      <vt:lpstr>Rendering via ray tracing</vt:lpstr>
      <vt:lpstr>Insertion without relighting</vt:lpstr>
      <vt:lpstr>…with relighting</vt:lpstr>
      <vt:lpstr>Estimating light</vt:lpstr>
      <vt:lpstr>Lighting estimation</vt:lpstr>
      <vt:lpstr>Lighting estimation</vt:lpstr>
      <vt:lpstr>Lighting estimation</vt:lpstr>
      <vt:lpstr>Light refinement</vt:lpstr>
      <vt:lpstr>Initial light parameters</vt:lpstr>
      <vt:lpstr>Refined light parameters</vt:lpstr>
      <vt:lpstr>External light shafts</vt:lpstr>
      <vt:lpstr>External light shafts</vt:lpstr>
      <vt:lpstr>External light shafts</vt:lpstr>
      <vt:lpstr>Setting light shaft direction</vt:lpstr>
      <vt:lpstr>External light shafts</vt:lpstr>
      <vt:lpstr>Light shaft result</vt:lpstr>
      <vt:lpstr>Inserting objects</vt:lpstr>
      <vt:lpstr>Blender demo</vt:lpstr>
      <vt:lpstr>Final composite</vt:lpstr>
      <vt:lpstr>Putting it all together</vt:lpstr>
      <vt:lpstr>Research directions</vt:lpstr>
      <vt:lpstr>Fully Automated Scene Modeling</vt:lpstr>
      <vt:lpstr>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Transforming images into stages</dc:title>
  <dc:creator>kevin</dc:creator>
  <cp:lastModifiedBy>Wang, Yuxiong</cp:lastModifiedBy>
  <cp:revision>218</cp:revision>
  <dcterms:created xsi:type="dcterms:W3CDTF">2011-10-18T01:15:17Z</dcterms:created>
  <dcterms:modified xsi:type="dcterms:W3CDTF">2021-10-18T01:03:24Z</dcterms:modified>
</cp:coreProperties>
</file>