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sldIdLst>
    <p:sldId id="398" r:id="rId3"/>
    <p:sldId id="399" r:id="rId4"/>
    <p:sldId id="400" r:id="rId5"/>
    <p:sldId id="401" r:id="rId6"/>
    <p:sldId id="491" r:id="rId7"/>
    <p:sldId id="403" r:id="rId8"/>
    <p:sldId id="404" r:id="rId9"/>
    <p:sldId id="471" r:id="rId10"/>
    <p:sldId id="405" r:id="rId11"/>
    <p:sldId id="406" r:id="rId12"/>
    <p:sldId id="407" r:id="rId13"/>
    <p:sldId id="486" r:id="rId14"/>
    <p:sldId id="487" r:id="rId15"/>
    <p:sldId id="410" r:id="rId16"/>
    <p:sldId id="411" r:id="rId17"/>
    <p:sldId id="412" r:id="rId18"/>
    <p:sldId id="413" r:id="rId19"/>
    <p:sldId id="414" r:id="rId20"/>
    <p:sldId id="415" r:id="rId21"/>
    <p:sldId id="488" r:id="rId22"/>
    <p:sldId id="417" r:id="rId23"/>
    <p:sldId id="418" r:id="rId24"/>
    <p:sldId id="421" r:id="rId25"/>
    <p:sldId id="423" r:id="rId26"/>
    <p:sldId id="424" r:id="rId27"/>
    <p:sldId id="425" r:id="rId28"/>
    <p:sldId id="426" r:id="rId29"/>
    <p:sldId id="427" r:id="rId30"/>
    <p:sldId id="485" r:id="rId31"/>
    <p:sldId id="429" r:id="rId32"/>
    <p:sldId id="430" r:id="rId33"/>
    <p:sldId id="431" r:id="rId34"/>
    <p:sldId id="432" r:id="rId35"/>
    <p:sldId id="434" r:id="rId36"/>
    <p:sldId id="484" r:id="rId37"/>
    <p:sldId id="489" r:id="rId38"/>
    <p:sldId id="472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44" r:id="rId49"/>
    <p:sldId id="469" r:id="rId50"/>
    <p:sldId id="482" r:id="rId51"/>
    <p:sldId id="490" r:id="rId52"/>
    <p:sldId id="446" r:id="rId53"/>
    <p:sldId id="454" r:id="rId54"/>
    <p:sldId id="483" r:id="rId5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84441" autoAdjust="0"/>
  </p:normalViewPr>
  <p:slideViewPr>
    <p:cSldViewPr>
      <p:cViewPr varScale="1">
        <p:scale>
          <a:sx n="77" d="100"/>
          <a:sy n="77" d="100"/>
        </p:scale>
        <p:origin x="1256" y="184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38" y="1509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8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07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8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41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Shape is lost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1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5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04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Where are</a:t>
            </a:r>
            <a:r>
              <a:rPr lang="en-US" baseline="0" dirty="0"/>
              <a:t> the vanishing points?  </a:t>
            </a:r>
            <a:r>
              <a:rPr lang="en-US" dirty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image</a:t>
            </a:r>
            <a:r>
              <a:rPr lang="en-US" baseline="0" dirty="0"/>
              <a:t> doesn’t require attribution and has a license for reuse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9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4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7DEFE-5083-9244-8B6A-6B2A54DB9CAF}" type="datetime1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BE636-E40F-C24C-9426-A404DFF20EAC}" type="datetime1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743FA-F12E-EF4A-86A4-EAE357E2D593}" type="datetime1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83B5B-83AD-4F4A-AC1E-217496BCAFFD}" type="datetime1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C2B67-E871-1B48-AB41-624D90D0CEF1}" type="datetime1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21089-2D61-2848-A1F3-2564492E8ABB}" type="datetime1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7C5BF-C8BC-D041-8529-55BD248E0AE9}" type="datetime1">
              <a:rPr lang="en-US" smtClean="0"/>
              <a:t>10/3/21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FA504-D512-2842-9716-5FEEA399682E}" type="datetime1">
              <a:rPr lang="en-US" smtClean="0"/>
              <a:t>10/3/21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0E414-741D-974C-84DC-00958840C2F6}" type="datetime1">
              <a:rPr lang="en-US" smtClean="0"/>
              <a:t>10/3/21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550B5-302E-A645-AF5E-0875B567973D}" type="datetime1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68BB-BE8A-D647-92C7-DB99E2611A2D}" type="datetime1">
              <a:rPr lang="en-US" smtClean="0"/>
              <a:t>10/3/21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8A119-ADF0-0F43-806E-4F9166D5312F}" type="datetime1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vimeo.com/28962540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5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1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2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flickr.com/photos/44603071@N00/6230038481/in/photostrea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65979" y="-13252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Pinhole Camera Model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18579" y="4939748"/>
            <a:ext cx="52578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altLang="zh-CN" dirty="0">
                <a:solidFill>
                  <a:schemeClr val="tx1"/>
                </a:solidFill>
              </a:rPr>
              <a:t>Yuxiong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Wang</a:t>
            </a:r>
            <a:r>
              <a:rPr lang="en-US" dirty="0">
                <a:solidFill>
                  <a:schemeClr val="tx1"/>
                </a:solidFill>
              </a:rPr>
              <a:t>, University of Illinois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20196" name="Picture 4" descr="http://mollymonochrome.com/wp-content/uploads/Camera_Obscura_box1.jpg"/>
          <p:cNvPicPr>
            <a:picLocks noChangeAspect="1" noChangeArrowheads="1"/>
          </p:cNvPicPr>
          <p:nvPr/>
        </p:nvPicPr>
        <p:blipFill>
          <a:blip r:embed="rId3" cstate="print"/>
          <a:srcRect b="3704"/>
          <a:stretch>
            <a:fillRect/>
          </a:stretch>
        </p:blipFill>
        <p:spPr bwMode="auto">
          <a:xfrm>
            <a:off x="1842379" y="963100"/>
            <a:ext cx="5334000" cy="451004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11A1DD-B5EE-FB44-A70B-D4A959EE06BC}"/>
              </a:ext>
            </a:extLst>
          </p:cNvPr>
          <p:cNvSpPr txBox="1"/>
          <p:nvPr/>
        </p:nvSpPr>
        <p:spPr>
          <a:xfrm>
            <a:off x="8204819" y="6172200"/>
            <a:ext cx="2871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Slides</a:t>
            </a:r>
            <a:r>
              <a:rPr lang="zh-CN" altLang="en-US" sz="1400" dirty="0"/>
              <a:t> </a:t>
            </a:r>
            <a:r>
              <a:rPr lang="en-US" altLang="zh-CN" sz="1400" dirty="0"/>
              <a:t>adopted</a:t>
            </a:r>
            <a:r>
              <a:rPr lang="zh-CN" altLang="en-US" sz="1400" dirty="0"/>
              <a:t> </a:t>
            </a:r>
            <a:r>
              <a:rPr lang="en-US" altLang="zh-CN" sz="1400" dirty="0"/>
              <a:t>from</a:t>
            </a:r>
            <a:r>
              <a:rPr lang="zh-CN" altLang="en-US" sz="1400" dirty="0"/>
              <a:t> </a:t>
            </a:r>
            <a:r>
              <a:rPr lang="en-US" altLang="zh-CN" sz="1400" dirty="0"/>
              <a:t>Derek</a:t>
            </a:r>
            <a:r>
              <a:rPr lang="zh-CN" altLang="en-US" sz="1400" dirty="0"/>
              <a:t> </a:t>
            </a:r>
            <a:r>
              <a:rPr lang="en-US" altLang="zh-CN" sz="1400" dirty="0" err="1"/>
              <a:t>Hoiem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7DD4E-612D-A64C-80AE-90EA209F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3ED9-5A0B-4A31-954B-2A54A108E81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A lens focuses light onto the film</a:t>
            </a:r>
          </a:p>
        </p:txBody>
      </p:sp>
      <p:pic>
        <p:nvPicPr>
          <p:cNvPr id="28676" name="Picture 4" descr="image-l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2788" y="15240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/>
        </p:nvSpPr>
        <p:spPr bwMode="auto">
          <a:xfrm>
            <a:off x="2544764" y="20748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500313" y="20431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2817813" y="26511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544764" y="2074863"/>
            <a:ext cx="4702175" cy="1643062"/>
            <a:chOff x="1459" y="1451"/>
            <a:chExt cx="2962" cy="1035"/>
          </a:xfrm>
        </p:grpSpPr>
        <p:sp>
          <p:nvSpPr>
            <p:cNvPr id="28702" name="Line 9"/>
            <p:cNvSpPr>
              <a:spLocks noChangeShapeType="1"/>
            </p:cNvSpPr>
            <p:nvPr/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10"/>
            <p:cNvSpPr>
              <a:spLocks noChangeShapeType="1"/>
            </p:cNvSpPr>
            <p:nvPr/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44764" y="20748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700" name="Line 13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1" name="Line 14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28698" name="Line 16"/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9" name="Line 17"/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2849563" y="2447926"/>
            <a:ext cx="4419600" cy="752475"/>
            <a:chOff x="1651" y="1686"/>
            <a:chExt cx="2784" cy="474"/>
          </a:xfrm>
        </p:grpSpPr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28690" name="Line 21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1" name="Line 22"/>
              <p:cNvSpPr>
                <a:spLocks noChangeShapeType="1"/>
              </p:cNvSpPr>
              <p:nvPr/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2" name="Line 24"/>
              <p:cNvSpPr>
                <a:spLocks noChangeShapeType="1"/>
              </p:cNvSpPr>
              <p:nvPr/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3" name="Line 25"/>
              <p:cNvSpPr>
                <a:spLocks noChangeShapeType="1"/>
              </p:cNvSpPr>
              <p:nvPr/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4" name="Line 27"/>
              <p:cNvSpPr>
                <a:spLocks noChangeShapeType="1"/>
              </p:cNvSpPr>
              <p:nvPr/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Line 28"/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3" name="Oval 29"/>
          <p:cNvSpPr>
            <a:spLocks noChangeArrowheads="1"/>
          </p:cNvSpPr>
          <p:nvPr/>
        </p:nvSpPr>
        <p:spPr bwMode="auto">
          <a:xfrm>
            <a:off x="4837113" y="28384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315200" y="3092450"/>
            <a:ext cx="1638300" cy="641350"/>
            <a:chOff x="4464" y="2092"/>
            <a:chExt cx="1032" cy="404"/>
          </a:xfrm>
        </p:grpSpPr>
        <p:sp>
          <p:nvSpPr>
            <p:cNvPr id="28686" name="Text Box 32"/>
            <p:cNvSpPr txBox="1">
              <a:spLocks noChangeArrowheads="1"/>
            </p:cNvSpPr>
            <p:nvPr/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28687" name="Line 33"/>
            <p:cNvSpPr>
              <a:spLocks noChangeShapeType="1"/>
            </p:cNvSpPr>
            <p:nvPr/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TextBox 30"/>
          <p:cNvSpPr txBox="1">
            <a:spLocks noChangeArrowheads="1"/>
          </p:cNvSpPr>
          <p:nvPr/>
        </p:nvSpPr>
        <p:spPr bwMode="auto">
          <a:xfrm>
            <a:off x="228600" y="6321426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83AE00-CBFD-934E-89AC-F39BB381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139" y="3048000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525" y="3049587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36133" y="6310312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6287" y="29817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dirty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806126" y="2211387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149525" y="2211387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396925" y="3963986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88BB80-C034-5446-AD2E-2E683072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Projection can be tricky…</a:t>
            </a:r>
          </a:p>
        </p:txBody>
      </p:sp>
      <p:pic>
        <p:nvPicPr>
          <p:cNvPr id="236546" name="Picture 2" descr="http://ak-hdl.buzzfed.com/static/enhanced/webdr03/2013/6/7/17/enhanced-buzz-wide-29036-1370639544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8172"/>
            <a:ext cx="774891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94967" y="6566788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Leon </a:t>
            </a:r>
            <a:r>
              <a:rPr lang="en-US" sz="1400" dirty="0" err="1"/>
              <a:t>Keer</a:t>
            </a:r>
            <a:r>
              <a:rPr lang="en-US" sz="1400" dirty="0"/>
              <a:t> – streetpainting3d.com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94B50-0AB4-3E42-84C8-9E8922B8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90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ak-hdl.buzzfed.com/static/enhanced/webdr01/2013/6/9/18/grid-cell-20354-137081628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" y="938883"/>
            <a:ext cx="4492209" cy="43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7572" name="Picture 4" descr="http://ak-hdl.buzzfed.com/static/enhanced/webdr01/2013/6/9/18/grid-cell-20354-137081628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25" y="937591"/>
            <a:ext cx="4493543" cy="435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33097" y="6573414"/>
            <a:ext cx="2721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Julian </a:t>
            </a:r>
            <a:r>
              <a:rPr lang="en-US" sz="1400" dirty="0" err="1"/>
              <a:t>Beever</a:t>
            </a:r>
            <a:r>
              <a:rPr lang="en-US" sz="1400" dirty="0"/>
              <a:t> – julianbeever.net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897514-E4E1-8E41-A87E-222F8AAC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676400" y="26670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129087" y="52720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95799" y="56388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495800" y="51054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333500" y="3695701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163093" y="37711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438400" y="30480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2C57B9-98A2-3C49-8F44-3A78C9C7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835" y="13716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49285" y="6430964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7981121" y="32766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15921" y="4191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790621" y="41148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295321" y="5105400"/>
            <a:ext cx="51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47722" y="43434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52522" y="3810000"/>
            <a:ext cx="372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85634-6F75-4E46-B799-0653056F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  <a:p>
            <a:pPr eaLnBrk="1" hangingPunct="1"/>
            <a:r>
              <a:rPr lang="en-US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2133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2247899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549649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657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590799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95599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5105399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EA999-488D-5144-A744-AF734025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Parallel lines are not parallel in the image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905000"/>
            <a:ext cx="73152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8793164" y="6583364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B4196-4FAF-2343-AB04-143C7CB1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8288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943099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244849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85999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90799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60B9E-0CA2-7C4A-89F0-8992BFC8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dirty="0"/>
              <a:t>	Parallel lines in the world intersect in the image at a “vanishing point”</a:t>
            </a:r>
          </a:p>
        </p:txBody>
      </p:sp>
      <p:pic>
        <p:nvPicPr>
          <p:cNvPr id="648196" name="Picture 4" descr="Tracks, Railroad, Train Tracks, California, R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423"/>
            <a:ext cx="91440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59D770-986D-C444-A953-FC9F027D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9144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1599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47799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47799" y="2667001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47799" y="3429001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41127-8F64-BC4D-B976-21E1DF1D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51550" y="1676400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699350" y="23622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4032850" y="2552700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725000" y="1371601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308950" y="1306514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861150" y="1676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18350" y="1676400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698264" y="1357314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814150" y="12192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1175350" y="16764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9539" y="4585282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The projections of parallel 3D lines intersect at a </a:t>
            </a:r>
            <a:r>
              <a:rPr lang="en-US" b="1" dirty="0"/>
              <a:t>vanishing 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The projection of parallel 3D planes intersect at a </a:t>
            </a:r>
            <a:r>
              <a:rPr lang="en-US" b="1" dirty="0"/>
              <a:t>vanishing line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If a set of parallel 3D lines are also parallel to a particular plane, their vanishing point will lie on the vanishing line of the 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Not all lines that intersect are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Vanishing point </a:t>
            </a:r>
            <a:r>
              <a:rPr lang="en-US" dirty="0">
                <a:sym typeface="Wingdings" pitchFamily="2" charset="2"/>
              </a:rPr>
              <a:t>&lt;-&gt; </a:t>
            </a:r>
            <a:r>
              <a:rPr lang="en-US" dirty="0"/>
              <a:t>3D direction of a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Vanishing line &lt;-&gt; 3D orientation of a surface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738A2-A4BF-D647-BF20-513BCEF0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2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-904876" y="944217"/>
            <a:ext cx="109728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61177"/>
              </p:ext>
            </p:extLst>
          </p:nvPr>
        </p:nvGraphicFramePr>
        <p:xfrm>
          <a:off x="1752600" y="2544417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31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44417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85724" y="3154017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85724" y="4449417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85724" y="4068417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85724" y="4449417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85724" y="4220817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10124" y="4601817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10124" y="3535017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10124" y="4297017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10124" y="4525617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10124" y="3992217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51700" y="4906620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9524" y="4449417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524" y="2696817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3975" y="4404969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47924" y="1934817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14637" y="1934817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35337" y="1934817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24324" y="1934817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33924" y="1934817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53124" y="1934817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91124" y="1934817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291264" y="1630017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9525" y="6583018"/>
            <a:ext cx="12666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Credit: </a:t>
            </a:r>
            <a:r>
              <a:rPr lang="en-US" sz="1200" dirty="0" err="1"/>
              <a:t>Criminisi</a:t>
            </a:r>
            <a:endParaRPr lang="en-US" sz="12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489532A-79C4-F847-906C-10FABC10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Vanishing points and lines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7225629" y="6581001"/>
            <a:ext cx="18421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Photo from Garry Knight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32873"/>
            <a:ext cx="8382000" cy="55538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8C96FC-DCBA-8C40-B5AA-0E83D5CCE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Vanishing objects</a:t>
            </a:r>
          </a:p>
        </p:txBody>
      </p:sp>
      <p:pic>
        <p:nvPicPr>
          <p:cNvPr id="649218" name="Picture 2" descr="Image result for sun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343026" cy="55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E99F06-34E0-7949-A35F-AABBB968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5" name="Group 3"/>
          <p:cNvGrpSpPr/>
          <p:nvPr/>
        </p:nvGrpSpPr>
        <p:grpSpPr>
          <a:xfrm>
            <a:off x="762000" y="19812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7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981203" y="3268275"/>
              <a:ext cx="12942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</a:t>
              </a:r>
            </a:p>
            <a:p>
              <a:pPr algn="ctr"/>
              <a:r>
                <a:rPr lang="en-US" dirty="0"/>
                <a:t>(</a:t>
              </a:r>
              <a:r>
                <a:rPr lang="en-US" dirty="0" err="1"/>
                <a:t>X</a:t>
              </a:r>
              <a:r>
                <a:rPr lang="en-US" baseline="-25000" dirty="0" err="1"/>
                <a:t>c</a:t>
              </a:r>
              <a:r>
                <a:rPr lang="en-US" dirty="0"/>
                <a:t>, </a:t>
              </a:r>
              <a:r>
                <a:rPr lang="en-US" dirty="0" err="1"/>
                <a:t>Y</a:t>
              </a:r>
              <a:r>
                <a:rPr lang="en-US" baseline="-25000" dirty="0" err="1"/>
                <a:t>c</a:t>
              </a:r>
              <a:r>
                <a:rPr lang="en-US" dirty="0"/>
                <a:t>, </a:t>
              </a:r>
              <a:r>
                <a:rPr lang="en-US" dirty="0" err="1"/>
                <a:t>Z</a:t>
              </a:r>
              <a:r>
                <a:rPr lang="en-US" baseline="-25000" dirty="0" err="1"/>
                <a:t>c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81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382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038100"/>
              <a:ext cx="10668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P</a:t>
              </a:r>
              <a:r>
                <a:rPr lang="en-US" dirty="0"/>
                <a:t>rincipal </a:t>
              </a:r>
              <a:r>
                <a:rPr lang="en-US" altLang="zh-CN" dirty="0"/>
                <a:t>P</a:t>
              </a:r>
              <a:r>
                <a:rPr lang="en-US" dirty="0"/>
                <a:t>oint</a:t>
              </a:r>
              <a:r>
                <a:rPr lang="zh-CN" altLang="en-US" dirty="0"/>
                <a:t> </a:t>
              </a:r>
              <a:r>
                <a:rPr lang="en-US" altLang="zh-CN" dirty="0"/>
                <a:t>(</a:t>
              </a:r>
              <a:r>
                <a:rPr lang="en-US" dirty="0"/>
                <a:t>Optical Center</a:t>
              </a:r>
              <a:r>
                <a:rPr lang="en-US" altLang="zh-CN" dirty="0"/>
                <a:t>)</a:t>
              </a:r>
              <a:r>
                <a:rPr lang="en-US" dirty="0"/>
                <a:t>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12E6EC-C570-F74F-A64A-A7D0E6B6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5240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600201" y="3717926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81600" y="3706814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4478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303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72050" y="52355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376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4E00FC-F8DA-D145-81EB-D5C0E15D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633785"/>
              </p:ext>
            </p:extLst>
          </p:nvPr>
        </p:nvGraphicFramePr>
        <p:xfrm>
          <a:off x="2514600" y="24384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55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981200" y="4191001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800600" y="4191001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Cartesian Coordinates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EAC7B2-D8F5-8D41-B233-C7EF497C8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8229600" cy="5135562"/>
          </a:xfrm>
        </p:spPr>
        <p:txBody>
          <a:bodyPr/>
          <a:lstStyle/>
          <a:p>
            <a:pPr eaLnBrk="1" hangingPunct="1"/>
            <a:r>
              <a:rPr lang="en-US"/>
              <a:t>Line equation:  ax + by + c = 0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Append 1 to pixel coordinate to get homogeneous coordinate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Line given by cross product of two points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Intersection of two lines given by cross product of the lines</a:t>
            </a:r>
          </a:p>
          <a:p>
            <a:pPr eaLnBrk="1" hangingPunct="1"/>
            <a:endParaRPr lang="en-US" b="1"/>
          </a:p>
          <a:p>
            <a:pPr eaLnBrk="1" hangingPunct="1"/>
            <a:endParaRPr lang="en-US" b="1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727561"/>
              </p:ext>
            </p:extLst>
          </p:nvPr>
        </p:nvGraphicFramePr>
        <p:xfrm>
          <a:off x="7239000" y="25368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02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368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438171"/>
              </p:ext>
            </p:extLst>
          </p:nvPr>
        </p:nvGraphicFramePr>
        <p:xfrm>
          <a:off x="6858000" y="47037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03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7037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804784"/>
              </p:ext>
            </p:extLst>
          </p:nvPr>
        </p:nvGraphicFramePr>
        <p:xfrm>
          <a:off x="6553201" y="5999164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04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1" y="5999164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661371"/>
              </p:ext>
            </p:extLst>
          </p:nvPr>
        </p:nvGraphicFramePr>
        <p:xfrm>
          <a:off x="6935788" y="893764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505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8" y="893764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C3DC4-E3B8-0E42-A844-9F0A776C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743200" y="36576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05000" y="29718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505200" y="38100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209800" y="3657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3048000" y="2286001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467600" cy="12192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>
              <a:buFont typeface="Arial" charset="0"/>
              <a:buNone/>
            </a:pPr>
            <a:r>
              <a:rPr lang="en-US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6096000" y="2209801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5AB2E1-8D2D-F044-978F-97CFADB6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996334"/>
              </p:ext>
            </p:extLst>
          </p:nvPr>
        </p:nvGraphicFramePr>
        <p:xfrm>
          <a:off x="1371600" y="5333999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193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333999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648200" y="525780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504" y="1709738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 flipV="1">
            <a:off x="7433104" y="1633538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6823504" y="2852737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7433104" y="2852737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433104" y="3081338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356904" y="2913062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671104" y="3386138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737904" y="2471738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509304" y="1557338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4" name="Straight Arrow Connector 13"/>
          <p:cNvCxnSpPr>
            <a:endCxn id="6" idx="0"/>
          </p:cNvCxnSpPr>
          <p:nvPr/>
        </p:nvCxnSpPr>
        <p:spPr>
          <a:xfrm flipV="1">
            <a:off x="3699304" y="2849563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6061505" y="2395537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6" name="Curved Left Arrow 15"/>
          <p:cNvSpPr/>
          <p:nvPr/>
        </p:nvSpPr>
        <p:spPr>
          <a:xfrm rot="19926854">
            <a:off x="8161768" y="1173163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7890305" y="642937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133F2-92DC-E64A-864E-91EC9B44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515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Today’s lecture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buFont typeface="Arial" charset="0"/>
              <a:buNone/>
              <a:defRPr/>
            </a:pPr>
            <a:r>
              <a:rPr lang="en-US" dirty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/>
              <a:t>Pinhole camera model</a:t>
            </a:r>
          </a:p>
          <a:p>
            <a:pPr lvl="1" eaLnBrk="1" hangingPunct="1">
              <a:defRPr/>
            </a:pPr>
            <a:r>
              <a:rPr lang="en-US" dirty="0"/>
              <a:t>Projective geometry</a:t>
            </a:r>
          </a:p>
          <a:p>
            <a:pPr lvl="2" eaLnBrk="1" hangingPunct="1">
              <a:defRPr/>
            </a:pPr>
            <a:r>
              <a:rPr lang="en-US" dirty="0"/>
              <a:t>Vanishing points and lines</a:t>
            </a:r>
          </a:p>
          <a:p>
            <a:pPr lvl="1" eaLnBrk="1" hangingPunct="1">
              <a:defRPr/>
            </a:pPr>
            <a:r>
              <a:rPr lang="en-US" dirty="0"/>
              <a:t>Projection matrix</a:t>
            </a:r>
          </a:p>
          <a:p>
            <a:pPr lvl="1"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8003E6-7429-EF49-B5C6-3A0E3C6D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A10A24-D0F9-2241-A715-C57974DC4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Object Recognition (CVPR 2006)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061" y="24384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15726F-9805-A643-8997-C400EE17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16163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4A7778-7252-4D47-9815-4E5BE304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409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4D9BCE-7CF7-C945-A203-1D1686AF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622852" y="88127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Inserting synthetic objects into images: </a:t>
            </a:r>
            <a:r>
              <a:rPr lang="en-US" sz="2400" dirty="0">
                <a:hlinkClick r:id="rId4"/>
              </a:rPr>
              <a:t>http://vimeo.com/28962540</a:t>
            </a: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050" y="1453264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50" y="1453264"/>
            <a:ext cx="7010400" cy="5257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2AFA88-2D4C-364B-BF58-C587696F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99282" y="4587154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5514" y="34290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11" y="2065506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4" y="3429001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/>
          <a:lstStyle/>
          <a:p>
            <a:r>
              <a:rPr lang="en-US"/>
              <a:t>When have I used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9510" y="845384"/>
            <a:ext cx="85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Creating detailed and complete 3D scene models from a single 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DF1D95-EF69-174D-9EAF-5908C70C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have I used this stuff?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Multiview 3D reconstruction at Reconstruct</a:t>
            </a:r>
          </a:p>
        </p:txBody>
      </p:sp>
      <p:pic>
        <p:nvPicPr>
          <p:cNvPr id="112642" name="Picture 2" descr="https://static1.squarespace.com/static/581ba8adf7e0ab7a10ddfccc/t/581eac96579fb3dc4507ad32/1478405293110/?format=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8" y="1828800"/>
            <a:ext cx="835650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12150-FC80-3840-80B8-40A662617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077610"/>
              </p:ext>
            </p:extLst>
          </p:nvPr>
        </p:nvGraphicFramePr>
        <p:xfrm>
          <a:off x="1702904" y="5430078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3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904" y="5430078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694502"/>
              </p:ext>
            </p:extLst>
          </p:nvPr>
        </p:nvGraphicFramePr>
        <p:xfrm>
          <a:off x="5136666" y="4731578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33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6666" y="4731578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6248578" y="5065703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7265503" y="4668078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646503" y="4287078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99661" y="30992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2155342" y="3296478"/>
            <a:ext cx="31357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Principal point at 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5208104" y="3296479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674703" y="558247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47391" y="781878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74970-668F-D346-B93D-E1096595C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B45972-3906-42E4-B419-283498EC607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07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4582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Remove assumption about principal point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633841"/>
              </p:ext>
            </p:extLst>
          </p:nvPr>
        </p:nvGraphicFramePr>
        <p:xfrm>
          <a:off x="1060450" y="38227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58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38227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315069"/>
              </p:ext>
            </p:extLst>
          </p:nvPr>
        </p:nvGraphicFramePr>
        <p:xfrm>
          <a:off x="4648200" y="31242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059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1242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10999" y="33655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12888" y="16891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5650" y="16891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5574" y="39751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62463" y="6251713"/>
            <a:ext cx="39164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This is a very commonly used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27B2D-32E1-FA42-9C5C-AF885C00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17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Remove assumption that pixels are square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139275"/>
              </p:ext>
            </p:extLst>
          </p:nvPr>
        </p:nvGraphicFramePr>
        <p:xfrm>
          <a:off x="1056861" y="3826566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82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861" y="3826566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92526"/>
              </p:ext>
            </p:extLst>
          </p:nvPr>
        </p:nvGraphicFramePr>
        <p:xfrm>
          <a:off x="4652130" y="3124472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83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130" y="3124472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82341" y="3403872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299" y="1692966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061" y="1692967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1985" y="397896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2FB5A7-785E-B140-8D48-16D83568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74" y="5085521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What will the image look like?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66774" y="2439373"/>
            <a:ext cx="4724401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066774" y="2439373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71574" y="2667974"/>
            <a:ext cx="4419601" cy="1295401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022324" y="240762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3339824" y="3015636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71424" y="2118716"/>
            <a:ext cx="1274618" cy="1904982"/>
          </a:xfrm>
          <a:custGeom>
            <a:avLst/>
            <a:gdLst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32873 w 1173019"/>
              <a:gd name="connsiteY15" fmla="*/ 554182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60218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75856 w 1173019"/>
              <a:gd name="connsiteY16" fmla="*/ 147782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544946 w 1173019"/>
              <a:gd name="connsiteY16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692728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535710 w 1191492"/>
              <a:gd name="connsiteY4" fmla="*/ 711200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32873 w 1191492"/>
              <a:gd name="connsiteY14" fmla="*/ 360219 h 1413164"/>
              <a:gd name="connsiteX15" fmla="*/ 544946 w 1191492"/>
              <a:gd name="connsiteY15" fmla="*/ 0 h 1413164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674254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748145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91492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45310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997527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1052945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18" h="1422400">
                <a:moveTo>
                  <a:pt x="609601" y="0"/>
                </a:moveTo>
                <a:lnTo>
                  <a:pt x="295564" y="369454"/>
                </a:lnTo>
                <a:lnTo>
                  <a:pt x="471055" y="378691"/>
                </a:lnTo>
                <a:lnTo>
                  <a:pt x="101600" y="720436"/>
                </a:lnTo>
                <a:lnTo>
                  <a:pt x="415637" y="738909"/>
                </a:lnTo>
                <a:lnTo>
                  <a:pt x="0" y="1062182"/>
                </a:lnTo>
                <a:lnTo>
                  <a:pt x="581891" y="1052945"/>
                </a:lnTo>
                <a:lnTo>
                  <a:pt x="572655" y="1422400"/>
                </a:lnTo>
                <a:lnTo>
                  <a:pt x="701964" y="1422400"/>
                </a:lnTo>
                <a:lnTo>
                  <a:pt x="701964" y="1052945"/>
                </a:lnTo>
                <a:lnTo>
                  <a:pt x="1274618" y="1052945"/>
                </a:lnTo>
                <a:lnTo>
                  <a:pt x="877455" y="720437"/>
                </a:lnTo>
                <a:lnTo>
                  <a:pt x="1145310" y="701963"/>
                </a:lnTo>
                <a:lnTo>
                  <a:pt x="748145" y="369454"/>
                </a:lnTo>
                <a:lnTo>
                  <a:pt x="932873" y="369455"/>
                </a:lnTo>
                <a:lnTo>
                  <a:pt x="609601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791174" y="2258812"/>
            <a:ext cx="0" cy="2037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5642" y="18424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80832" y="18373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37726-2DA4-AE42-A0ED-3F6BC864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991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Remove assumption that pixels are not skewed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920695"/>
              </p:ext>
            </p:extLst>
          </p:nvPr>
        </p:nvGraphicFramePr>
        <p:xfrm>
          <a:off x="1055273" y="3821344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0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273" y="3821344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010163"/>
              </p:ext>
            </p:extLst>
          </p:nvPr>
        </p:nvGraphicFramePr>
        <p:xfrm>
          <a:off x="4641436" y="3122844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0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436" y="3122844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6247" y="3397394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7711" y="1687745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0473" y="1687745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0397" y="3973744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366395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012492-CDBD-CB4E-91C5-BA094124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65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3622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467600" y="22860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858000" y="3505199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467600" y="3505199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467600" y="37338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391400" y="3565524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705600" y="4038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772400" y="31242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543800" y="2209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733800" y="35020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6096001" y="3047999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196264" y="18256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924801" y="1295399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094BE4-812D-A441-915C-4001B8A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62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20666"/>
              </p:ext>
            </p:extLst>
          </p:nvPr>
        </p:nvGraphicFramePr>
        <p:xfrm>
          <a:off x="488950" y="38227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28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38227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020064"/>
              </p:ext>
            </p:extLst>
          </p:nvPr>
        </p:nvGraphicFramePr>
        <p:xfrm>
          <a:off x="4114800" y="31242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29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693863" y="1689101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746625" y="1689101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460749" y="39751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AA988-D8F1-7249-A034-1ED91867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86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1143000" y="1376362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100519"/>
              </p:ext>
            </p:extLst>
          </p:nvPr>
        </p:nvGraphicFramePr>
        <p:xfrm>
          <a:off x="4648200" y="2209800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13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209800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08124" y="2676524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3200399" y="3209924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939799" y="4733924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050925" y="5541962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9142" y="660400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7A495-50D9-A942-94D0-2C4A71CC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2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8712"/>
              </p:ext>
            </p:extLst>
          </p:nvPr>
        </p:nvGraphicFramePr>
        <p:xfrm>
          <a:off x="3509963" y="21463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76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1463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513682"/>
              </p:ext>
            </p:extLst>
          </p:nvPr>
        </p:nvGraphicFramePr>
        <p:xfrm>
          <a:off x="2133600" y="35814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77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5814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729162" y="29845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0B0A4E-7775-214E-8854-5F23C00A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794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247835"/>
              </p:ext>
            </p:extLst>
          </p:nvPr>
        </p:nvGraphicFramePr>
        <p:xfrm>
          <a:off x="3496684" y="2141826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0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6684" y="2141826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663706"/>
              </p:ext>
            </p:extLst>
          </p:nvPr>
        </p:nvGraphicFramePr>
        <p:xfrm>
          <a:off x="2121909" y="3576926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1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909" y="3576926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715883" y="2980026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649083" y="3437226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630283" y="3437226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3AF9E9-61A3-5846-BEF7-738BFA2F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033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 = Projection from Infinity</a:t>
            </a:r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124718"/>
              </p:ext>
            </p:extLst>
          </p:nvPr>
        </p:nvGraphicFramePr>
        <p:xfrm>
          <a:off x="811211" y="12192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02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1" y="12192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152146"/>
              </p:ext>
            </p:extLst>
          </p:nvPr>
        </p:nvGraphicFramePr>
        <p:xfrm>
          <a:off x="1981200" y="44958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03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958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170963"/>
              </p:ext>
            </p:extLst>
          </p:nvPr>
        </p:nvGraphicFramePr>
        <p:xfrm>
          <a:off x="6069011" y="4267199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04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9011" y="4267199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935093"/>
              </p:ext>
            </p:extLst>
          </p:nvPr>
        </p:nvGraphicFramePr>
        <p:xfrm>
          <a:off x="6069012" y="5410199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05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9012" y="5410199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217438-60B1-DF45-ACE2-BB449F9E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7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534400" cy="5562600"/>
          </a:xfrm>
        </p:spPr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center of projection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386013" y="2947987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362200" y="3395662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3976689" y="2889249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2987675" y="4078287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1905000" y="2209800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3859214" y="2527300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075363" y="2546349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213351" y="2868611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003550" y="4116387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378075" y="341312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008439" y="2921000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643814" y="64817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82360"/>
              </p:ext>
            </p:extLst>
          </p:nvPr>
        </p:nvGraphicFramePr>
        <p:xfrm>
          <a:off x="5444332" y="4524374"/>
          <a:ext cx="3300413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621" name="Equation" r:id="rId3" imgW="1549080" imgH="914400" progId="Equation.3">
                  <p:embed/>
                </p:oleObj>
              </mc:Choice>
              <mc:Fallback>
                <p:oleObj name="Equation" r:id="rId3" imgW="154908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4332" y="4524374"/>
                        <a:ext cx="3300413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EA6055-217A-9D4A-84DC-4F3E96D5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Object dimensions are small compared to distance to camera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“weak perspective”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004950"/>
              </p:ext>
            </p:extLst>
          </p:nvPr>
        </p:nvGraphicFramePr>
        <p:xfrm>
          <a:off x="5328955" y="4532835"/>
          <a:ext cx="351790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73" name="Equation" r:id="rId3" imgW="1650960" imgH="914400" progId="Equation.3">
                  <p:embed/>
                </p:oleObj>
              </mc:Choice>
              <mc:Fallback>
                <p:oleObj name="Equation" r:id="rId3" imgW="1650960" imgH="914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8955" y="4532835"/>
                        <a:ext cx="351790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7402"/>
            <a:ext cx="5062537" cy="21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314892"/>
            <a:ext cx="1968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Illustration from George </a:t>
            </a:r>
            <a:r>
              <a:rPr lang="en-US" sz="1050" dirty="0" err="1"/>
              <a:t>Bebis</a:t>
            </a:r>
            <a:endParaRPr lang="en-US" sz="1050" dirty="0"/>
          </a:p>
        </p:txBody>
      </p:sp>
      <p:sp>
        <p:nvSpPr>
          <p:cNvPr id="2" name="TextBox 1"/>
          <p:cNvSpPr txBox="1"/>
          <p:nvPr/>
        </p:nvSpPr>
        <p:spPr>
          <a:xfrm>
            <a:off x="6952272" y="641091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scale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772400" y="6080826"/>
            <a:ext cx="304800" cy="395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15255"/>
            <a:ext cx="2974428" cy="21548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9800" y="4128493"/>
            <a:ext cx="28568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Top-down </a:t>
            </a:r>
            <a:r>
              <a:rPr lang="en-US" sz="1050" dirty="0" err="1"/>
              <a:t>ortho</a:t>
            </a:r>
            <a:r>
              <a:rPr lang="en-US" sz="1050" dirty="0"/>
              <a:t> of building in Research Park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E1013-C523-564E-9B15-2B49C3DA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4363" y="6581001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Photo: </a:t>
            </a:r>
            <a:r>
              <a:rPr lang="en-US" sz="1200" dirty="0">
                <a:hlinkClick r:id="rId2"/>
              </a:rPr>
              <a:t>Kathy from Flickr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152001"/>
            <a:ext cx="4572000" cy="3429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F4B60-30F6-104F-9551-091CB634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4974" y="5085521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dirty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/>
              <a:t>Few rays from a point reach the film (small blur)</a:t>
            </a:r>
          </a:p>
          <a:p>
            <a:pPr lvl="1" eaLnBrk="1" hangingPunct="1">
              <a:defRPr/>
            </a:pPr>
            <a:r>
              <a:rPr lang="en-US" dirty="0"/>
              <a:t>The opening is called the </a:t>
            </a:r>
            <a:r>
              <a:rPr lang="en-US" b="1" dirty="0"/>
              <a:t>aperture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66774" y="2439373"/>
            <a:ext cx="4694238" cy="1127125"/>
            <a:chOff x="1536" y="1248"/>
            <a:chExt cx="2957" cy="71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196" cy="71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57" cy="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196" cy="23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3066774" y="2439373"/>
            <a:ext cx="3486150" cy="873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71574" y="2717186"/>
            <a:ext cx="4389438" cy="1014413"/>
            <a:chOff x="1728" y="1423"/>
            <a:chExt cx="2765" cy="639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423"/>
              <a:ext cx="2765" cy="434"/>
              <a:chOff x="1728" y="1423"/>
              <a:chExt cx="2765" cy="434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423"/>
                <a:ext cx="2004" cy="20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 flipV="1">
                <a:off x="1728" y="1628"/>
                <a:ext cx="2765" cy="4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004" cy="22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004" cy="43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3022324" y="240762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3339824" y="3015636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71424" y="2118716"/>
            <a:ext cx="1274618" cy="1904982"/>
          </a:xfrm>
          <a:custGeom>
            <a:avLst/>
            <a:gdLst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32873 w 1173019"/>
              <a:gd name="connsiteY15" fmla="*/ 554182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60218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94328 w 1173019"/>
              <a:gd name="connsiteY16" fmla="*/ 277091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775856 w 1173019"/>
              <a:gd name="connsiteY16" fmla="*/ 147782 h 1413164"/>
              <a:gd name="connsiteX17" fmla="*/ 544946 w 1173019"/>
              <a:gd name="connsiteY17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979055 w 1173019"/>
              <a:gd name="connsiteY15" fmla="*/ 304800 h 1413164"/>
              <a:gd name="connsiteX16" fmla="*/ 544946 w 1173019"/>
              <a:gd name="connsiteY16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775855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73019"/>
              <a:gd name="connsiteY0" fmla="*/ 0 h 1413164"/>
              <a:gd name="connsiteX1" fmla="*/ 295564 w 1173019"/>
              <a:gd name="connsiteY1" fmla="*/ 360218 h 1413164"/>
              <a:gd name="connsiteX2" fmla="*/ 471055 w 1173019"/>
              <a:gd name="connsiteY2" fmla="*/ 369455 h 1413164"/>
              <a:gd name="connsiteX3" fmla="*/ 101600 w 1173019"/>
              <a:gd name="connsiteY3" fmla="*/ 711200 h 1413164"/>
              <a:gd name="connsiteX4" fmla="*/ 535710 w 1173019"/>
              <a:gd name="connsiteY4" fmla="*/ 711200 h 1413164"/>
              <a:gd name="connsiteX5" fmla="*/ 0 w 1173019"/>
              <a:gd name="connsiteY5" fmla="*/ 1052946 h 1413164"/>
              <a:gd name="connsiteX6" fmla="*/ 581891 w 1173019"/>
              <a:gd name="connsiteY6" fmla="*/ 1043709 h 1413164"/>
              <a:gd name="connsiteX7" fmla="*/ 572655 w 1173019"/>
              <a:gd name="connsiteY7" fmla="*/ 1413164 h 1413164"/>
              <a:gd name="connsiteX8" fmla="*/ 701964 w 1173019"/>
              <a:gd name="connsiteY8" fmla="*/ 1413164 h 1413164"/>
              <a:gd name="connsiteX9" fmla="*/ 701964 w 1173019"/>
              <a:gd name="connsiteY9" fmla="*/ 1043709 h 1413164"/>
              <a:gd name="connsiteX10" fmla="*/ 1173019 w 1173019"/>
              <a:gd name="connsiteY10" fmla="*/ 1043709 h 1413164"/>
              <a:gd name="connsiteX11" fmla="*/ 812800 w 1173019"/>
              <a:gd name="connsiteY11" fmla="*/ 692728 h 1413164"/>
              <a:gd name="connsiteX12" fmla="*/ 1145310 w 1173019"/>
              <a:gd name="connsiteY12" fmla="*/ 775855 h 1413164"/>
              <a:gd name="connsiteX13" fmla="*/ 757382 w 1173019"/>
              <a:gd name="connsiteY13" fmla="*/ 480291 h 1413164"/>
              <a:gd name="connsiteX14" fmla="*/ 1089891 w 1173019"/>
              <a:gd name="connsiteY14" fmla="*/ 480291 h 1413164"/>
              <a:gd name="connsiteX15" fmla="*/ 544946 w 1173019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535710 w 1191492"/>
              <a:gd name="connsiteY4" fmla="*/ 711200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12800 w 1191492"/>
              <a:gd name="connsiteY11" fmla="*/ 692728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757382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89891 w 1191492"/>
              <a:gd name="connsiteY14" fmla="*/ 480291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840509 w 1191492"/>
              <a:gd name="connsiteY13" fmla="*/ 480291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1034473 w 1191492"/>
              <a:gd name="connsiteY14" fmla="*/ 452582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92727 w 1191492"/>
              <a:gd name="connsiteY13" fmla="*/ 332509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69819 w 1191492"/>
              <a:gd name="connsiteY14" fmla="*/ 341746 h 1413164"/>
              <a:gd name="connsiteX15" fmla="*/ 544946 w 1191492"/>
              <a:gd name="connsiteY15" fmla="*/ 0 h 1413164"/>
              <a:gd name="connsiteX0" fmla="*/ 544946 w 1191492"/>
              <a:gd name="connsiteY0" fmla="*/ 0 h 1413164"/>
              <a:gd name="connsiteX1" fmla="*/ 295564 w 1191492"/>
              <a:gd name="connsiteY1" fmla="*/ 360218 h 1413164"/>
              <a:gd name="connsiteX2" fmla="*/ 471055 w 1191492"/>
              <a:gd name="connsiteY2" fmla="*/ 369455 h 1413164"/>
              <a:gd name="connsiteX3" fmla="*/ 101600 w 1191492"/>
              <a:gd name="connsiteY3" fmla="*/ 711200 h 1413164"/>
              <a:gd name="connsiteX4" fmla="*/ 415637 w 1191492"/>
              <a:gd name="connsiteY4" fmla="*/ 729673 h 1413164"/>
              <a:gd name="connsiteX5" fmla="*/ 0 w 1191492"/>
              <a:gd name="connsiteY5" fmla="*/ 1052946 h 1413164"/>
              <a:gd name="connsiteX6" fmla="*/ 581891 w 1191492"/>
              <a:gd name="connsiteY6" fmla="*/ 1043709 h 1413164"/>
              <a:gd name="connsiteX7" fmla="*/ 572655 w 1191492"/>
              <a:gd name="connsiteY7" fmla="*/ 1413164 h 1413164"/>
              <a:gd name="connsiteX8" fmla="*/ 701964 w 1191492"/>
              <a:gd name="connsiteY8" fmla="*/ 1413164 h 1413164"/>
              <a:gd name="connsiteX9" fmla="*/ 701964 w 1191492"/>
              <a:gd name="connsiteY9" fmla="*/ 1043709 h 1413164"/>
              <a:gd name="connsiteX10" fmla="*/ 1173019 w 1191492"/>
              <a:gd name="connsiteY10" fmla="*/ 1043709 h 1413164"/>
              <a:gd name="connsiteX11" fmla="*/ 877455 w 1191492"/>
              <a:gd name="connsiteY11" fmla="*/ 711201 h 1413164"/>
              <a:gd name="connsiteX12" fmla="*/ 1191492 w 1191492"/>
              <a:gd name="connsiteY12" fmla="*/ 692727 h 1413164"/>
              <a:gd name="connsiteX13" fmla="*/ 674254 w 1191492"/>
              <a:gd name="connsiteY13" fmla="*/ 360218 h 1413164"/>
              <a:gd name="connsiteX14" fmla="*/ 932873 w 1191492"/>
              <a:gd name="connsiteY14" fmla="*/ 360219 h 1413164"/>
              <a:gd name="connsiteX15" fmla="*/ 544946 w 1191492"/>
              <a:gd name="connsiteY15" fmla="*/ 0 h 1413164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674254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191492"/>
              <a:gd name="connsiteY0" fmla="*/ 0 h 1422400"/>
              <a:gd name="connsiteX1" fmla="*/ 295564 w 1191492"/>
              <a:gd name="connsiteY1" fmla="*/ 369454 h 1422400"/>
              <a:gd name="connsiteX2" fmla="*/ 471055 w 1191492"/>
              <a:gd name="connsiteY2" fmla="*/ 378691 h 1422400"/>
              <a:gd name="connsiteX3" fmla="*/ 101600 w 1191492"/>
              <a:gd name="connsiteY3" fmla="*/ 720436 h 1422400"/>
              <a:gd name="connsiteX4" fmla="*/ 415637 w 1191492"/>
              <a:gd name="connsiteY4" fmla="*/ 738909 h 1422400"/>
              <a:gd name="connsiteX5" fmla="*/ 0 w 1191492"/>
              <a:gd name="connsiteY5" fmla="*/ 1062182 h 1422400"/>
              <a:gd name="connsiteX6" fmla="*/ 581891 w 1191492"/>
              <a:gd name="connsiteY6" fmla="*/ 1052945 h 1422400"/>
              <a:gd name="connsiteX7" fmla="*/ 572655 w 1191492"/>
              <a:gd name="connsiteY7" fmla="*/ 1422400 h 1422400"/>
              <a:gd name="connsiteX8" fmla="*/ 701964 w 1191492"/>
              <a:gd name="connsiteY8" fmla="*/ 1422400 h 1422400"/>
              <a:gd name="connsiteX9" fmla="*/ 701964 w 1191492"/>
              <a:gd name="connsiteY9" fmla="*/ 1052945 h 1422400"/>
              <a:gd name="connsiteX10" fmla="*/ 1173019 w 1191492"/>
              <a:gd name="connsiteY10" fmla="*/ 1052945 h 1422400"/>
              <a:gd name="connsiteX11" fmla="*/ 877455 w 1191492"/>
              <a:gd name="connsiteY11" fmla="*/ 720437 h 1422400"/>
              <a:gd name="connsiteX12" fmla="*/ 1191492 w 1191492"/>
              <a:gd name="connsiteY12" fmla="*/ 701963 h 1422400"/>
              <a:gd name="connsiteX13" fmla="*/ 748145 w 1191492"/>
              <a:gd name="connsiteY13" fmla="*/ 369454 h 1422400"/>
              <a:gd name="connsiteX14" fmla="*/ 932873 w 1191492"/>
              <a:gd name="connsiteY14" fmla="*/ 369455 h 1422400"/>
              <a:gd name="connsiteX15" fmla="*/ 609601 w 1191492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91492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19200"/>
              <a:gd name="connsiteY0" fmla="*/ 0 h 1422400"/>
              <a:gd name="connsiteX1" fmla="*/ 295564 w 1219200"/>
              <a:gd name="connsiteY1" fmla="*/ 369454 h 1422400"/>
              <a:gd name="connsiteX2" fmla="*/ 471055 w 1219200"/>
              <a:gd name="connsiteY2" fmla="*/ 378691 h 1422400"/>
              <a:gd name="connsiteX3" fmla="*/ 101600 w 1219200"/>
              <a:gd name="connsiteY3" fmla="*/ 720436 h 1422400"/>
              <a:gd name="connsiteX4" fmla="*/ 415637 w 1219200"/>
              <a:gd name="connsiteY4" fmla="*/ 738909 h 1422400"/>
              <a:gd name="connsiteX5" fmla="*/ 0 w 1219200"/>
              <a:gd name="connsiteY5" fmla="*/ 1062182 h 1422400"/>
              <a:gd name="connsiteX6" fmla="*/ 581891 w 1219200"/>
              <a:gd name="connsiteY6" fmla="*/ 1052945 h 1422400"/>
              <a:gd name="connsiteX7" fmla="*/ 572655 w 1219200"/>
              <a:gd name="connsiteY7" fmla="*/ 1422400 h 1422400"/>
              <a:gd name="connsiteX8" fmla="*/ 701964 w 1219200"/>
              <a:gd name="connsiteY8" fmla="*/ 1422400 h 1422400"/>
              <a:gd name="connsiteX9" fmla="*/ 701964 w 1219200"/>
              <a:gd name="connsiteY9" fmla="*/ 1052945 h 1422400"/>
              <a:gd name="connsiteX10" fmla="*/ 1219200 w 1219200"/>
              <a:gd name="connsiteY10" fmla="*/ 1052945 h 1422400"/>
              <a:gd name="connsiteX11" fmla="*/ 877455 w 1219200"/>
              <a:gd name="connsiteY11" fmla="*/ 720437 h 1422400"/>
              <a:gd name="connsiteX12" fmla="*/ 1145310 w 1219200"/>
              <a:gd name="connsiteY12" fmla="*/ 701963 h 1422400"/>
              <a:gd name="connsiteX13" fmla="*/ 748145 w 1219200"/>
              <a:gd name="connsiteY13" fmla="*/ 369454 h 1422400"/>
              <a:gd name="connsiteX14" fmla="*/ 932873 w 1219200"/>
              <a:gd name="connsiteY14" fmla="*/ 369455 h 1422400"/>
              <a:gd name="connsiteX15" fmla="*/ 609601 w 1219200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997527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  <a:gd name="connsiteX0" fmla="*/ 609601 w 1274618"/>
              <a:gd name="connsiteY0" fmla="*/ 0 h 1422400"/>
              <a:gd name="connsiteX1" fmla="*/ 295564 w 1274618"/>
              <a:gd name="connsiteY1" fmla="*/ 369454 h 1422400"/>
              <a:gd name="connsiteX2" fmla="*/ 471055 w 1274618"/>
              <a:gd name="connsiteY2" fmla="*/ 378691 h 1422400"/>
              <a:gd name="connsiteX3" fmla="*/ 101600 w 1274618"/>
              <a:gd name="connsiteY3" fmla="*/ 720436 h 1422400"/>
              <a:gd name="connsiteX4" fmla="*/ 415637 w 1274618"/>
              <a:gd name="connsiteY4" fmla="*/ 738909 h 1422400"/>
              <a:gd name="connsiteX5" fmla="*/ 0 w 1274618"/>
              <a:gd name="connsiteY5" fmla="*/ 1062182 h 1422400"/>
              <a:gd name="connsiteX6" fmla="*/ 581891 w 1274618"/>
              <a:gd name="connsiteY6" fmla="*/ 1052945 h 1422400"/>
              <a:gd name="connsiteX7" fmla="*/ 572655 w 1274618"/>
              <a:gd name="connsiteY7" fmla="*/ 1422400 h 1422400"/>
              <a:gd name="connsiteX8" fmla="*/ 701964 w 1274618"/>
              <a:gd name="connsiteY8" fmla="*/ 1422400 h 1422400"/>
              <a:gd name="connsiteX9" fmla="*/ 701964 w 1274618"/>
              <a:gd name="connsiteY9" fmla="*/ 1052945 h 1422400"/>
              <a:gd name="connsiteX10" fmla="*/ 1274618 w 1274618"/>
              <a:gd name="connsiteY10" fmla="*/ 1052945 h 1422400"/>
              <a:gd name="connsiteX11" fmla="*/ 877455 w 1274618"/>
              <a:gd name="connsiteY11" fmla="*/ 720437 h 1422400"/>
              <a:gd name="connsiteX12" fmla="*/ 1145310 w 1274618"/>
              <a:gd name="connsiteY12" fmla="*/ 701963 h 1422400"/>
              <a:gd name="connsiteX13" fmla="*/ 748145 w 1274618"/>
              <a:gd name="connsiteY13" fmla="*/ 369454 h 1422400"/>
              <a:gd name="connsiteX14" fmla="*/ 932873 w 1274618"/>
              <a:gd name="connsiteY14" fmla="*/ 369455 h 1422400"/>
              <a:gd name="connsiteX15" fmla="*/ 609601 w 1274618"/>
              <a:gd name="connsiteY15" fmla="*/ 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74618" h="1422400">
                <a:moveTo>
                  <a:pt x="609601" y="0"/>
                </a:moveTo>
                <a:lnTo>
                  <a:pt x="295564" y="369454"/>
                </a:lnTo>
                <a:lnTo>
                  <a:pt x="471055" y="378691"/>
                </a:lnTo>
                <a:lnTo>
                  <a:pt x="101600" y="720436"/>
                </a:lnTo>
                <a:lnTo>
                  <a:pt x="415637" y="738909"/>
                </a:lnTo>
                <a:lnTo>
                  <a:pt x="0" y="1062182"/>
                </a:lnTo>
                <a:lnTo>
                  <a:pt x="581891" y="1052945"/>
                </a:lnTo>
                <a:lnTo>
                  <a:pt x="572655" y="1422400"/>
                </a:lnTo>
                <a:lnTo>
                  <a:pt x="701964" y="1422400"/>
                </a:lnTo>
                <a:lnTo>
                  <a:pt x="701964" y="1052945"/>
                </a:lnTo>
                <a:lnTo>
                  <a:pt x="1274618" y="1052945"/>
                </a:lnTo>
                <a:lnTo>
                  <a:pt x="877455" y="720437"/>
                </a:lnTo>
                <a:lnTo>
                  <a:pt x="1145310" y="701963"/>
                </a:lnTo>
                <a:lnTo>
                  <a:pt x="748145" y="369454"/>
                </a:lnTo>
                <a:lnTo>
                  <a:pt x="932873" y="369455"/>
                </a:lnTo>
                <a:lnTo>
                  <a:pt x="609601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791174" y="2258812"/>
            <a:ext cx="0" cy="2037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85642" y="184247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80832" y="18373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553200" y="2182431"/>
            <a:ext cx="0" cy="833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7818" y="3091836"/>
            <a:ext cx="0" cy="8332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0" y="178611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Barrier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5C28F-D9D4-5E45-81D7-36C9303F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82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Suppose the camera axis is in the direction of (x=0, y=0, z=1) in its own coordinate system.  What is the camera axis in world coordinates given the extrinsic parameters </a:t>
            </a:r>
            <a:r>
              <a:rPr lang="en-US" b="1" i="1" dirty="0"/>
              <a:t>R</a:t>
            </a:r>
            <a:r>
              <a:rPr lang="en-US" dirty="0"/>
              <a:t>, </a:t>
            </a:r>
            <a:r>
              <a:rPr lang="en-US" b="1" i="1" dirty="0"/>
              <a:t>t</a:t>
            </a:r>
          </a:p>
          <a:p>
            <a:endParaRPr lang="en-US" b="1" i="1" dirty="0"/>
          </a:p>
          <a:p>
            <a:r>
              <a:rPr lang="en-US" dirty="0"/>
              <a:t>Suppose a camera at height y=</a:t>
            </a:r>
            <a:r>
              <a:rPr lang="en-US" i="1" dirty="0"/>
              <a:t>h (x=0,z=0) </a:t>
            </a:r>
            <a:r>
              <a:rPr lang="en-US" dirty="0"/>
              <a:t>observes a point at </a:t>
            </a:r>
            <a:r>
              <a:rPr lang="en-US" i="1" dirty="0"/>
              <a:t>(</a:t>
            </a:r>
            <a:r>
              <a:rPr lang="en-US" i="1" dirty="0" err="1"/>
              <a:t>u,v</a:t>
            </a:r>
            <a:r>
              <a:rPr lang="en-US" i="1" dirty="0"/>
              <a:t>) </a:t>
            </a:r>
            <a:r>
              <a:rPr lang="en-US" dirty="0"/>
              <a:t>known to be on the ground (</a:t>
            </a:r>
            <a:r>
              <a:rPr lang="en-US" i="1" dirty="0"/>
              <a:t>y</a:t>
            </a:r>
            <a:r>
              <a:rPr lang="en-US" dirty="0"/>
              <a:t>=0). Assume </a:t>
            </a:r>
            <a:r>
              <a:rPr lang="en-US" i="1" dirty="0"/>
              <a:t>R</a:t>
            </a:r>
            <a:r>
              <a:rPr lang="en-US" dirty="0"/>
              <a:t> is identity.  What is the 3D position of the point in terms of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u</a:t>
            </a:r>
            <a:r>
              <a:rPr lang="en-US" i="1" baseline="-25000" dirty="0"/>
              <a:t>0</a:t>
            </a:r>
            <a:r>
              <a:rPr lang="en-US" dirty="0"/>
              <a:t>, </a:t>
            </a:r>
            <a:r>
              <a:rPr lang="en-US" i="1" dirty="0"/>
              <a:t>v</a:t>
            </a:r>
            <a:r>
              <a:rPr lang="en-US" i="1" baseline="-25000" dirty="0"/>
              <a:t>0</a:t>
            </a:r>
            <a:r>
              <a:rPr lang="en-US" dirty="0"/>
              <a:t>?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D5B6B-89AB-EF44-B284-C117EF6A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0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777" y="2286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177" y="1828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2515" y="6215064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299778" y="5562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95EFDC-0C84-4840-BD43-24ECB6E6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2192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99014" y="685799"/>
            <a:ext cx="4116387" cy="1862138"/>
            <a:chOff x="-28575" y="1676401"/>
            <a:chExt cx="9296400" cy="4754564"/>
          </a:xfrm>
        </p:grpSpPr>
        <p:graphicFrame>
          <p:nvGraphicFramePr>
            <p:cNvPr id="16387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9734" name="Photo Editor Photo" r:id="rId3" imgW="9752381" imgH="7314286" progId="MSPhotoEd.3">
                    <p:embed/>
                  </p:oleObj>
                </mc:Choice>
                <mc:Fallback>
                  <p:oleObj name="Photo Editor Photo" r:id="rId3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39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642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2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642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642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641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641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641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640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0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41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641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641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059112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113345"/>
              </p:ext>
            </p:extLst>
          </p:nvPr>
        </p:nvGraphicFramePr>
        <p:xfrm>
          <a:off x="5715000" y="43434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735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3434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B2E078-2EA5-924D-80CB-3B54471B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Single-view metrology and more camera model</a:t>
            </a:r>
          </a:p>
          <a:p>
            <a:pPr lvl="1"/>
            <a:r>
              <a:rPr lang="en-US" dirty="0"/>
              <a:t>Measuring 3D distances from the image</a:t>
            </a:r>
          </a:p>
          <a:p>
            <a:pPr lvl="1"/>
            <a:r>
              <a:rPr lang="en-US" dirty="0"/>
              <a:t>Effects of lens, aperture, focal length, sensor size</a:t>
            </a:r>
          </a:p>
          <a:p>
            <a:pPr lvl="1"/>
            <a:endParaRPr lang="en-US" dirty="0"/>
          </a:p>
          <a:p>
            <a:r>
              <a:rPr lang="en-US" dirty="0"/>
              <a:t>Single-view 3D reconstruction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E9B2E-24D5-BE4F-BDFA-7BC6C6CB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0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642730" y="6579842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530" y="2163417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709530" y="1706216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709530" y="1782416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4071730" y="1782416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166731" y="1172816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861930" y="5135217"/>
            <a:ext cx="35108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300330" y="3001617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E2A60B-DA92-A745-A597-A0B946FC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First idea: </a:t>
            </a:r>
            <a:r>
              <a:rPr lang="en-US" sz="2800" dirty="0" err="1"/>
              <a:t>Mozi</a:t>
            </a:r>
            <a:r>
              <a:rPr lang="en-US" sz="2800" dirty="0"/>
              <a:t>, China (470BC to 390BC)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First built: </a:t>
            </a:r>
            <a:r>
              <a:rPr lang="en-US" sz="2800" dirty="0" err="1"/>
              <a:t>Alhacen</a:t>
            </a:r>
            <a:r>
              <a:rPr lang="en-US" sz="2800" dirty="0"/>
              <a:t>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210" y="28956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1272209" y="56864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848847" y="56864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09" y="30194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C87C4-383B-3E4C-A2BA-10303CDE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520"/>
            <a:ext cx="8229600" cy="838200"/>
          </a:xfrm>
        </p:spPr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828800" y="1430337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917700" y="5707062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8CC106-23B3-5A45-97CB-F35980E4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72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First Photograph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90801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143001" y="51054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5908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876800" y="18288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486401" y="51054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33400" y="1676400"/>
            <a:ext cx="396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2400"/>
              <a:t>	Oldest surviving photograph</a:t>
            </a:r>
          </a:p>
          <a:p>
            <a:pPr lvl="1" eaLnBrk="1" hangingPunct="1"/>
            <a:r>
              <a:rPr lang="en-US" sz="2000"/>
              <a:t>Took 8 hours on pewter plate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59436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Niepce</a:t>
            </a:r>
            <a:r>
              <a:rPr lang="en-US" dirty="0"/>
              <a:t> later teamed up with Daguerre, who eventually created </a:t>
            </a:r>
            <a:r>
              <a:rPr lang="en-US" dirty="0" err="1"/>
              <a:t>Daguerrotypes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4129EC-1CF4-894F-88D2-DAAAADD0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21068</TotalTime>
  <Words>1516</Words>
  <Application>Microsoft Macintosh PowerPoint</Application>
  <PresentationFormat>Widescreen</PresentationFormat>
  <Paragraphs>389</Paragraphs>
  <Slides>53</Slides>
  <Notes>12</Notes>
  <HiddenSlides>2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EngraversGothic BT Regular</vt:lpstr>
      <vt:lpstr>宋体</vt:lpstr>
      <vt:lpstr>Arial</vt:lpstr>
      <vt:lpstr>Calibri</vt:lpstr>
      <vt:lpstr>Comic Sans MS</vt:lpstr>
      <vt:lpstr>Helvetica</vt:lpstr>
      <vt:lpstr>Palatino Linotype</vt:lpstr>
      <vt:lpstr>Symbol</vt:lpstr>
      <vt:lpstr>Tahoma</vt:lpstr>
      <vt:lpstr>Times New Roman</vt:lpstr>
      <vt:lpstr>Wingdings</vt:lpstr>
      <vt:lpstr>Lecture1 - Introduction - CP Fall 2010</vt:lpstr>
      <vt:lpstr>Custom Design</vt:lpstr>
      <vt:lpstr>Photo Editor Photo</vt:lpstr>
      <vt:lpstr>Equation</vt:lpstr>
      <vt:lpstr>Pinhole Camera Model</vt:lpstr>
      <vt:lpstr>PowerPoint Presentation</vt:lpstr>
      <vt:lpstr>Today’s lecture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Pinhole camera</vt:lpstr>
      <vt:lpstr>Dimensionality Reduction Machine (3D to 2D)</vt:lpstr>
      <vt:lpstr>Projection can be tricky…</vt:lpstr>
      <vt:lpstr>PowerPoint Presentation</vt:lpstr>
      <vt:lpstr>Projective Geometry</vt:lpstr>
      <vt:lpstr>Length is not preserved</vt:lpstr>
      <vt:lpstr>Projective Geometry</vt:lpstr>
      <vt:lpstr>Parallel lines are not parallel in the image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Vanishing objects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Pinhole Camera Model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PowerPoint Presentation</vt:lpstr>
      <vt:lpstr>Remove assumption about principal point</vt:lpstr>
      <vt:lpstr>Remove assumption that pixels are square</vt:lpstr>
      <vt:lpstr>Remove assumption that pixels are not skewed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Take-home question</vt:lpstr>
      <vt:lpstr>Take-home questions</vt:lpstr>
      <vt:lpstr>Beyond Pinholes: Radial Distortion</vt:lpstr>
      <vt:lpstr>Things to remember</vt:lpstr>
      <vt:lpstr>Next lectures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Microsoft Office User</cp:lastModifiedBy>
  <cp:revision>74</cp:revision>
  <dcterms:created xsi:type="dcterms:W3CDTF">2010-08-30T03:58:01Z</dcterms:created>
  <dcterms:modified xsi:type="dcterms:W3CDTF">2021-10-03T19:46:31Z</dcterms:modified>
</cp:coreProperties>
</file>