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0"/>
  </p:notesMasterIdLst>
  <p:sldIdLst>
    <p:sldId id="465" r:id="rId4"/>
    <p:sldId id="466" r:id="rId5"/>
    <p:sldId id="463" r:id="rId6"/>
    <p:sldId id="464" r:id="rId7"/>
    <p:sldId id="399" r:id="rId8"/>
    <p:sldId id="408" r:id="rId9"/>
    <p:sldId id="409" r:id="rId10"/>
    <p:sldId id="410" r:id="rId11"/>
    <p:sldId id="411" r:id="rId12"/>
    <p:sldId id="412" r:id="rId13"/>
    <p:sldId id="451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6" r:id="rId37"/>
    <p:sldId id="441" r:id="rId38"/>
    <p:sldId id="458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84441" autoAdjust="0"/>
  </p:normalViewPr>
  <p:slideViewPr>
    <p:cSldViewPr>
      <p:cViewPr varScale="1">
        <p:scale>
          <a:sx n="77" d="100"/>
          <a:sy n="77" d="100"/>
        </p:scale>
        <p:origin x="1256" y="184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9AE7-A778-CA4C-8B42-32B43B46E619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3120-8131-E141-8741-5B5184DAD36B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A2A-2344-BD46-AB05-2619D333F20F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CA27-F4CB-744E-AFB8-9F499AAAC856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2E3C-49DE-AA48-9844-DE324B419FBB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6BC3-9163-6344-9104-777D6D28208A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D949-B5CB-704A-B7EF-4F454A3CED51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9B16-DFA6-9446-AEFB-DAA034D1C6A8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5AD4-50B4-7E40-933F-7A17DC2625BE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D041-2A2D-154F-B792-E3D1C113EE76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A88D-9D50-F948-AAF8-F178EEDCC4A2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B30D-7BA2-A24D-8F42-E49CAAC5B2EE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B8C5-B5D2-124F-8D3B-7B2787B4B59E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88F3-69C9-954C-B146-039AEB7BAE17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D726-3C84-434E-AFD9-D37CAFC0F088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489A6-89FC-C748-BDF9-30BB4FDDB5BE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C9B6-64A8-8648-8E13-F48417F8118D}" type="datetime1">
              <a:rPr lang="en-US" smtClean="0">
                <a:solidFill>
                  <a:srgbClr val="000000"/>
                </a:solidFill>
              </a:rPr>
              <a:t>9/28/21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1CA6-720A-4B42-A442-8F43CC7D1970}" type="datetime1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F879-3D1C-5D4A-BB0F-D3AB512C1868}" type="datetime1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4252-B09A-9043-AE6C-7FF973BD22B5}" type="datetime1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EF0E-DF15-F943-9E88-5C2529A8E6F5}" type="datetime1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6FFB-168D-3948-A1A6-3C0BD4DD7676}" type="datetime1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7F28-EDF1-4349-B662-B0958318F001}" type="datetime1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FBBC5-E7A6-5542-8967-C5C47E0C6836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fld id="{B87FE268-6EE3-C947-9924-D65F158012A4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9/28/21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lexbeutel.com/webgl/voronoi.html" TargetMode="External"/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L0GKp-uvjO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79681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34182" y="4912707"/>
            <a:ext cx="5381017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altLang="zh-CN" dirty="0">
                <a:solidFill>
                  <a:schemeClr val="tx1"/>
                </a:solidFill>
              </a:rPr>
              <a:t>Yuxiong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Wang</a:t>
            </a:r>
            <a:r>
              <a:rPr lang="en-US" dirty="0">
                <a:solidFill>
                  <a:schemeClr val="tx1"/>
                </a:solidFill>
              </a:rPr>
              <a:t>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183" y="6512908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Many slides from Alyosha Efros</a:t>
            </a: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983" y="1255107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1EF6A-6865-324C-9B13-4BE88272B26F}"/>
              </a:ext>
            </a:extLst>
          </p:cNvPr>
          <p:cNvSpPr txBox="1"/>
          <p:nvPr/>
        </p:nvSpPr>
        <p:spPr>
          <a:xfrm>
            <a:off x="8204819" y="6172200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Slides</a:t>
            </a:r>
            <a:r>
              <a:rPr lang="zh-CN" altLang="en-US" sz="1400" dirty="0"/>
              <a:t> </a:t>
            </a:r>
            <a:r>
              <a:rPr lang="en-US" altLang="zh-CN" sz="1400" dirty="0"/>
              <a:t>adopted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Derek</a:t>
            </a:r>
            <a:r>
              <a:rPr lang="zh-CN" altLang="en-US" sz="1400" dirty="0"/>
              <a:t> </a:t>
            </a:r>
            <a:r>
              <a:rPr lang="en-US" altLang="zh-CN" sz="1400" dirty="0" err="1"/>
              <a:t>Hoiem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02E90-E693-C84F-B886-629E94B8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3ED9-5A0B-4A31-954B-2A54A108E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47900" y="17526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53100" y="16764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705100" y="259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6210300" y="259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9300" y="21336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20193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485900" y="198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mapping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952500" y="3429000"/>
            <a:ext cx="7772400" cy="1981200"/>
          </a:xfrm>
        </p:spPr>
        <p:txBody>
          <a:bodyPr/>
          <a:lstStyle/>
          <a:p>
            <a:r>
              <a:rPr lang="en-US"/>
              <a:t>Get each pixel </a:t>
            </a: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 from its corresponding location </a:t>
            </a:r>
          </a:p>
          <a:p>
            <a:r>
              <a:rPr lang="en-US"/>
              <a:t>           (</a:t>
            </a:r>
            <a:r>
              <a:rPr lang="en-US" i="1"/>
              <a:t>x,y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i="1"/>
              <a:t>T</a:t>
            </a:r>
            <a:r>
              <a:rPr lang="en-US" i="1" baseline="30000"/>
              <a:t>-1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19300" y="21336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24500" y="21336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20193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5245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689225" y="16446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952500" y="4419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991100" y="198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6091238" y="2024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535447" y="20300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952500" y="4876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A:  </a:t>
            </a:r>
            <a:r>
              <a:rPr lang="en-US" sz="2400" i="1" dirty="0">
                <a:solidFill>
                  <a:srgbClr val="000000"/>
                </a:solidFill>
              </a:rPr>
              <a:t>Interpolate</a:t>
            </a:r>
            <a:r>
              <a:rPr lang="en-US" sz="2400" dirty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nearest neighbor, bilinear, Gaussian, </a:t>
            </a:r>
            <a:r>
              <a:rPr lang="en-US" dirty="0" err="1">
                <a:solidFill>
                  <a:srgbClr val="000000"/>
                </a:solidFill>
              </a:rPr>
              <a:t>bicubic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E.g. </a:t>
            </a:r>
            <a:r>
              <a:rPr lang="en-US" dirty="0">
                <a:solidFill>
                  <a:srgbClr val="000000"/>
                </a:solidFill>
                <a:latin typeface="Courier" pitchFamily="49" charset="0"/>
              </a:rPr>
              <a:t>interpolate.interp2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dirty="0" err="1">
                <a:solidFill>
                  <a:srgbClr val="000000"/>
                </a:solidFill>
                <a:latin typeface="Courier" pitchFamily="49" charset="0"/>
              </a:rPr>
              <a:t>ndimage.map_coordinates</a:t>
            </a:r>
            <a:r>
              <a:rPr lang="en-US" dirty="0">
                <a:solidFill>
                  <a:srgbClr val="000000"/>
                </a:solidFill>
              </a:rPr>
              <a:t> in Python </a:t>
            </a:r>
            <a:r>
              <a:rPr lang="en-US" dirty="0" err="1">
                <a:solidFill>
                  <a:srgbClr val="000000"/>
                </a:solidFill>
                <a:latin typeface="Courier" pitchFamily="49" charset="0"/>
              </a:rPr>
              <a:t>scipy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D7A8BD-34F2-284F-95E8-7C834064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Interpolation</a:t>
            </a:r>
          </a:p>
        </p:txBody>
      </p:sp>
      <p:pic>
        <p:nvPicPr>
          <p:cNvPr id="476162" name="Picture 2" descr="File:Bil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186" y="1625600"/>
            <a:ext cx="4023914" cy="4038600"/>
          </a:xfrm>
          <a:prstGeom prst="rect">
            <a:avLst/>
          </a:prstGeom>
          <a:noFill/>
        </p:spPr>
      </p:pic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9304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1" y="9398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85834" y="62854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http://en.wikipedia.org/wiki/Bilinear_interpolation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AB14C-EE6D-5843-B79E-0D507306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vs. inverse mapping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153400" cy="5257800"/>
          </a:xfrm>
        </p:spPr>
        <p:txBody>
          <a:bodyPr/>
          <a:lstStyle/>
          <a:p>
            <a:r>
              <a:rPr lang="en-US" dirty="0"/>
              <a:t>Q:  which is better?</a:t>
            </a:r>
          </a:p>
          <a:p>
            <a:endParaRPr lang="en-US" dirty="0"/>
          </a:p>
          <a:p>
            <a:r>
              <a:rPr lang="en-US" dirty="0"/>
              <a:t>A:  Usually inverse—eliminates holes</a:t>
            </a:r>
          </a:p>
          <a:p>
            <a:pPr lvl="1"/>
            <a:r>
              <a:rPr lang="en-US" sz="1800" dirty="0"/>
              <a:t>however, it requires an invertible warp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02F5D-7E88-6D47-805C-F51427C7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25811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an average of two </a:t>
            </a:r>
            <a:r>
              <a:rPr lang="en-US" u="sng" dirty="0"/>
              <a:t>images of objects</a:t>
            </a:r>
            <a:r>
              <a:rPr lang="en-US" dirty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…but an image of the </a:t>
            </a:r>
            <a:r>
              <a:rPr lang="en-US" u="sng" dirty="0"/>
              <a:t>average object</a:t>
            </a:r>
            <a:r>
              <a:rPr lang="en-US" dirty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39800" y="1363662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78201" y="1389062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64200" y="1366837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329" y="1400041"/>
            <a:ext cx="2059385" cy="15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1" y="1389062"/>
            <a:ext cx="206851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6C29FA-D0AE-1743-98DF-1F7D1318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470400" y="251301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546600" y="2589213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696075" y="12573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756400" y="1370013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546600" y="1293812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318000" y="1674813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v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3333CC"/>
                </a:solidFill>
              </a:rPr>
              <a:t>= </a:t>
            </a:r>
            <a:r>
              <a:rPr lang="en-US" i="1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689600" y="18272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5003800" y="1979612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165600" y="4189412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 + 0.5v</a:t>
            </a:r>
          </a:p>
          <a:p>
            <a:r>
              <a:rPr lang="en-US">
                <a:solidFill>
                  <a:srgbClr val="000000"/>
                </a:solidFill>
              </a:rPr>
              <a:t>=  </a:t>
            </a: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 + 0.5(</a:t>
            </a:r>
            <a:r>
              <a:rPr lang="en-US" i="1">
                <a:solidFill>
                  <a:srgbClr val="000000"/>
                </a:solidFill>
              </a:rPr>
              <a:t>Q – P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r>
              <a:rPr lang="en-US">
                <a:solidFill>
                  <a:srgbClr val="3333CC"/>
                </a:solidFill>
              </a:rPr>
              <a:t>=  0.5</a:t>
            </a:r>
            <a:r>
              <a:rPr lang="en-US" i="1">
                <a:solidFill>
                  <a:srgbClr val="3333CC"/>
                </a:solidFill>
              </a:rPr>
              <a:t>P</a:t>
            </a:r>
            <a:r>
              <a:rPr lang="en-US">
                <a:solidFill>
                  <a:srgbClr val="3333CC"/>
                </a:solidFill>
              </a:rPr>
              <a:t> + 0.5 </a:t>
            </a:r>
            <a:r>
              <a:rPr lang="en-US" i="1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747000" y="7604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747000" y="1065212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375400" y="3351213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Extrapolation</a:t>
            </a:r>
            <a:r>
              <a:rPr lang="en-US" dirty="0">
                <a:solidFill>
                  <a:srgbClr val="3333CC"/>
                </a:solidFill>
              </a:rPr>
              <a:t>: t&lt;0 or t&gt;1</a:t>
            </a:r>
            <a:endParaRPr lang="en-US" i="1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>
                <a:solidFill>
                  <a:srgbClr val="000000"/>
                </a:solidFill>
              </a:rPr>
              <a:t>= 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+ 1.5(</a:t>
            </a:r>
            <a:r>
              <a:rPr lang="en-US" i="1" dirty="0">
                <a:solidFill>
                  <a:srgbClr val="000000"/>
                </a:solidFill>
              </a:rPr>
              <a:t>Q – P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>
                <a:solidFill>
                  <a:srgbClr val="3333CC"/>
                </a:solidFill>
              </a:rPr>
              <a:t>-0.5</a:t>
            </a:r>
            <a:r>
              <a:rPr lang="en-US" i="1" dirty="0">
                <a:solidFill>
                  <a:srgbClr val="3333CC"/>
                </a:solidFill>
              </a:rPr>
              <a:t>P</a:t>
            </a:r>
            <a:r>
              <a:rPr lang="en-US" dirty="0">
                <a:solidFill>
                  <a:srgbClr val="3333CC"/>
                </a:solidFill>
              </a:rPr>
              <a:t> + 1.5 </a:t>
            </a:r>
            <a:r>
              <a:rPr lang="en-US" i="1" dirty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609600" y="3931090"/>
            <a:ext cx="337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Linear Interpolation</a:t>
            </a:r>
            <a:endParaRPr lang="en-US" sz="2000" dirty="0">
              <a:solidFill>
                <a:srgbClr val="3333CC"/>
              </a:solidFill>
            </a:endParaRPr>
          </a:p>
          <a:p>
            <a:r>
              <a:rPr lang="en-US" sz="2000" dirty="0">
                <a:solidFill>
                  <a:srgbClr val="3333CC"/>
                </a:solidFill>
              </a:rPr>
              <a:t>New point: </a:t>
            </a:r>
            <a:r>
              <a:rPr lang="en-US" sz="2000" i="1" dirty="0">
                <a:solidFill>
                  <a:srgbClr val="3333CC"/>
                </a:solidFill>
              </a:rPr>
              <a:t>P + t*(Q-P)</a:t>
            </a:r>
          </a:p>
          <a:p>
            <a:r>
              <a:rPr lang="en-US" sz="2000" dirty="0">
                <a:solidFill>
                  <a:srgbClr val="3333CC"/>
                </a:solidFill>
              </a:rPr>
              <a:t>Or equivalently</a:t>
            </a:r>
            <a:r>
              <a:rPr lang="en-US" sz="2000" i="1" dirty="0">
                <a:solidFill>
                  <a:srgbClr val="3333CC"/>
                </a:solidFill>
              </a:rPr>
              <a:t>: (1-t)P + </a:t>
            </a:r>
            <a:r>
              <a:rPr lang="en-US" sz="2000" i="1" dirty="0" err="1">
                <a:solidFill>
                  <a:srgbClr val="3333CC"/>
                </a:solidFill>
              </a:rPr>
              <a:t>tQ</a:t>
            </a:r>
            <a:r>
              <a:rPr lang="en-US" sz="2000" i="1" dirty="0">
                <a:solidFill>
                  <a:srgbClr val="3333CC"/>
                </a:solidFill>
              </a:rPr>
              <a:t> 0&lt;t&lt;1</a:t>
            </a: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03593" y="5103812"/>
            <a:ext cx="5410200" cy="1598612"/>
          </a:xfrm>
        </p:spPr>
        <p:txBody>
          <a:bodyPr/>
          <a:lstStyle/>
          <a:p>
            <a:r>
              <a:rPr lang="en-US" dirty="0"/>
              <a:t>P and Q can be anything:</a:t>
            </a:r>
          </a:p>
          <a:p>
            <a:pPr lvl="1"/>
            <a:r>
              <a:rPr lang="en-US" dirty="0"/>
              <a:t>points on a plane (2D) or in space (3D)</a:t>
            </a:r>
          </a:p>
          <a:p>
            <a:pPr lvl="1"/>
            <a:r>
              <a:rPr lang="en-US" dirty="0"/>
              <a:t>Colors in RGB (3D)</a:t>
            </a:r>
          </a:p>
          <a:p>
            <a:pPr lvl="1"/>
            <a:r>
              <a:rPr lang="en-US" dirty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720725" y="1747838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</a:rPr>
              <a:t>of P and Q?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E0E5A-786F-964F-B5B1-DF959EE1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399" y="3441700"/>
            <a:ext cx="7772400" cy="2743200"/>
          </a:xfrm>
        </p:spPr>
        <p:txBody>
          <a:bodyPr/>
          <a:lstStyle/>
          <a:p>
            <a:r>
              <a:rPr lang="en-US" dirty="0"/>
              <a:t>Interpolate whole images:</a:t>
            </a:r>
          </a:p>
          <a:p>
            <a:r>
              <a:rPr lang="en-US" dirty="0"/>
              <a:t>	</a:t>
            </a:r>
            <a:r>
              <a:rPr lang="en-US" dirty="0" err="1"/>
              <a:t>Image</a:t>
            </a:r>
            <a:r>
              <a:rPr lang="en-US" baseline="-25000" dirty="0" err="1"/>
              <a:t>halfway</a:t>
            </a:r>
            <a:r>
              <a:rPr lang="en-US" dirty="0"/>
              <a:t> = (1-t)*Image</a:t>
            </a:r>
            <a:r>
              <a:rPr lang="en-US" baseline="-25000" dirty="0"/>
              <a:t>1</a:t>
            </a:r>
            <a:r>
              <a:rPr lang="en-US" dirty="0"/>
              <a:t> + t*image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This is called </a:t>
            </a:r>
            <a:r>
              <a:rPr lang="en-US" b="1" dirty="0"/>
              <a:t>cross-dissolve</a:t>
            </a:r>
            <a:r>
              <a:rPr lang="en-US" dirty="0"/>
              <a:t> in film industry</a:t>
            </a:r>
          </a:p>
          <a:p>
            <a:endParaRPr lang="en-US" dirty="0"/>
          </a:p>
          <a:p>
            <a:r>
              <a:rPr lang="en-US" dirty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E04EB-2A5F-8E41-8C44-F1BD1E83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5505450"/>
            <a:ext cx="7772400" cy="990600"/>
          </a:xfrm>
        </p:spPr>
        <p:txBody>
          <a:bodyPr/>
          <a:lstStyle/>
          <a:p>
            <a:r>
              <a:rPr lang="en-US"/>
              <a:t>Align first, then cross-dissolve</a:t>
            </a:r>
          </a:p>
          <a:p>
            <a:pPr lvl="1"/>
            <a:r>
              <a:rPr lang="en-US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090614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1090614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1" y="136207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265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00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588" y="137160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68916" y="6533376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err="1"/>
              <a:t>Efros</a:t>
            </a: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0C709-B1FD-3342-8219-5A808B06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772400" cy="3429000"/>
          </a:xfrm>
        </p:spPr>
        <p:txBody>
          <a:bodyPr/>
          <a:lstStyle/>
          <a:p>
            <a:r>
              <a:rPr lang="en-US"/>
              <a:t>What to do?</a:t>
            </a:r>
          </a:p>
          <a:p>
            <a:pPr lvl="1"/>
            <a:r>
              <a:rPr lang="en-US"/>
              <a:t>Cross-dissolve doesn’t work</a:t>
            </a:r>
          </a:p>
          <a:p>
            <a:pPr lvl="1"/>
            <a:r>
              <a:rPr lang="en-US"/>
              <a:t>Global alignment doesn’t work</a:t>
            </a:r>
          </a:p>
          <a:p>
            <a:pPr lvl="2"/>
            <a:r>
              <a:rPr lang="en-US"/>
              <a:t>Cannot be done with a global transformation (e.g. affine)</a:t>
            </a:r>
          </a:p>
          <a:p>
            <a:pPr lvl="1"/>
            <a:r>
              <a:rPr lang="en-US"/>
              <a:t>Any ideas?</a:t>
            </a:r>
          </a:p>
          <a:p>
            <a:r>
              <a:rPr lang="en-US"/>
              <a:t>Feature matching!</a:t>
            </a:r>
          </a:p>
          <a:p>
            <a:pPr lvl="1"/>
            <a:r>
              <a:rPr lang="en-US"/>
              <a:t>Nose to nose, tail to tail, etc.</a:t>
            </a:r>
          </a:p>
          <a:p>
            <a:pPr lvl="1"/>
            <a:r>
              <a:rPr lang="en-US"/>
              <a:t>This is a local (non-parametric) warp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828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C0FE0-5EB8-1945-84AF-94D236B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8458200" cy="838200"/>
          </a:xfrm>
        </p:spPr>
        <p:txBody>
          <a:bodyPr/>
          <a:lstStyle/>
          <a:p>
            <a:r>
              <a:rPr lang="en-US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/>
              <a:t>Find the average shape (the “mean dog”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7145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A1A04-65EB-924F-8987-047D29E1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2819400"/>
            <a:ext cx="7772400" cy="3505200"/>
          </a:xfrm>
        </p:spPr>
        <p:txBody>
          <a:bodyPr/>
          <a:lstStyle/>
          <a:p>
            <a:r>
              <a:rPr lang="en-US"/>
              <a:t>Need to specify a more detailed warp function</a:t>
            </a:r>
          </a:p>
          <a:p>
            <a:pPr lvl="1"/>
            <a:r>
              <a:rPr lang="en-US"/>
              <a:t>Global warps were functions of a few (2,4,8) parameters</a:t>
            </a:r>
          </a:p>
          <a:p>
            <a:pPr lvl="1"/>
            <a:r>
              <a:rPr lang="en-US"/>
              <a:t>Non-parametric warps u(x,y) and v(x,y) can be defined independently for every single location x,y!</a:t>
            </a:r>
          </a:p>
          <a:p>
            <a:pPr lvl="1"/>
            <a:r>
              <a:rPr lang="en-US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527300" y="1219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660900" y="12192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1E472-BFCA-634E-BC70-8476FFF2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4471-5735-D942-B6A5-C6DA934E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  <a:r>
              <a:rPr lang="zh-CN" altLang="en-US" dirty="0"/>
              <a:t> </a:t>
            </a:r>
            <a:r>
              <a:rPr lang="en-US" altLang="zh-CN" dirty="0"/>
              <a:t>Domain</a:t>
            </a:r>
            <a:r>
              <a:rPr lang="zh-CN" altLang="en-US" dirty="0"/>
              <a:t> </a:t>
            </a:r>
            <a:r>
              <a:rPr lang="en-US" altLang="zh-CN" dirty="0"/>
              <a:t>Editing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5CA1-368A-1F45-A6B5-2700AA68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concept: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pixels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intensity</a:t>
            </a:r>
          </a:p>
          <a:p>
            <a:pPr lvl="1"/>
            <a:r>
              <a:rPr lang="en-US" altLang="zh-CN" dirty="0"/>
              <a:t>Constraints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filtering)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blending)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37652-61D1-9F41-A0AD-19A2508B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9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 control points to specify a spline warp</a:t>
            </a:r>
          </a:p>
          <a:p>
            <a:r>
              <a:rPr lang="en-US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5BC14-F53E-7049-8841-2ABA01D7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/>
              <a:t>How can we specify the warp?</a:t>
            </a:r>
          </a:p>
          <a:p>
            <a:pPr marL="914400" lvl="1" indent="-457200">
              <a:buNone/>
            </a:pPr>
            <a:r>
              <a:rPr lang="en-US"/>
              <a:t>Specify corresponding </a:t>
            </a:r>
            <a:r>
              <a:rPr lang="en-US" i="1"/>
              <a:t>spline control points</a:t>
            </a:r>
            <a:endParaRPr lang="en-US"/>
          </a:p>
          <a:p>
            <a:pPr marL="1295400" lvl="2" indent="-381000">
              <a:buFontTx/>
              <a:buChar char="•"/>
            </a:pPr>
            <a:r>
              <a:rPr lang="en-US" i="1"/>
              <a:t>interpolate</a:t>
            </a:r>
            <a:r>
              <a:rPr lang="en-US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654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1066799" y="56896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7CD37-CA9A-F74F-9F75-39C31C29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/>
              <a:t>How can we specify the warp?</a:t>
            </a:r>
          </a:p>
          <a:p>
            <a:pPr marL="914400" lvl="1" indent="-457200">
              <a:buNone/>
            </a:pPr>
            <a:r>
              <a:rPr lang="en-US"/>
              <a:t>Specify corresponding </a:t>
            </a:r>
            <a:r>
              <a:rPr lang="en-US" i="1"/>
              <a:t>points</a:t>
            </a:r>
            <a:endParaRPr lang="en-US"/>
          </a:p>
          <a:p>
            <a:pPr marL="1295400" lvl="2" indent="-381000">
              <a:buFontTx/>
              <a:buChar char="•"/>
            </a:pPr>
            <a:r>
              <a:rPr lang="en-US" i="1"/>
              <a:t>interpolate</a:t>
            </a:r>
            <a:r>
              <a:rPr lang="en-US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/>
              <a:t>How do we do it?</a:t>
            </a:r>
            <a:br>
              <a:rPr lang="en-US"/>
            </a:br>
            <a:endParaRPr lang="en-US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376362" y="5813424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How do we go from feature points to pixels?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E769F2-EE22-8E4C-9C48-24DA597F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Define a triangular mesh over the points</a:t>
            </a:r>
          </a:p>
          <a:p>
            <a:pPr marL="838200" lvl="1" indent="-381000"/>
            <a:r>
              <a:rPr lang="en-US" dirty="0"/>
              <a:t>Same mesh (triangulation) in both images!</a:t>
            </a:r>
          </a:p>
          <a:p>
            <a:pPr marL="838200" lvl="1" indent="-381000"/>
            <a:r>
              <a:rPr lang="en-US" dirty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Warp each triangle separately from source to destination</a:t>
            </a:r>
          </a:p>
          <a:p>
            <a:pPr marL="838200" lvl="1" indent="-381000"/>
            <a:r>
              <a:rPr lang="en-US" dirty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2057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D8A41-35C9-EC44-9858-4C84A472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90648"/>
            <a:ext cx="7772400" cy="2546350"/>
          </a:xfrm>
        </p:spPr>
        <p:txBody>
          <a:bodyPr/>
          <a:lstStyle/>
          <a:p>
            <a:pPr marL="0" indent="0"/>
            <a:r>
              <a:rPr lang="en-US" dirty="0"/>
              <a:t>A </a:t>
            </a:r>
            <a:r>
              <a:rPr lang="en-US" i="1" dirty="0"/>
              <a:t>triangulation</a:t>
            </a:r>
            <a:r>
              <a:rPr lang="en-US" dirty="0"/>
              <a:t> of set of points in the plane is a </a:t>
            </a:r>
            <a:r>
              <a:rPr lang="en-US" i="1" dirty="0"/>
              <a:t>partition</a:t>
            </a:r>
            <a:r>
              <a:rPr lang="en-US" dirty="0"/>
              <a:t> of the convex hull to triangles whose vertices are the points, and do not contain other points.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There are an exponential number of triangulations of a point set.</a:t>
            </a: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4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83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1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76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69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7F49A-3ECA-CE4B-877E-85D4C381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33875" y="431800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62475" y="359410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O(</a:t>
            </a:r>
            <a:r>
              <a:rPr lang="en-US" i="1"/>
              <a:t>n</a:t>
            </a:r>
            <a:r>
              <a:rPr lang="en-US" baseline="30000"/>
              <a:t>3</a:t>
            </a:r>
            <a:r>
              <a:rPr lang="en-US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848600" cy="5257800"/>
          </a:xfrm>
        </p:spPr>
        <p:txBody>
          <a:bodyPr/>
          <a:lstStyle/>
          <a:p>
            <a:r>
              <a:rPr lang="en-US" dirty="0"/>
              <a:t>Repeat until impossible:</a:t>
            </a:r>
          </a:p>
          <a:p>
            <a:pPr lvl="1"/>
            <a:r>
              <a:rPr lang="en-US" dirty="0"/>
              <a:t>Select two sites.</a:t>
            </a:r>
          </a:p>
          <a:p>
            <a:pPr lvl="1"/>
            <a:r>
              <a:rPr lang="en-US" dirty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591049" y="3632199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62449" y="431799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24249" y="3632199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62450" y="360362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381500" y="4327524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29249" y="4317999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14700" y="4860924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295649" y="4013199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10049" y="5003799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286125" y="482282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24249" y="3956049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286249" y="4317999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10049" y="5079999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286125" y="431800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05174" y="4308474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00400" y="3276600"/>
            <a:ext cx="2360613" cy="2484438"/>
            <a:chOff x="3636" y="2128"/>
            <a:chExt cx="1487" cy="1565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128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585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349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585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2906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284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059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2992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6AE21-F96E-734E-ADC6-C9B6AF25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42427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/>
              <a:t>Let </a:t>
            </a:r>
            <a:r>
              <a:rPr lang="en-US" sz="2800" dirty="0">
                <a:sym typeface="Symbol" pitchFamily="18" charset="2"/>
              </a:rPr>
              <a:t>(</a:t>
            </a:r>
            <a:r>
              <a:rPr lang="en-US" sz="2800" i="1" dirty="0">
                <a:sym typeface="Symbol" pitchFamily="18" charset="2"/>
              </a:rPr>
              <a:t>T</a:t>
            </a:r>
            <a:r>
              <a:rPr lang="en-US" sz="2800" i="1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) = </a:t>
            </a:r>
            <a:r>
              <a:rPr lang="en-US" sz="2800" dirty="0"/>
              <a:t>(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i1</a:t>
            </a:r>
            <a:r>
              <a:rPr lang="en-US" sz="2800" dirty="0"/>
              <a:t>, 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i2</a:t>
            </a:r>
            <a:r>
              <a:rPr lang="en-US" sz="2800" dirty="0"/>
              <a:t> ,</a:t>
            </a:r>
            <a:r>
              <a:rPr lang="zh-CN" altLang="en-US" sz="2800" dirty="0"/>
              <a:t> 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i3</a:t>
            </a:r>
            <a:r>
              <a:rPr lang="en-US" sz="2800" dirty="0"/>
              <a:t> ,...) be the vector of angles in the triangulation </a:t>
            </a:r>
            <a:r>
              <a:rPr lang="en-US" sz="2800" i="1" dirty="0"/>
              <a:t>T </a:t>
            </a:r>
            <a:r>
              <a:rPr lang="en-US" sz="2800" dirty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  A triangulation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is “better” than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if </a:t>
            </a:r>
            <a:r>
              <a:rPr lang="en-US" dirty="0">
                <a:sym typeface="Symbol" pitchFamily="18" charset="2"/>
              </a:rPr>
              <a:t>the smallest angle of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>
                <a:sym typeface="Symbol" pitchFamily="18" charset="2"/>
              </a:rPr>
              <a:t> is larger than the smallest angle of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endParaRPr lang="en-US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57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9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50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ED2D7-D611-DB46-BB04-2078FE67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162800" cy="1397000"/>
          </a:xfrm>
        </p:spPr>
        <p:txBody>
          <a:bodyPr/>
          <a:lstStyle/>
          <a:p>
            <a:pPr marL="0" indent="0"/>
            <a:r>
              <a:rPr lang="en-US" dirty="0"/>
              <a:t>In any convex quadrangle, an </a:t>
            </a:r>
            <a:r>
              <a:rPr lang="en-US" i="1" dirty="0"/>
              <a:t>edge flip</a:t>
            </a:r>
            <a:r>
              <a:rPr lang="en-US" dirty="0"/>
              <a:t> is possible. If this flip </a:t>
            </a:r>
            <a:r>
              <a:rPr lang="en-US" i="1" dirty="0"/>
              <a:t>improves</a:t>
            </a:r>
            <a:r>
              <a:rPr lang="en-US" dirty="0"/>
              <a:t> the triangulation locally, it also improves the global triangulation.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14400" y="5029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>
                <a:solidFill>
                  <a:srgbClr val="000000"/>
                </a:solidFill>
              </a:rPr>
              <a:t>illegal”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6A656-D7FB-0742-8476-6F7722F6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914400" y="914400"/>
            <a:ext cx="7848600" cy="5257800"/>
          </a:xfrm>
        </p:spPr>
        <p:txBody>
          <a:bodyPr/>
          <a:lstStyle/>
          <a:p>
            <a:pPr marL="0" indent="0"/>
            <a:r>
              <a:rPr lang="en-US" dirty="0"/>
              <a:t>An edge </a:t>
            </a:r>
            <a:r>
              <a:rPr lang="en-US" i="1" dirty="0" err="1"/>
              <a:t>pq</a:t>
            </a:r>
            <a:r>
              <a:rPr lang="en-US" dirty="0"/>
              <a:t> is “illegal” </a:t>
            </a:r>
            <a:r>
              <a:rPr lang="en-US" dirty="0" err="1"/>
              <a:t>iff</a:t>
            </a:r>
            <a:r>
              <a:rPr lang="en-US" dirty="0"/>
              <a:t> one of its opposite vertices is inside the circle defined by the other three vertices (see </a:t>
            </a:r>
            <a:r>
              <a:rPr lang="en-US" dirty="0" err="1"/>
              <a:t>Thale’s</a:t>
            </a:r>
            <a:r>
              <a:rPr lang="en-US" dirty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>
                <a:solidFill>
                  <a:srgbClr val="000000"/>
                </a:solidFill>
              </a:rPr>
              <a:t>iff</a:t>
            </a:r>
            <a:r>
              <a:rPr lang="en-US" sz="2000" dirty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>
                <a:solidFill>
                  <a:srgbClr val="000000"/>
                </a:solidFill>
              </a:rPr>
              <a:t>colinear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0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41554-1F37-1343-91F3-94983593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2" y="1252536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/>
              <a:t>Start with an arbitrary triangulation. Flip any illegal edge until no more exist.</a:t>
            </a:r>
          </a:p>
          <a:p>
            <a:r>
              <a:rPr lang="en-US" sz="2000" dirty="0"/>
              <a:t>Could take a long time to terminate.</a:t>
            </a:r>
          </a:p>
        </p:txBody>
      </p: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1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72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86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4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95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1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102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9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110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16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117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604BE-4055-104C-ACCA-89E57021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371600" y="955676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676400" y="308927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692613" y="5832476"/>
            <a:ext cx="794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 dirty="0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7CF3F-45C7-734B-8599-DC054444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9F74F-E1BA-481A-9488-C3D953712C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4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r>
              <a:rPr lang="en-US" dirty="0"/>
              <a:t>Draw the dual to the </a:t>
            </a:r>
            <a:r>
              <a:rPr lang="en-US" dirty="0" err="1"/>
              <a:t>Voronoi</a:t>
            </a:r>
            <a:r>
              <a:rPr lang="en-US" dirty="0"/>
              <a:t> diagram by connecting each two neighboring sites in the </a:t>
            </a:r>
            <a:r>
              <a:rPr lang="en-US" dirty="0" err="1"/>
              <a:t>Voronoi</a:t>
            </a:r>
            <a:r>
              <a:rPr lang="en-US" dirty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/>
              <a:t> </a:t>
            </a:r>
            <a:r>
              <a:rPr lang="en-US" sz="2000" dirty="0"/>
              <a:t>The DT may be constructed in O(</a:t>
            </a:r>
            <a:r>
              <a:rPr lang="en-US" sz="2000" i="1" dirty="0" err="1"/>
              <a:t>n</a:t>
            </a:r>
            <a:r>
              <a:rPr lang="en-US" sz="2000" dirty="0" err="1"/>
              <a:t>log</a:t>
            </a:r>
            <a:r>
              <a:rPr lang="en-US" sz="2000" i="1" dirty="0" err="1"/>
              <a:t>n</a:t>
            </a:r>
            <a:r>
              <a:rPr lang="en-US" sz="2000" dirty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51232" y="6221136"/>
            <a:ext cx="636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Demos: </a:t>
            </a:r>
            <a:r>
              <a:rPr lang="en-US" dirty="0">
                <a:hlinkClick r:id="rId2"/>
              </a:rPr>
              <a:t>http://www.cs.cornell.edu/home/chew/Delaunay.html</a:t>
            </a:r>
            <a:endParaRPr lang="en-US" dirty="0"/>
          </a:p>
          <a:p>
            <a:r>
              <a:rPr lang="en-US" dirty="0">
                <a:hlinkClick r:id="rId3"/>
              </a:rPr>
              <a:t>http://alexbeutel.com/webgl/voronoi.html</a:t>
            </a:r>
            <a:endParaRPr lang="en-US" dirty="0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4203700" y="4165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3200400" y="2971800"/>
            <a:ext cx="2590800" cy="2514600"/>
            <a:chOff x="4032" y="1104"/>
            <a:chExt cx="1632" cy="1584"/>
          </a:xfrm>
        </p:grpSpPr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3314700" y="3155950"/>
            <a:ext cx="2038350" cy="2082800"/>
            <a:chOff x="3768" y="1556"/>
            <a:chExt cx="1284" cy="1312"/>
          </a:xfrm>
        </p:grpSpPr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2" name="Group 34"/>
          <p:cNvGrpSpPr>
            <a:grpSpLocks/>
          </p:cNvGrpSpPr>
          <p:nvPr/>
        </p:nvGrpSpPr>
        <p:grpSpPr bwMode="auto">
          <a:xfrm>
            <a:off x="3263900" y="3097213"/>
            <a:ext cx="2147888" cy="2200275"/>
            <a:chOff x="4072" y="1183"/>
            <a:chExt cx="1353" cy="1386"/>
          </a:xfrm>
        </p:grpSpPr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332E4-65CA-EE4F-99B4-2232C729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D6B1B-BF20-504C-A2E6-7FCE8762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66801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How do we create an intermediate shape at time t?</a:t>
            </a:r>
          </a:p>
          <a:p>
            <a:r>
              <a:rPr lang="en-US" sz="2800" dirty="0"/>
              <a:t>Assume t = [0,1]</a:t>
            </a:r>
          </a:p>
          <a:p>
            <a:r>
              <a:rPr lang="en-US" sz="2800" dirty="0"/>
              <a:t>Simple linear interpolation of each feature pair</a:t>
            </a:r>
          </a:p>
          <a:p>
            <a:pPr lvl="1"/>
            <a:r>
              <a:rPr lang="en-US" sz="2400" dirty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714500" y="34290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9380C-25F2-6747-B651-E7A224A1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003300"/>
            <a:ext cx="10363200" cy="5257800"/>
          </a:xfrm>
        </p:spPr>
        <p:txBody>
          <a:bodyPr/>
          <a:lstStyle/>
          <a:p>
            <a:r>
              <a:rPr lang="en-US" dirty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1" y="62484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Slide by Durand and Freeman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1AF9F-E0C4-304B-8141-F629E339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447801" y="15240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Willow morph: </a:t>
            </a:r>
            <a:r>
              <a:rPr lang="en-US" dirty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1" y="3048001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C021E-4F5C-3C45-9D78-79707F03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B569F-D74F-45D4-A090-7DF756791B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triangulation on points</a:t>
            </a:r>
          </a:p>
          <a:p>
            <a:pPr marL="914400" lvl="1" indent="-514350"/>
            <a:r>
              <a:rPr lang="en-US" dirty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For each triangle in the average shape</a:t>
            </a:r>
          </a:p>
          <a:p>
            <a:pPr marL="1314450" lvl="2" indent="-514350"/>
            <a:r>
              <a:rPr lang="en-US" dirty="0"/>
              <a:t>Get the affine projection to the corresponding triangles in each image</a:t>
            </a:r>
          </a:p>
          <a:p>
            <a:pPr marL="1314450" lvl="2" indent="-514350"/>
            <a:r>
              <a:rPr lang="en-US" dirty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Save the image as the next frame of the sequence</a:t>
            </a:r>
            <a:r>
              <a:rPr lang="en-US" baseline="30000" dirty="0"/>
              <a:t>   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B27EC-9B2C-2B45-A39D-6EDE039B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35563"/>
          </a:xfrm>
        </p:spPr>
        <p:txBody>
          <a:bodyPr>
            <a:normAutofit/>
          </a:bodyPr>
          <a:lstStyle/>
          <a:p>
            <a:pPr marL="514350" indent="-457200">
              <a:buFont typeface="Arial" panose="020B0604020202020204" pitchFamily="34" charset="0"/>
              <a:buChar char="•"/>
              <a:tabLst>
                <a:tab pos="3771900" algn="l"/>
              </a:tabLst>
            </a:pPr>
            <a:endParaRPr lang="en-US" dirty="0"/>
          </a:p>
          <a:p>
            <a:pPr marL="514350" indent="-457200">
              <a:buFont typeface="Arial" panose="020B0604020202020204" pitchFamily="34" charset="0"/>
              <a:buChar char="•"/>
              <a:tabLst>
                <a:tab pos="3771900" algn="l"/>
              </a:tabLst>
            </a:pPr>
            <a:endParaRPr lang="en-US" dirty="0"/>
          </a:p>
          <a:p>
            <a:pPr marL="57150" indent="0">
              <a:buNone/>
              <a:tabLst>
                <a:tab pos="3771900" algn="l"/>
              </a:tabLst>
            </a:pPr>
            <a:r>
              <a:rPr lang="en-US" dirty="0"/>
              <a:t>Pinhole camera: start of perspective geometry</a:t>
            </a:r>
          </a:p>
          <a:p>
            <a:pPr marL="571500" indent="-514350">
              <a:buAutoNum type="arabicPeriod"/>
              <a:tabLst>
                <a:tab pos="3771900" algn="l"/>
              </a:tabLst>
            </a:pPr>
            <a:endParaRPr lang="en-US" dirty="0"/>
          </a:p>
          <a:p>
            <a:pPr marL="57150" indent="0">
              <a:buNone/>
              <a:tabLst>
                <a:tab pos="3771900" algn="l"/>
              </a:tabLst>
            </a:pPr>
            <a:r>
              <a:rPr lang="en-US" dirty="0"/>
              <a:t>Single-view metrology: measure 3D distances from an image</a:t>
            </a:r>
          </a:p>
          <a:p>
            <a:pPr marL="57150" indent="0">
              <a:buNone/>
              <a:tabLst>
                <a:tab pos="3771900" algn="l"/>
              </a:tabLs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05EBC-2B80-F947-AD74-97021E12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118369" y="3946968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379219" y="3894581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709169" y="47851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986983" y="454228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090169" y="4113656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07219" y="51661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797819" y="35659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770957" y="516616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150620" y="5205856"/>
            <a:ext cx="435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519170" y="4861368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147570" y="348976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24757" y="5434456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918969" y="5434456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Destination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96015-8A0B-9B4C-98E2-7B22AAB3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Morphing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88392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hlinkClick r:id="rId2"/>
              </a:rPr>
              <a:t>http://youtube.com/watch?v=nUDIoN-_Hxs</a:t>
            </a:r>
            <a:endParaRPr lang="ru-RU" sz="1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3276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1" y="762001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505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4694" y="419100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FA375F-FAFB-424E-BBFC-6E557774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Texturing in transformed coordinates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Given a coordinate transform </a:t>
            </a:r>
            <a:r>
              <a:rPr lang="en-US" i="1" dirty="0"/>
              <a:t>(</a:t>
            </a:r>
            <a:r>
              <a:rPr lang="en-US" i="1" dirty="0" err="1"/>
              <a:t>x’,y</a:t>
            </a:r>
            <a:r>
              <a:rPr lang="en-US" i="1" dirty="0"/>
              <a:t>’)</a:t>
            </a:r>
            <a:r>
              <a:rPr lang="en-US" b="1" i="1" dirty="0"/>
              <a:t> </a:t>
            </a:r>
            <a:r>
              <a:rPr lang="en-US" dirty="0"/>
              <a:t>=</a:t>
            </a:r>
            <a:r>
              <a:rPr lang="en-US" b="1" i="1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 and a source image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), how do we compute a transformed image </a:t>
            </a:r>
            <a:r>
              <a:rPr lang="en-US" i="1" dirty="0"/>
              <a:t>g(</a:t>
            </a:r>
            <a:r>
              <a:rPr lang="en-US" i="1" dirty="0" err="1"/>
              <a:t>x’,y</a:t>
            </a:r>
            <a:r>
              <a:rPr lang="en-US" i="1" dirty="0"/>
              <a:t>’)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5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65274" y="28956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0474" y="28956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565274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070474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038350" y="27432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603875" y="27590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235199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003674" y="243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251074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756274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031874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537074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ED566-0112-E244-B4C2-858833E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654300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59500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mapping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1700" y="4191000"/>
            <a:ext cx="7772400" cy="1905000"/>
          </a:xfrm>
        </p:spPr>
        <p:txBody>
          <a:bodyPr/>
          <a:lstStyle/>
          <a:p>
            <a:r>
              <a:rPr lang="en-US"/>
              <a:t>Send each pixel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to its corresponding location </a:t>
            </a:r>
          </a:p>
          <a:p>
            <a:r>
              <a:rPr lang="en-US"/>
              <a:t>           (</a:t>
            </a:r>
            <a:r>
              <a:rPr lang="en-US" i="1"/>
              <a:t>x’,y’)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i="1"/>
              <a:t>T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1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26" y="13716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68500" y="28956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73700" y="28956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9685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4737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638425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2545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536825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984875" y="2732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4351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9403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B6FD3-414C-FB43-B693-583E7C38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5999" y="25146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743199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248399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mapping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599" y="4191000"/>
            <a:ext cx="7772400" cy="1905000"/>
          </a:xfrm>
        </p:spPr>
        <p:txBody>
          <a:bodyPr/>
          <a:lstStyle/>
          <a:p>
            <a:r>
              <a:rPr lang="en-US"/>
              <a:t>Send each pixel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to its corresponding location </a:t>
            </a:r>
          </a:p>
          <a:p>
            <a:r>
              <a:rPr lang="en-US"/>
              <a:t>           (</a:t>
            </a:r>
            <a:r>
              <a:rPr lang="en-US" i="1"/>
              <a:t>x’,y’)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i="1"/>
              <a:t>T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57399" y="28956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562599" y="28956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2057399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562599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727324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343399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990599" y="5181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625724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6073774" y="2732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523999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5029199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791199" y="24384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990599" y="5638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>
                <a:solidFill>
                  <a:srgbClr val="000000"/>
                </a:solidFill>
              </a:rPr>
              <a:t>x’,y</a:t>
            </a:r>
            <a:r>
              <a:rPr lang="en-US" sz="2400" dirty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Known as “</a:t>
            </a:r>
            <a:r>
              <a:rPr lang="en-US" sz="2000" dirty="0" err="1">
                <a:solidFill>
                  <a:srgbClr val="000000"/>
                </a:solidFill>
              </a:rPr>
              <a:t>splatting</a:t>
            </a:r>
            <a:r>
              <a:rPr lang="en-US" sz="20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1600" y="12192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problem with this approach?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9FB69-F0DF-034F-B0B7-ED77F097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90799" y="3505199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5999" y="3505199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4999" y="3047999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9049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371599" y="28955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mapping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38199" y="4343399"/>
            <a:ext cx="7772400" cy="1981200"/>
          </a:xfrm>
        </p:spPr>
        <p:txBody>
          <a:bodyPr/>
          <a:lstStyle/>
          <a:p>
            <a:r>
              <a:rPr lang="en-US"/>
              <a:t>Get each pixel </a:t>
            </a: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 from its corresponding location </a:t>
            </a:r>
          </a:p>
          <a:p>
            <a:r>
              <a:rPr lang="en-US"/>
              <a:t>           (</a:t>
            </a:r>
            <a:r>
              <a:rPr lang="en-US" i="1"/>
              <a:t>x,y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i="1"/>
              <a:t>T</a:t>
            </a:r>
            <a:r>
              <a:rPr lang="en-US" i="1" baseline="30000"/>
              <a:t>-1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1523999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4999" y="3047999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10199" y="3047999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9049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4101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838199" y="5333999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876799" y="28955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74924" y="2559049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976937" y="293846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417762" y="292417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33F3E-68CA-7B4F-81FD-9CFE7405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670-3889-4D50-B97D-8CAE224A82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21199</TotalTime>
  <Words>1769</Words>
  <Application>Microsoft Macintosh PowerPoint</Application>
  <PresentationFormat>Widescreen</PresentationFormat>
  <Paragraphs>286</Paragraphs>
  <Slides>36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宋体</vt:lpstr>
      <vt:lpstr>Arial</vt:lpstr>
      <vt:lpstr>Calibri</vt:lpstr>
      <vt:lpstr>Courier</vt:lpstr>
      <vt:lpstr>Symbol</vt:lpstr>
      <vt:lpstr>Times New Roman</vt:lpstr>
      <vt:lpstr>Wingdings</vt:lpstr>
      <vt:lpstr>Lecture1 - Introduction - CP Fall 2010</vt:lpstr>
      <vt:lpstr>Custom Design</vt:lpstr>
      <vt:lpstr>Blank Presentation</vt:lpstr>
      <vt:lpstr>Image Morphing</vt:lpstr>
      <vt:lpstr>Project 3: Gradient Domain Editing</vt:lpstr>
      <vt:lpstr>2D image transformations</vt:lpstr>
      <vt:lpstr>Take-home Question</vt:lpstr>
      <vt:lpstr>Today: Morphing</vt:lpstr>
      <vt:lpstr>Texturing in transformed coordinates</vt:lpstr>
      <vt:lpstr>Forward mapping</vt:lpstr>
      <vt:lpstr>Forward mapping</vt:lpstr>
      <vt:lpstr>Inverse mapping</vt:lpstr>
      <vt:lpstr>Inverse mapping</vt:lpstr>
      <vt:lpstr>Bilinear Interpolation</vt:lpstr>
      <vt:lpstr>Forward vs. inverse mapping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Morphing &amp; matting</vt:lpstr>
      <vt:lpstr>Dynamic Scene</vt:lpstr>
      <vt:lpstr>Summary of morphing</vt:lpstr>
      <vt:lpstr>Next classes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Microsoft Office User</cp:lastModifiedBy>
  <cp:revision>72</cp:revision>
  <dcterms:created xsi:type="dcterms:W3CDTF">2010-08-30T03:58:01Z</dcterms:created>
  <dcterms:modified xsi:type="dcterms:W3CDTF">2021-09-29T03:56:31Z</dcterms:modified>
</cp:coreProperties>
</file>