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6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511" r:id="rId24"/>
    <p:sldId id="477" r:id="rId25"/>
    <p:sldId id="478" r:id="rId26"/>
    <p:sldId id="479" r:id="rId27"/>
    <p:sldId id="481" r:id="rId28"/>
    <p:sldId id="454" r:id="rId29"/>
    <p:sldId id="455" r:id="rId30"/>
    <p:sldId id="487" r:id="rId31"/>
    <p:sldId id="482" r:id="rId32"/>
    <p:sldId id="483" r:id="rId33"/>
    <p:sldId id="490" r:id="rId34"/>
    <p:sldId id="485" r:id="rId35"/>
    <p:sldId id="486" r:id="rId36"/>
    <p:sldId id="508" r:id="rId37"/>
    <p:sldId id="496" r:id="rId38"/>
    <p:sldId id="492" r:id="rId39"/>
    <p:sldId id="493" r:id="rId40"/>
    <p:sldId id="494" r:id="rId41"/>
    <p:sldId id="497" r:id="rId42"/>
    <p:sldId id="505" r:id="rId43"/>
    <p:sldId id="504" r:id="rId44"/>
    <p:sldId id="506" r:id="rId4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4441" autoAdjust="0"/>
  </p:normalViewPr>
  <p:slideViewPr>
    <p:cSldViewPr>
      <p:cViewPr varScale="1">
        <p:scale>
          <a:sx n="77" d="100"/>
          <a:sy n="77" d="100"/>
        </p:scale>
        <p:origin x="1280" y="184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color/texture,</a:t>
            </a:r>
            <a:r>
              <a:rPr lang="en-US" baseline="0" dirty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Smooth, high gradient</a:t>
            </a:r>
            <a:r>
              <a:rPr lang="en-US" baseline="0" dirty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information is intelligent</a:t>
            </a:r>
            <a:r>
              <a:rPr lang="en-US" baseline="0" dirty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Basic idea is to combine the information which was used in the 2 well known tools: MW and IS.</a:t>
            </a:r>
          </a:p>
          <a:p>
            <a:r>
              <a:rPr lang="en-GB" dirty="0"/>
              <a:t>MS select a region of similar colour according to your input. Fat pen and the boundary snaps to high contrast edges. </a:t>
            </a:r>
          </a:p>
          <a:p>
            <a:r>
              <a:rPr lang="en-GB" dirty="0" err="1"/>
              <a:t>Grabcut</a:t>
            </a:r>
            <a:r>
              <a:rPr lang="en-GB" dirty="0"/>
              <a:t>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18810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Color enbergy.</a:t>
            </a:r>
          </a:p>
          <a:p>
            <a:r>
              <a:rPr lang="en-GB"/>
              <a:t>Iterations have the effect of pulling them away; </a:t>
            </a:r>
          </a:p>
          <a:p>
            <a:r>
              <a:rPr lang="en-GB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290576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Optimization engine we use Graph Cuts. By now everybody should know what graph cut is. IN case you missed it here is a very brief introduction. </a:t>
            </a:r>
          </a:p>
          <a:p>
            <a:endParaRPr lang="en-GB"/>
          </a:p>
          <a:p>
            <a:r>
              <a:rPr lang="en-GB"/>
              <a:t>To image. 3D view. First task to construct a graph. </a:t>
            </a:r>
          </a:p>
          <a:p>
            <a:r>
              <a:rPr lang="en-GB"/>
              <a:t>All pixels on a certain scanline. Just a few of them. </a:t>
            </a:r>
          </a:p>
          <a:p>
            <a:r>
              <a:rPr lang="en-GB"/>
              <a:t>Next step introduce artificial nodes. fgd and background. </a:t>
            </a:r>
          </a:p>
          <a:p>
            <a:r>
              <a:rPr lang="en-GB"/>
              <a:t>Edges – contrast. Boundary is quite likely between black and white. </a:t>
            </a:r>
          </a:p>
          <a:p>
            <a:r>
              <a:rPr lang="en-GB"/>
              <a:t>Min Cut - Minimum edge strength.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3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366756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18785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F7C7-FB66-6940-9142-A4693F53CAE2}" type="datetime1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60B5-4419-D148-9101-220124319004}" type="datetime1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ED47-E562-D74A-8B73-77B666BD416B}" type="datetime1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3A53-F7AB-2748-AD47-95B55960D37D}" type="datetime1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B535-3B6A-934C-BCED-5AC0B0BD8C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50D8-A15B-B04D-817E-053BB199E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D3DE-A46D-E74C-93E8-F63391BEFF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B337-528C-CF48-BD1E-A11418A588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B131-1DDB-2D4D-A0FA-422E31AB2F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D3FD-5D07-F046-A8BC-956E9EC78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AD32-3F57-AD4B-9B26-58DDB18BE8AE}" type="datetime1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E607-88B4-5241-8349-1B890145BB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33C9-6EFA-3348-9C5C-3201951828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E80A-D8EB-E440-ADE9-D41FC4AC5C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1BA0-8BAF-AA4E-9397-60E1346E20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6C2C-5056-0742-9919-6ACBEFA9AC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BB55-720B-BC4B-A7D6-0C89E028469D}" type="datetime1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CAC1-232F-2E41-8CE5-35CFB594FDAC}" type="datetime1">
              <a:rPr lang="en-US" smtClean="0"/>
              <a:t>9/19/21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45B1-C7E3-3847-B0D5-A88A3EB850E0}" type="datetime1">
              <a:rPr lang="en-US" smtClean="0"/>
              <a:t>9/19/21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E65A-4BFA-AB41-B3E4-4744C6CE84DC}" type="datetime1">
              <a:rPr lang="en-US" smtClean="0"/>
              <a:t>9/19/21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766C-6442-D040-9A3B-12228F51D0FE}" type="datetime1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7828-5DDE-2347-9C4A-54537BE95A34}" type="datetime1">
              <a:rPr lang="en-US" smtClean="0"/>
              <a:t>9/19/21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DCADD-8920-F840-9423-AB53B8C3026E}" type="datetime1">
              <a:rPr lang="en-US" smtClean="0"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C9C860-1C76-5D4C-94FD-18F720721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8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parashuram.com/seamcarving/" TargetMode="External"/><Relationship Id="rId4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NcIJXTlugc" TargetMode="External"/><Relationship Id="rId2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57199" y="-7257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81200" y="5326743"/>
            <a:ext cx="5638801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Yuxiong Wang,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59543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97170" y="5707743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“The Double Secret”, Magritte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35217-4E7D-084C-98E9-FE139959D168}"/>
              </a:ext>
            </a:extLst>
          </p:cNvPr>
          <p:cNvSpPr txBox="1"/>
          <p:nvPr/>
        </p:nvSpPr>
        <p:spPr>
          <a:xfrm>
            <a:off x="8204819" y="6470150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Slides</a:t>
            </a:r>
            <a:r>
              <a:rPr lang="zh-CN" altLang="en-US" sz="1400" dirty="0"/>
              <a:t> </a:t>
            </a:r>
            <a:r>
              <a:rPr lang="en-US" altLang="zh-CN" sz="1400" dirty="0"/>
              <a:t>adopted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Derek</a:t>
            </a:r>
            <a:r>
              <a:rPr lang="zh-CN" altLang="en-US" sz="1400" dirty="0"/>
              <a:t> </a:t>
            </a:r>
            <a:r>
              <a:rPr lang="en-US" altLang="zh-CN" sz="1400" dirty="0" err="1"/>
              <a:t>Hoiem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633FAE-5C2D-DF4A-9EA0-07606D04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3ED9-5A0B-4A31-954B-2A54A108E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boundary?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gradient along boundary</a:t>
            </a:r>
          </a:p>
          <a:p>
            <a:r>
              <a:rPr lang="en-US" dirty="0"/>
              <a:t>Gradient in right direction</a:t>
            </a:r>
          </a:p>
          <a:p>
            <a:r>
              <a:rPr lang="en-US" dirty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547559" y="37783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4B3C-2861-5149-B5F9-0A3362F8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Image as a Graph</a:t>
            </a:r>
          </a:p>
        </p:txBody>
      </p:sp>
      <p:sp>
        <p:nvSpPr>
          <p:cNvPr id="4" name="Oval 3"/>
          <p:cNvSpPr/>
          <p:nvPr/>
        </p:nvSpPr>
        <p:spPr>
          <a:xfrm>
            <a:off x="1049337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20937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49337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811337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201738" y="3429001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20937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3338" y="3429001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1337" y="4114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27462" y="2490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99062" y="2490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27462" y="3709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589462" y="28717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3980656" y="34821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99062" y="3709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352256" y="34821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9462" y="41671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49337" y="4900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201738" y="4670426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20937" y="4900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73338" y="4670426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11337" y="5357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827462" y="495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3980656" y="47251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199062" y="495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352256" y="47251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89462" y="5410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400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4114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5357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154738" y="1981201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Node: pixel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964237" y="2476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773737" y="3124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535737" y="27432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Edge: cost of path or cut between two pixels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0D736-2039-FA4D-B018-5E45A2C4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66258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947057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Mortenson</a:t>
            </a:r>
            <a:r>
              <a:rPr lang="en-US" sz="2000" dirty="0"/>
              <a:t> and Barrett (SIGGRAPH 1995)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D9E72-98C1-5A45-B563-DC63B083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115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Mortenson</a:t>
            </a:r>
            <a:r>
              <a:rPr lang="en-US" sz="2000" dirty="0"/>
              <a:t> and Barrett (SIGGRAPH 1995)</a:t>
            </a:r>
          </a:p>
        </p:txBody>
      </p:sp>
      <p:sp>
        <p:nvSpPr>
          <p:cNvPr id="5" name="Oval 4"/>
          <p:cNvSpPr/>
          <p:nvPr/>
        </p:nvSpPr>
        <p:spPr>
          <a:xfrm>
            <a:off x="1946275" y="30718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17875" y="30718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46275" y="42910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08275" y="3452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098676" y="4062413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17875" y="42910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470276" y="4062413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08275" y="4748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24400" y="3124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0" y="3124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486400" y="3505201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877594" y="4115593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96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249194" y="4115593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86400" y="4800601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46275" y="553402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098676" y="5303838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17875" y="553402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470276" y="5303838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08275" y="5991226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24400" y="55864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877594" y="53586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96000" y="55864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249194" y="53586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6400" y="60436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97338" y="3452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97338" y="4748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97338" y="5991226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71800" y="2919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3400" y="299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38800" y="299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388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3910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53200" y="5205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94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738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338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672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3400" y="5510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95600" y="5434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8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622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956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81201" y="33004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00601" y="58150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End</a:t>
            </a:r>
          </a:p>
        </p:txBody>
      </p:sp>
      <p:sp>
        <p:nvSpPr>
          <p:cNvPr id="59" name="Freeform 58"/>
          <p:cNvSpPr/>
          <p:nvPr/>
        </p:nvSpPr>
        <p:spPr>
          <a:xfrm>
            <a:off x="2494473" y="3353608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50000-5A36-F34B-8A4C-D9E90FED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Formulation: find good boundary between seed points</a:t>
            </a:r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Minimize interaction time</a:t>
            </a:r>
          </a:p>
          <a:p>
            <a:pPr lvl="1"/>
            <a:r>
              <a:rPr lang="en-US" sz="2400" dirty="0"/>
              <a:t>Define what makes a good boundary</a:t>
            </a:r>
          </a:p>
          <a:p>
            <a:pPr lvl="1"/>
            <a:r>
              <a:rPr lang="en-US" sz="2400" dirty="0"/>
              <a:t>Efficiently find 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CF9DC-D202-2A4A-BA33-D8E684CF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8653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D60E9-D5C7-5248-A187-0C28AABD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8029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edge is present (e.g., with edge(</a:t>
            </a:r>
            <a:r>
              <a:rPr lang="en-US" sz="2400" dirty="0" err="1"/>
              <a:t>im</a:t>
            </a:r>
            <a:r>
              <a:rPr lang="en-US" sz="2400" dirty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51628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E5B4D-9F6B-F041-9299-7D60A6E5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Gradients, Edges, and Path Cost</a:t>
            </a:r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886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6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2286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Magnitude</a:t>
            </a:r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687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97086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Image</a:t>
            </a:r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86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73686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Cost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D18EE-782B-8146-9191-ED0F1AB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914400" lvl="1" indent="-514350"/>
            <a:r>
              <a:rPr lang="en-US" sz="2400" dirty="0"/>
              <a:t>Snapping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87315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114800" y="2773363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14D84-0030-9641-8AD2-60AD445E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914400" lvl="1" indent="-514350"/>
            <a:r>
              <a:rPr lang="en-US" sz="2400" dirty="0" err="1"/>
              <a:t>Djikstra’s</a:t>
            </a:r>
            <a:r>
              <a:rPr lang="en-US" sz="2400" dirty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87315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F838E-A1D6-3342-B492-7E283754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class: texture synthesis and transfer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00200" y="3733800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97268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A84AC-A309-8E45-B83D-D1CDD3DD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Djikstra’s</a:t>
            </a:r>
            <a:r>
              <a:rPr lang="en-US" dirty="0"/>
              <a:t> shortest path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given seed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Compute cost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(q, r) % cost for boundary from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to neighboring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= 0  %  total cost from seed to this point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}  %  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set to be expanded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E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(q) % pointer to pixel that leads to </a:t>
            </a:r>
            <a:r>
              <a:rPr lang="en-US" sz="2400" i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q</a:t>
            </a:r>
            <a:endParaRPr lang="en-US" sz="2400" b="1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Loop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pixel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Add q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for each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in neighborhood of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that is not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+ cost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is not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OR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 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lvl="1" indent="0">
              <a:buNone/>
            </a:pPr>
            <a:endParaRPr lang="en-US" dirty="0"/>
          </a:p>
          <a:p>
            <a:pPr lvl="3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7521B-A2F2-A849-BAD8-B42A3FDA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Djikstra’s</a:t>
            </a:r>
            <a:r>
              <a:rPr lang="en-US" dirty="0"/>
              <a:t>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90600" y="1447800"/>
            <a:ext cx="7427978" cy="4955187"/>
            <a:chOff x="2022475" y="3048000"/>
            <a:chExt cx="4911725" cy="3276600"/>
          </a:xfrm>
        </p:grpSpPr>
        <p:sp>
          <p:nvSpPr>
            <p:cNvPr id="5" name="Oval 4"/>
            <p:cNvSpPr/>
            <p:nvPr/>
          </p:nvSpPr>
          <p:spPr>
            <a:xfrm>
              <a:off x="20224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3940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224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2784475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rot="5400000">
              <a:off x="21748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940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5464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84475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8006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6" name="Straight Connector 15"/>
            <p:cNvCxnSpPr>
              <a:stCxn id="13" idx="6"/>
              <a:endCxn id="14" idx="2"/>
            </p:cNvCxnSpPr>
            <p:nvPr/>
          </p:nvCxnSpPr>
          <p:spPr>
            <a:xfrm>
              <a:off x="5562600" y="34813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4"/>
              <a:endCxn id="15" idx="0"/>
            </p:cNvCxnSpPr>
            <p:nvPr/>
          </p:nvCxnSpPr>
          <p:spPr>
            <a:xfrm rot="5400000">
              <a:off x="49537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1722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9" name="Straight Connector 18"/>
            <p:cNvCxnSpPr>
              <a:stCxn id="14" idx="4"/>
              <a:endCxn id="18" idx="0"/>
            </p:cNvCxnSpPr>
            <p:nvPr/>
          </p:nvCxnSpPr>
          <p:spPr>
            <a:xfrm rot="5400000">
              <a:off x="63253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4776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0224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>
            <a:xfrm rot="5400000">
              <a:off x="21748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3940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5464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84475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8006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7" name="Straight Connector 26"/>
            <p:cNvCxnSpPr>
              <a:endCxn id="26" idx="0"/>
            </p:cNvCxnSpPr>
            <p:nvPr/>
          </p:nvCxnSpPr>
          <p:spPr>
            <a:xfrm rot="5400000">
              <a:off x="49537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1722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9" name="Straight Connector 28"/>
            <p:cNvCxnSpPr>
              <a:endCxn id="28" idx="0"/>
            </p:cNvCxnSpPr>
            <p:nvPr/>
          </p:nvCxnSpPr>
          <p:spPr>
            <a:xfrm rot="5400000">
              <a:off x="63253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62600" y="6019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73538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73538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73538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91246" y="309035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11348" y="310999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46965" y="31467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47785" y="444131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38862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0150" y="5218328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0" y="391671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1200" y="5715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26" y="5179757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1992" y="3856973"/>
              <a:ext cx="206023" cy="31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400" y="4343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03970" y="561867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9659" y="565549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992" y="513136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4600" y="3810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38400" y="5105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80510" y="44143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8954" y="4493957"/>
              <a:ext cx="595599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Start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E75CE-5D06-C748-A9C1-FB760ACE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2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402AF-C813-F04A-BE0E-B9D45ABD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Intelligent Scissors: improving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0CCCF-DF6D-1143-A15C-37D0C64A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Where will intelligent scissors work well, or have problems?</a:t>
            </a:r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1" y="10668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745113" y="20042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6525883" y="1788544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3295651" y="41148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4158291" y="54691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CFE733-33B4-A84C-957F-C6609657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684961" y="2025651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75" y="3663951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061" y="3641725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396874" y="2276475"/>
            <a:ext cx="787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322261" y="4083050"/>
            <a:ext cx="12080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1089024" y="1370013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213099" y="1392238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7046912" y="1487489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671637" y="5187950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244975" y="5216525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6115050" y="5200650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63987" y="2008188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7786" y="1992314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383461" y="62753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5010150" y="48006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5314950" y="35052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448300" y="34290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333750" y="35052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4324350" y="38862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048250" y="43053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467350" y="41148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124450" y="39243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438650" y="40005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222626" y="18288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66189"/>
              </p:ext>
            </p:extLst>
          </p:nvPr>
        </p:nvGraphicFramePr>
        <p:xfrm>
          <a:off x="1123950" y="59197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0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9197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162550" y="121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400550" y="16002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933950" y="2286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467350" y="18288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5124450" y="21717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6000750" y="12954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524250" y="14097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4057650" y="20955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591050" y="27051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514850" y="22479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943350" y="15240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5010150" y="22860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543550" y="17526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381751" y="990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6229350" y="50292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981287" y="1996858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1</a:t>
            </a:r>
          </a:p>
          <a:p>
            <a:r>
              <a:rPr lang="en-US" dirty="0"/>
              <a:t>(attraction to 0)</a:t>
            </a:r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647950" y="46482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0</a:t>
            </a:r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666750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749550" y="36576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429000" y="18288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18D44-ED09-4844-B0D3-04C2C8C2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817445-6A70-6A4D-9008-91241541FFD2}"/>
              </a:ext>
            </a:extLst>
          </p:cNvPr>
          <p:cNvSpPr txBox="1"/>
          <p:nvPr/>
        </p:nvSpPr>
        <p:spPr>
          <a:xfrm>
            <a:off x="5655598" y="59436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+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989286" y="48006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5294086" y="35052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427436" y="34290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027386" y="43053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446486" y="41148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103586" y="39243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201762" y="18288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40824"/>
              </p:ext>
            </p:extLst>
          </p:nvPr>
        </p:nvGraphicFramePr>
        <p:xfrm>
          <a:off x="1103086" y="59197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4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086" y="59197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141686" y="121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379686" y="16002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913086" y="2286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503386" y="14097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4036786" y="20955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493986" y="22479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922486" y="15240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360887" y="990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6208486" y="50292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856186" y="20574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1</a:t>
            </a:r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627086" y="46482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0</a:t>
            </a:r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645886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728686" y="36576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979886" y="2819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46486" y="3276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13086" y="3657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408136" y="18288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8CC3F-D9C2-BB48-8287-E6AE535A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90035-D1EF-A147-98E4-4489EAD669B8}"/>
              </a:ext>
            </a:extLst>
          </p:cNvPr>
          <p:cNvSpPr txBox="1"/>
          <p:nvPr/>
        </p:nvSpPr>
        <p:spPr>
          <a:xfrm>
            <a:off x="5655598" y="59436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+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1743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624152"/>
              </p:ext>
            </p:extLst>
          </p:nvPr>
        </p:nvGraphicFramePr>
        <p:xfrm>
          <a:off x="2438401" y="4082143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0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082143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51304"/>
              </p:ext>
            </p:extLst>
          </p:nvPr>
        </p:nvGraphicFramePr>
        <p:xfrm>
          <a:off x="3200401" y="2862943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1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2862943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445A0-5227-334E-A6EC-4E24A314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5010151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/>
              <a:t>Gaussian Mixture Model </a:t>
            </a:r>
            <a:r>
              <a:rPr lang="en-GB" sz="180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9" y="3076575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573213" y="3343276"/>
            <a:ext cx="9969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273301" y="4511675"/>
            <a:ext cx="99536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24200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868988" y="3543300"/>
            <a:ext cx="99536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462713" y="4483100"/>
            <a:ext cx="99695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227388" y="44704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25551" y="1343025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7688" y="1406526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381500" y="2520950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427163" y="30988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523163" y="45085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713413" y="31369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4003675" y="3254375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356475" y="64150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in-painting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3743B-9EFF-F740-8E1B-BB563C90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990976" y="2111375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646239" y="1508125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75188" y="3200400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00575" y="2003426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614864" y="3340100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47700" y="2025650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650876" y="3638550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295400" y="1879601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356101" y="3051175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670551" y="1103313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645151" y="4373563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505700" y="64277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Autofit/>
          </a:bodyPr>
          <a:lstStyle/>
          <a:p>
            <a:r>
              <a:rPr lang="en-US" sz="2800" dirty="0"/>
              <a:t>What is easy or hard about these cases for </a:t>
            </a:r>
            <a:r>
              <a:rPr lang="en-US" sz="2800" dirty="0" err="1"/>
              <a:t>graphcut</a:t>
            </a:r>
            <a:r>
              <a:rPr lang="en-US" sz="2800" dirty="0"/>
              <a:t>-based segmentation?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012" y="1892300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1765301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745288" y="1535113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789362" y="1643063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09663" y="4452937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454400" y="4452938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283325" y="4440237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17EF33C-7786-5A4C-9ABD-E8C2BB2E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8890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-914400" y="889000"/>
            <a:ext cx="109728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5414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6811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6" y="35385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6" y="3330576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6" y="1554164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6" y="1323976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431926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34575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1BD2F-F33A-AF46-8B72-BB661716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144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-914400" y="914400"/>
            <a:ext cx="10972800" cy="5135563"/>
          </a:xfrm>
          <a:noFill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endParaRPr lang="en-GB" sz="2000" b="1" dirty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F1AE05"/>
                </a:solidFill>
              </a:rPr>
              <a:t>			Camouflage &amp; </a:t>
            </a: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F1AE05"/>
                </a:solidFill>
              </a:rPr>
              <a:t>	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4027489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1" y="24272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0338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427289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145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4" y="18494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824039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725739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06889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0465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1914" y="4046539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114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0433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F7830-C19D-E945-A085-B94E660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Snapping (Li et al. SG 2004)</a:t>
            </a: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3733801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6329E-77C3-D544-9139-99CB848D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Graph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Requires associative graphs</a:t>
            </a:r>
          </a:p>
          <a:p>
            <a:pPr lvl="1"/>
            <a:r>
              <a:rPr lang="en-US" dirty="0"/>
              <a:t>Connected nodes should prefer to have the same label</a:t>
            </a:r>
          </a:p>
          <a:p>
            <a:endParaRPr lang="en-US" dirty="0"/>
          </a:p>
          <a:p>
            <a:r>
              <a:rPr lang="en-US" dirty="0"/>
              <a:t>Is optimal only for binary problems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48AF6-84CE-9E4F-AD12-B91E8378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applications: Seam Carving</a:t>
            </a:r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" y="1834025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316" y="1785257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74005" y="3309257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4605" y="947057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Seam Carving – </a:t>
            </a:r>
            <a:r>
              <a:rPr lang="en-US" dirty="0" err="1">
                <a:hlinkClick r:id="rId4"/>
              </a:rPr>
              <a:t>Avidan</a:t>
            </a:r>
            <a:r>
              <a:rPr lang="en-US" dirty="0">
                <a:hlinkClick r:id="rId4"/>
              </a:rPr>
              <a:t> and Shamir (2007)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97388" y="6397207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Demo: http://nparashuram.com/seamcarving/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19A76-E5E9-6A48-8230-60E24ACC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applications: Seam Carving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/>
              <a:t>Find shortest path from top to bottom (or left to right), where cost = gradient magnitude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9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Seam Carving – </a:t>
            </a:r>
            <a:r>
              <a:rPr lang="en-US" dirty="0" err="1">
                <a:hlinkClick r:id="rId2"/>
              </a:rPr>
              <a:t>Avidan</a:t>
            </a:r>
            <a:r>
              <a:rPr lang="en-US" dirty="0">
                <a:hlinkClick r:id="rId2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5999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FDD91-3294-414C-8753-F61A0F6F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applications: stitching</a:t>
            </a:r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676400" y="1219199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Graphcut Textures – </a:t>
            </a:r>
            <a:r>
              <a:rPr lang="en-US" dirty="0" err="1">
                <a:hlinkClick r:id="rId3"/>
              </a:rPr>
              <a:t>Kwatra</a:t>
            </a:r>
            <a:r>
              <a:rPr lang="en-US" dirty="0">
                <a:hlinkClick r:id="rId3"/>
              </a:rPr>
              <a:t> et al. SIGGRAPH 2003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72AF3-C26C-C641-9946-930C16D0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applications: stitching</a:t>
            </a: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4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575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4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17172" y="243840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895974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572374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781174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Graphcut Textures – </a:t>
            </a:r>
            <a:r>
              <a:rPr lang="en-US" dirty="0" err="1">
                <a:hlinkClick r:id="rId6"/>
              </a:rPr>
              <a:t>Kwatra</a:t>
            </a:r>
            <a:r>
              <a:rPr lang="en-US" dirty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1575" y="4495801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High gradient in both images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90CDE-D36E-A94B-8B09-21B816F3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2643556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719756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0999" y="3405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599" y="1828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Segmentation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7C8A5-9A43-AF41-9F02-0ABA9DFC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Treat image as a graph</a:t>
            </a:r>
          </a:p>
          <a:p>
            <a:pPr lvl="1"/>
            <a:r>
              <a:rPr lang="en-US" dirty="0"/>
              <a:t>Pixels are nodes</a:t>
            </a:r>
          </a:p>
          <a:p>
            <a:pPr lvl="1"/>
            <a:r>
              <a:rPr lang="en-US" dirty="0"/>
              <a:t>Between-pixel edge weights based on gradients</a:t>
            </a:r>
          </a:p>
          <a:p>
            <a:pPr lvl="1"/>
            <a:r>
              <a:rPr lang="en-US" dirty="0"/>
              <a:t>Sometimes per-pixel weights for affinity to foreground/background</a:t>
            </a:r>
          </a:p>
          <a:p>
            <a:endParaRPr lang="en-US" dirty="0"/>
          </a:p>
          <a:p>
            <a:r>
              <a:rPr lang="en-US" dirty="0"/>
              <a:t>Good boundaries are a short path through the graph (Intelligent Scissors, Seam Carving)</a:t>
            </a:r>
          </a:p>
          <a:p>
            <a:endParaRPr lang="en-US" dirty="0"/>
          </a:p>
          <a:p>
            <a:r>
              <a:rPr lang="en-US" dirty="0"/>
              <a:t>Good regions are produced by a low-cost cut (</a:t>
            </a:r>
            <a:r>
              <a:rPr lang="en-US" dirty="0" err="1"/>
              <a:t>GrabCuts</a:t>
            </a:r>
            <a:r>
              <a:rPr lang="en-US" dirty="0"/>
              <a:t>, Graph Cut Stitching)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96C81-5A81-864D-9E76-05850C34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questions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/>
              <a:t>	1. What would be the result in “Intelligent Scissors” if all of the edge costs were set to 1?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810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2. How could you change boundary costs for graph cuts to work better for objects with many thin parts?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883F4-AC60-F14D-AF6B-0241E08D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Compositing and blending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6351C-1E2D-F24D-A39F-0254158B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316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74005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1406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Retargeting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C5A93-C624-664E-A0E4-EAD2FF50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1219199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Stitching</a:t>
            </a:r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915400" cy="3609257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1C460-4FE2-0F4C-8168-83B81042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dirty="0"/>
              <a:t>Fundamental Concept: The Image as a Graph</a:t>
            </a:r>
          </a:p>
          <a:p>
            <a:r>
              <a:rPr lang="en-US" sz="2800" dirty="0"/>
              <a:t>Intelligent Scissors: Good boundary = short path</a:t>
            </a:r>
          </a:p>
          <a:p>
            <a:r>
              <a:rPr lang="en-US" sz="2800" dirty="0"/>
              <a:t>Graph cuts: Good region has low cutting cost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FA287-C951-C04C-9942-318A05E7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Semi-automated segmentation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2338756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244969" y="2414956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571999" y="31007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399" y="12192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 provides imprecise and incomplete specification of region – your algorithm has to read his/her mind.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99" y="4572001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Which region is the user trying to select?</a:t>
            </a:r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C95E0-3416-674C-AE1C-2E9EA92D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region?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small range of color/texture</a:t>
            </a:r>
          </a:p>
          <a:p>
            <a:r>
              <a:rPr lang="en-US" dirty="0"/>
              <a:t>Looks different than background</a:t>
            </a:r>
          </a:p>
          <a:p>
            <a:r>
              <a:rPr lang="en-US" dirty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648200" y="35878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6A935-0521-1347-AE63-90FB92EA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27171</TotalTime>
  <Words>1433</Words>
  <Application>Microsoft Macintosh PowerPoint</Application>
  <PresentationFormat>Widescreen</PresentationFormat>
  <Paragraphs>308</Paragraphs>
  <Slides>42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宋体</vt:lpstr>
      <vt:lpstr>Arial</vt:lpstr>
      <vt:lpstr>Arial Narrow</vt:lpstr>
      <vt:lpstr>Calibri</vt:lpstr>
      <vt:lpstr>Courier New</vt:lpstr>
      <vt:lpstr>Wingdings</vt:lpstr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Example of Djikstra’s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Microsoft Office User</cp:lastModifiedBy>
  <cp:revision>54</cp:revision>
  <cp:lastPrinted>2017-09-21T14:03:33Z</cp:lastPrinted>
  <dcterms:created xsi:type="dcterms:W3CDTF">2010-08-30T03:58:01Z</dcterms:created>
  <dcterms:modified xsi:type="dcterms:W3CDTF">2021-09-20T01:56:04Z</dcterms:modified>
</cp:coreProperties>
</file>