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463" r:id="rId2"/>
    <p:sldId id="461" r:id="rId3"/>
    <p:sldId id="462" r:id="rId4"/>
    <p:sldId id="456" r:id="rId5"/>
    <p:sldId id="458" r:id="rId6"/>
    <p:sldId id="429" r:id="rId7"/>
    <p:sldId id="399" r:id="rId8"/>
    <p:sldId id="400" r:id="rId9"/>
    <p:sldId id="401" r:id="rId10"/>
    <p:sldId id="402" r:id="rId11"/>
    <p:sldId id="403" r:id="rId12"/>
    <p:sldId id="424" r:id="rId13"/>
    <p:sldId id="404" r:id="rId14"/>
    <p:sldId id="405" r:id="rId15"/>
    <p:sldId id="406" r:id="rId16"/>
    <p:sldId id="407" r:id="rId17"/>
    <p:sldId id="452" r:id="rId18"/>
    <p:sldId id="425" r:id="rId19"/>
    <p:sldId id="426" r:id="rId20"/>
    <p:sldId id="408" r:id="rId21"/>
    <p:sldId id="409" r:id="rId22"/>
    <p:sldId id="410" r:id="rId23"/>
    <p:sldId id="411" r:id="rId24"/>
    <p:sldId id="464" r:id="rId25"/>
    <p:sldId id="465" r:id="rId26"/>
    <p:sldId id="427" r:id="rId27"/>
    <p:sldId id="415" r:id="rId28"/>
    <p:sldId id="467" r:id="rId29"/>
    <p:sldId id="466" r:id="rId30"/>
    <p:sldId id="468" r:id="rId31"/>
    <p:sldId id="428" r:id="rId32"/>
    <p:sldId id="430" r:id="rId33"/>
    <p:sldId id="431" r:id="rId34"/>
    <p:sldId id="432" r:id="rId35"/>
    <p:sldId id="433" r:id="rId36"/>
    <p:sldId id="434" r:id="rId37"/>
    <p:sldId id="435" r:id="rId38"/>
    <p:sldId id="436" r:id="rId39"/>
    <p:sldId id="437" r:id="rId40"/>
    <p:sldId id="438" r:id="rId41"/>
    <p:sldId id="439" r:id="rId42"/>
    <p:sldId id="440" r:id="rId43"/>
    <p:sldId id="441" r:id="rId44"/>
    <p:sldId id="454" r:id="rId45"/>
    <p:sldId id="442" r:id="rId46"/>
    <p:sldId id="443" r:id="rId47"/>
    <p:sldId id="444" r:id="rId48"/>
    <p:sldId id="445" r:id="rId49"/>
    <p:sldId id="447" r:id="rId50"/>
    <p:sldId id="446" r:id="rId51"/>
    <p:sldId id="449" r:id="rId52"/>
    <p:sldId id="448" r:id="rId53"/>
    <p:sldId id="453" r:id="rId54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59" autoAdjust="0"/>
    <p:restoredTop sz="84441" autoAdjust="0"/>
  </p:normalViewPr>
  <p:slideViewPr>
    <p:cSldViewPr>
      <p:cViewPr varScale="1">
        <p:scale>
          <a:sx n="77" d="100"/>
          <a:sy n="77" d="100"/>
        </p:scale>
        <p:origin x="1712" y="184"/>
      </p:cViewPr>
      <p:guideLst>
        <p:guide orient="horz" pos="2160"/>
        <p:guide pos="5760"/>
        <p:guide pos="3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8E676C-C727-45C5-84A2-B2910E110B11}" type="datetimeFigureOut">
              <a:rPr lang="en-US"/>
              <a:pPr>
                <a:defRPr/>
              </a:pPr>
              <a:t>1/29/22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E751EC-7257-4FED-BBD1-E196F567C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32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751EC-7257-4FED-BBD1-E196F567CC6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85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52AEFA-2467-49B4-9D61-72AE60A5C55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88975"/>
            <a:ext cx="6130925" cy="3449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0379" y="4367894"/>
            <a:ext cx="5160433" cy="42123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2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A6188D-F5A5-4DCF-9795-C9CF9DE942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74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751EC-7257-4FED-BBD1-E196F567CC6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71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A6188D-F5A5-4DCF-9795-C9CF9DE942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38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A7F7D-5225-4184-8BFF-DBE9743DF99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387136"/>
            <a:ext cx="5140960" cy="41562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07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8C8B2F-8D75-4EFA-AD58-DEEEE7557EA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What’s wrong with these results?</a:t>
            </a:r>
          </a:p>
        </p:txBody>
      </p:sp>
    </p:spTree>
    <p:extLst>
      <p:ext uri="{BB962C8B-B14F-4D97-AF65-F5344CB8AC3E}">
        <p14:creationId xmlns:p14="http://schemas.microsoft.com/office/powerpoint/2010/main" val="2783699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355BC0-C3D0-473F-96FC-9FD2C0CDD0D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4650" y="679450"/>
            <a:ext cx="6202363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871" y="4395154"/>
            <a:ext cx="5196134" cy="41722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47" tIns="45624" rIns="91247" bIns="4562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Better at salt’n’pepper noise</a:t>
            </a:r>
          </a:p>
          <a:p>
            <a:pPr eaLnBrk="1" hangingPunct="1"/>
            <a:r>
              <a:rPr lang="en-US"/>
              <a:t>Not convolution: try a region with 1’s and a 2, and then 1’s and a 3</a:t>
            </a:r>
          </a:p>
        </p:txBody>
      </p:sp>
    </p:spTree>
    <p:extLst>
      <p:ext uri="{BB962C8B-B14F-4D97-AF65-F5344CB8AC3E}">
        <p14:creationId xmlns:p14="http://schemas.microsoft.com/office/powerpoint/2010/main" val="483873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EA4697-605B-4EEC-A5CA-8D37053973A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43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3B9015-5A5D-486A-8E98-1C1AA245E90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78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5A855-BDD3-4A17-A52F-C56FC7B6157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84300" y="385763"/>
            <a:ext cx="9785350" cy="5505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7090" y="6123711"/>
            <a:ext cx="5386000" cy="24405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26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6EE70F-14C0-411A-95E7-68D2BDBA1A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76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Problem: response is stronger for higher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3261F-0363-4C17-B808-8EA999CB59E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40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Likes bright pixels where filters are above average, dark pixels where filters are below average. Problems: response is sensitive to gain/contrast, pixels in filter that are near the mean have little effect, does not require pixel values in image to be near or proportional to values in filter.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7FCA3B-979F-4D04-98F1-EACD60D2C19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75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Problem: SSD sensitive to average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E7C08F-0EBE-443E-814B-94DCEAF1DDC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91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Problem: SSD sensitive to average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821EF3-D6BC-4131-83EE-6AF97013A12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85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Invariant to mean and scale of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D23E2D-845A-4777-B783-CD52FEECE82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13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5D09A9-8923-4BA1-8AA1-86323780B54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01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237C9D-5A72-4E57-9E72-24F6D6AE75C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5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9F8CC-24D0-ED48-811C-562168375408}" type="datetime1">
              <a:rPr lang="en-US" smtClean="0"/>
              <a:t>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086C0-3ACF-4E5C-BFC7-BF89F01C7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2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0050B-8852-1446-B4B0-2EE1180B0E31}" type="datetime1">
              <a:rPr lang="en-US" smtClean="0"/>
              <a:t>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006E0-90C9-4C12-A753-2396B3C23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0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7D367-5558-0443-915D-2A52E0FCE7DB}" type="datetime1">
              <a:rPr lang="en-US" smtClean="0"/>
              <a:t>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8B546-2D56-4235-84B9-DCD333E1F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4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92474-2920-7E45-9CD9-0530316808DA}" type="datetime1">
              <a:rPr lang="en-US" smtClean="0"/>
              <a:t>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62F7-5661-43A9-BB0F-0CCDE4542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4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A8B5A-950C-1B42-8DF1-A7632939C838}" type="datetime1">
              <a:rPr lang="en-US" smtClean="0"/>
              <a:t>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F566-D598-40AB-9F4D-880C3CBBE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6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7C8BE-BEA7-F846-B37A-A837609F0BA4}" type="datetime1">
              <a:rPr lang="en-US" smtClean="0"/>
              <a:t>1/29/22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6441A-8A0C-407D-A680-66BA13B06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0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4B970-6857-C74F-A3D7-601E95F351BB}" type="datetime1">
              <a:rPr lang="en-US" smtClean="0"/>
              <a:t>1/29/22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76340-8CE9-48B0-9BDE-6231871C2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5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B3CE7-FCAC-D448-9DC8-AC6124137734}" type="datetime1">
              <a:rPr lang="en-US" smtClean="0"/>
              <a:t>1/29/22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83C2C-501D-40C8-A0F2-0637CFB7B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50A21-5793-9044-AA4F-B2D7F867F28A}" type="datetime1">
              <a:rPr lang="en-US" smtClean="0"/>
              <a:t>1/29/22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2AC7-71B4-443C-AB0E-23E69B1F8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1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8B0D-B650-AC44-98DF-791A5227FA71}" type="datetime1">
              <a:rPr lang="en-US" smtClean="0"/>
              <a:t>1/29/22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F08B3-689A-4986-93EE-934D83180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6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2F1D1-C9BA-9746-8637-AFC98D475B33}" type="datetime1">
              <a:rPr lang="en-US" smtClean="0"/>
              <a:t>1/29/22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EC3E1-3A43-419E-821C-6D925703F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2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0C87BE-FC3D-364E-835A-71C4DFDD6AAD}" type="datetime1">
              <a:rPr lang="en-US" smtClean="0"/>
              <a:t>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921E95-4F61-4833-8BC9-22366B9DE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lickr.com/photos/igorms/13691675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2.xml"/><Relationship Id="rId7" Type="http://schemas.openxmlformats.org/officeDocument/2006/relationships/image" Target="../media/image38.png"/><Relationship Id="rId2" Type="http://schemas.openxmlformats.org/officeDocument/2006/relationships/tags" Target="../tags/tag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4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lickr.com/photos/igorms/13691675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PEG" TargetMode="External"/><Relationship Id="rId2" Type="http://schemas.openxmlformats.org/officeDocument/2006/relationships/hyperlink" Target="http://en.wikipedia.org/wiki/YCbCr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3.png"/><Relationship Id="rId5" Type="http://schemas.openxmlformats.org/officeDocument/2006/relationships/image" Target="../media/image62.wmf"/><Relationship Id="rId4" Type="http://schemas.openxmlformats.org/officeDocument/2006/relationships/oleObject" Target="../embeddings/oleObject1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8.jpeg"/><Relationship Id="rId5" Type="http://schemas.openxmlformats.org/officeDocument/2006/relationships/image" Target="../media/image62.wmf"/><Relationship Id="rId4" Type="http://schemas.openxmlformats.org/officeDocument/2006/relationships/oleObject" Target="../embeddings/oleObject1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vision.ai.uiuc.edu/?p=1455" TargetMode="Externa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359227" y="11111"/>
            <a:ext cx="6172200" cy="1143000"/>
          </a:xfrm>
          <a:solidFill>
            <a:schemeClr val="bg1">
              <a:alpha val="2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Templates and Image Pyramids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892627" y="5345111"/>
            <a:ext cx="56388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Yuxiong Wang, University of Illinois</a:t>
            </a:r>
          </a:p>
          <a:p>
            <a:pPr eaLnBrk="1" hangingPunct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17" name="Picture 2" descr="http://www.mcs.csueastbay.edu/~malek/Surrealism/magritt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27" y="1001712"/>
            <a:ext cx="60960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B0FE38-7D2E-0E45-A7D8-814E68C9A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3086C0-3ACF-4E5C-BFC7-BF89F01C77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B51138-4E62-3B4C-ABF5-4CD4928D3F52}"/>
              </a:ext>
            </a:extLst>
          </p:cNvPr>
          <p:cNvSpPr txBox="1"/>
          <p:nvPr/>
        </p:nvSpPr>
        <p:spPr>
          <a:xfrm>
            <a:off x="8204819" y="6172200"/>
            <a:ext cx="2871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Slides</a:t>
            </a:r>
            <a:r>
              <a:rPr lang="zh-CN" altLang="en-US" sz="1400" dirty="0"/>
              <a:t> </a:t>
            </a:r>
            <a:r>
              <a:rPr lang="en-US" altLang="zh-CN" sz="1400" dirty="0"/>
              <a:t>adopted</a:t>
            </a:r>
            <a:r>
              <a:rPr lang="zh-CN" altLang="en-US" sz="1400" dirty="0"/>
              <a:t> </a:t>
            </a:r>
            <a:r>
              <a:rPr lang="en-US" altLang="zh-CN" sz="1400" dirty="0"/>
              <a:t>from</a:t>
            </a:r>
            <a:r>
              <a:rPr lang="zh-CN" altLang="en-US" sz="1400" dirty="0"/>
              <a:t> </a:t>
            </a:r>
            <a:r>
              <a:rPr lang="en-US" altLang="zh-CN" sz="1400" dirty="0"/>
              <a:t>Derek</a:t>
            </a:r>
            <a:r>
              <a:rPr lang="zh-CN" altLang="en-US" sz="1400" dirty="0"/>
              <a:t> </a:t>
            </a:r>
            <a:r>
              <a:rPr lang="en-US" altLang="zh-CN" sz="1400" dirty="0" err="1"/>
              <a:t>Hoiem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59529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61C72C-F3BA-804D-B11A-8DA2ACA45F2E}"/>
                  </a:ext>
                </a:extLst>
              </p:cNvPr>
              <p:cNvSpPr txBox="1"/>
              <p:nvPr/>
            </p:nvSpPr>
            <p:spPr>
              <a:xfrm>
                <a:off x="1687513" y="2023041"/>
                <a:ext cx="6389687" cy="924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brk m:alnAt="7"/>
                            </m:rP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brk m:alnAt="7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])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61C72C-F3BA-804D-B11A-8DA2ACA45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513" y="2023041"/>
                <a:ext cx="6389687" cy="924484"/>
              </a:xfrm>
              <a:prstGeom prst="rect">
                <a:avLst/>
              </a:prstGeom>
              <a:blipFill>
                <a:blip r:embed="rId3"/>
                <a:stretch>
                  <a:fillRect t="-141892" b="-193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29784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Matching with filters</a:t>
            </a:r>
          </a:p>
        </p:txBody>
      </p:sp>
      <p:sp>
        <p:nvSpPr>
          <p:cNvPr id="2053" name="Content Placeholder 2"/>
          <p:cNvSpPr>
            <a:spLocks noGrp="1"/>
          </p:cNvSpPr>
          <p:nvPr>
            <p:ph idx="1"/>
          </p:nvPr>
        </p:nvSpPr>
        <p:spPr>
          <a:xfrm>
            <a:off x="838200" y="1024784"/>
            <a:ext cx="8610600" cy="1600200"/>
          </a:xfrm>
        </p:spPr>
        <p:txBody>
          <a:bodyPr/>
          <a:lstStyle/>
          <a:p>
            <a:pPr eaLnBrk="1" hangingPunct="1"/>
            <a:r>
              <a:rPr lang="en-US" dirty="0"/>
              <a:t>Goal: find       in image</a:t>
            </a:r>
          </a:p>
          <a:p>
            <a:pPr eaLnBrk="1" hangingPunct="1"/>
            <a:r>
              <a:rPr lang="en-US" dirty="0"/>
              <a:t>Method 1: filter the image with zero-mean eye</a:t>
            </a:r>
          </a:p>
          <a:p>
            <a:pPr lvl="1" eaLnBrk="1" hangingPunct="1">
              <a:buFont typeface="Arial" charset="0"/>
              <a:buNone/>
            </a:pPr>
            <a:endParaRPr lang="en-US" dirty="0"/>
          </a:p>
        </p:txBody>
      </p:sp>
      <p:pic>
        <p:nvPicPr>
          <p:cNvPr id="2054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77184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1598613" y="6434984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3733801" y="6403234"/>
            <a:ext cx="254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Filtered Image (scaled)</a:t>
            </a:r>
          </a:p>
        </p:txBody>
      </p:sp>
      <p:sp>
        <p:nvSpPr>
          <p:cNvPr id="2057" name="TextBox 8"/>
          <p:cNvSpPr txBox="1">
            <a:spLocks noChangeArrowheads="1"/>
          </p:cNvSpPr>
          <p:nvPr/>
        </p:nvSpPr>
        <p:spPr bwMode="auto">
          <a:xfrm>
            <a:off x="6705600" y="6390534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Thresholded Image</a:t>
            </a:r>
          </a:p>
        </p:txBody>
      </p:sp>
      <p:pic>
        <p:nvPicPr>
          <p:cNvPr id="2058" name="Picture 11" descr="C:\Users\Hoiem\Documents\Classes\Computational Photography - Fall 2010\lectures\figs\filters\einstein_eye_filtered_thres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18684"/>
            <a:ext cx="2667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rot="5400000">
            <a:off x="7200900" y="3882284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7620000" y="4072784"/>
            <a:ext cx="685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696200" y="5063384"/>
            <a:ext cx="609600" cy="152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315200" y="5520584"/>
            <a:ext cx="762000" cy="457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3" name="Picture 12" descr="C:\Users\Hoiem\Documents\Classes\Computational Photography - Fall 2010\lectures\figs\filters\einstein_eye_filter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29784"/>
            <a:ext cx="2736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TextBox 20"/>
          <p:cNvSpPr txBox="1">
            <a:spLocks noChangeArrowheads="1"/>
          </p:cNvSpPr>
          <p:nvPr/>
        </p:nvSpPr>
        <p:spPr bwMode="auto">
          <a:xfrm>
            <a:off x="7315201" y="3234584"/>
            <a:ext cx="189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True detections</a:t>
            </a:r>
          </a:p>
        </p:txBody>
      </p:sp>
      <p:sp>
        <p:nvSpPr>
          <p:cNvPr id="2065" name="TextBox 21"/>
          <p:cNvSpPr txBox="1">
            <a:spLocks noChangeArrowheads="1"/>
          </p:cNvSpPr>
          <p:nvPr/>
        </p:nvSpPr>
        <p:spPr bwMode="auto">
          <a:xfrm>
            <a:off x="6629400" y="4834785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B050"/>
                </a:solidFill>
              </a:rPr>
              <a:t>False detections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6" name="TextBox 27"/>
              <p:cNvSpPr txBox="1">
                <a:spLocks noChangeArrowheads="1"/>
              </p:cNvSpPr>
              <p:nvPr/>
            </p:nvSpPr>
            <p:spPr bwMode="auto">
              <a:xfrm>
                <a:off x="6400801" y="2548784"/>
                <a:ext cx="122738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dirty="0"/>
                  <a:t>mean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66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00801" y="2548784"/>
                <a:ext cx="1227387" cy="369332"/>
              </a:xfrm>
              <a:prstGeom prst="rect">
                <a:avLst/>
              </a:prstGeom>
              <a:blipFill>
                <a:blip r:embed="rId8"/>
                <a:stretch>
                  <a:fillRect l="-4124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2066" idx="1"/>
          </p:cNvCxnSpPr>
          <p:nvPr/>
        </p:nvCxnSpPr>
        <p:spPr>
          <a:xfrm flipH="1" flipV="1">
            <a:off x="5181601" y="2624984"/>
            <a:ext cx="1219200" cy="1084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F5ACB9-E283-E645-886C-3A061017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31636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Matching with filters</a:t>
            </a:r>
          </a:p>
        </p:txBody>
      </p:sp>
      <p:sp>
        <p:nvSpPr>
          <p:cNvPr id="3077" name="Content Placeholder 2"/>
          <p:cNvSpPr>
            <a:spLocks noGrp="1"/>
          </p:cNvSpPr>
          <p:nvPr>
            <p:ph idx="1"/>
          </p:nvPr>
        </p:nvSpPr>
        <p:spPr>
          <a:xfrm>
            <a:off x="838200" y="1026636"/>
            <a:ext cx="4648200" cy="1447800"/>
          </a:xfrm>
        </p:spPr>
        <p:txBody>
          <a:bodyPr/>
          <a:lstStyle/>
          <a:p>
            <a:pPr eaLnBrk="1" hangingPunct="1"/>
            <a:r>
              <a:rPr lang="en-US"/>
              <a:t>Goal: find       in image</a:t>
            </a:r>
          </a:p>
          <a:p>
            <a:pPr eaLnBrk="1" hangingPunct="1"/>
            <a:r>
              <a:rPr lang="en-US"/>
              <a:t>Method 2: SSD</a:t>
            </a:r>
          </a:p>
          <a:p>
            <a:pPr lvl="1" eaLnBrk="1" hangingPunct="1">
              <a:buFont typeface="Arial" charset="0"/>
              <a:buNone/>
            </a:pPr>
            <a:endParaRPr lang="en-US"/>
          </a:p>
        </p:txBody>
      </p:sp>
      <p:pic>
        <p:nvPicPr>
          <p:cNvPr id="3078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79036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 descr="C:\Documents and Settings\Derek Hoiem\My Documents\Classes\Spring10 - Computer Vision\figs\eyedet_ss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31636"/>
            <a:ext cx="2736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1598613" y="6436836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3081" name="TextBox 8"/>
          <p:cNvSpPr txBox="1">
            <a:spLocks noChangeArrowheads="1"/>
          </p:cNvSpPr>
          <p:nvPr/>
        </p:nvSpPr>
        <p:spPr bwMode="auto">
          <a:xfrm>
            <a:off x="4267200" y="6405086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1- sqrt(SSD)</a:t>
            </a:r>
          </a:p>
        </p:txBody>
      </p:sp>
      <p:sp>
        <p:nvSpPr>
          <p:cNvPr id="3082" name="TextBox 9"/>
          <p:cNvSpPr txBox="1">
            <a:spLocks noChangeArrowheads="1"/>
          </p:cNvSpPr>
          <p:nvPr/>
        </p:nvSpPr>
        <p:spPr bwMode="auto">
          <a:xfrm>
            <a:off x="6743700" y="6390800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Thresholded Image</a:t>
            </a:r>
          </a:p>
        </p:txBody>
      </p:sp>
      <p:graphicFrame>
        <p:nvGraphicFramePr>
          <p:cNvPr id="3074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792366"/>
              </p:ext>
            </p:extLst>
          </p:nvPr>
        </p:nvGraphicFramePr>
        <p:xfrm>
          <a:off x="1958975" y="2101374"/>
          <a:ext cx="57467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7" imgW="2336760" imgH="355320" progId="Equation.3">
                  <p:embed/>
                </p:oleObj>
              </mc:Choice>
              <mc:Fallback>
                <p:oleObj name="Equation" r:id="rId7" imgW="233676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2101374"/>
                        <a:ext cx="57467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3" name="Picture 12" descr="C:\Users\Hoiem\Documents\Classes\Computational Photography - Fall 2010\lectures\figs\filters\eyedet_ssd_thresh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31636"/>
            <a:ext cx="2736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rot="5400000">
            <a:off x="7200900" y="3884136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7613650" y="4036536"/>
            <a:ext cx="609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6" name="TextBox 14"/>
          <p:cNvSpPr txBox="1">
            <a:spLocks noChangeArrowheads="1"/>
          </p:cNvSpPr>
          <p:nvPr/>
        </p:nvSpPr>
        <p:spPr bwMode="auto">
          <a:xfrm>
            <a:off x="7315201" y="3236436"/>
            <a:ext cx="189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True detections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393E02-7DE6-6C4C-8E8F-ADBA4E95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Matching with filters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/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/>
              <a:t>Can SSD be implemented with linear filters?</a:t>
            </a:r>
          </a:p>
        </p:txBody>
      </p:sp>
      <p:graphicFrame>
        <p:nvGraphicFramePr>
          <p:cNvPr id="4098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478287"/>
              </p:ext>
            </p:extLst>
          </p:nvPr>
        </p:nvGraphicFramePr>
        <p:xfrm>
          <a:off x="2209800" y="2362200"/>
          <a:ext cx="57467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Equation" r:id="rId3" imgW="2336760" imgH="355320" progId="Equation.3">
                  <p:embed/>
                </p:oleObj>
              </mc:Choice>
              <mc:Fallback>
                <p:oleObj name="Equation" r:id="rId3" imgW="233676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362200"/>
                        <a:ext cx="57467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826244"/>
              </p:ext>
            </p:extLst>
          </p:nvPr>
        </p:nvGraphicFramePr>
        <p:xfrm>
          <a:off x="1109663" y="3204585"/>
          <a:ext cx="7500466" cy="764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name="Equation" r:id="rId5" imgW="3886200" imgH="380880" progId="Equation.3">
                  <p:embed/>
                </p:oleObj>
              </mc:Choice>
              <mc:Fallback>
                <p:oleObj name="Equation" r:id="rId5" imgW="3886200" imgH="380880" progId="Equation.3">
                  <p:embed/>
                  <p:pic>
                    <p:nvPicPr>
                      <p:cNvPr id="4098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3204585"/>
                        <a:ext cx="7500466" cy="7649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231571"/>
              </p:ext>
            </p:extLst>
          </p:nvPr>
        </p:nvGraphicFramePr>
        <p:xfrm>
          <a:off x="1109663" y="4052888"/>
          <a:ext cx="781685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Equation" r:id="rId7" imgW="4140000" imgH="380880" progId="Equation.3">
                  <p:embed/>
                </p:oleObj>
              </mc:Choice>
              <mc:Fallback>
                <p:oleObj name="Equation" r:id="rId7" imgW="4140000" imgH="380880" progId="Equation.3">
                  <p:embed/>
                  <p:pic>
                    <p:nvPicPr>
                      <p:cNvPr id="5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4052888"/>
                        <a:ext cx="7816850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792752"/>
              </p:ext>
            </p:extLst>
          </p:nvPr>
        </p:nvGraphicFramePr>
        <p:xfrm>
          <a:off x="1658938" y="5011738"/>
          <a:ext cx="6665912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Equation" r:id="rId9" imgW="3530520" imgH="380880" progId="Equation.3">
                  <p:embed/>
                </p:oleObj>
              </mc:Choice>
              <mc:Fallback>
                <p:oleObj name="Equation" r:id="rId9" imgW="3530520" imgH="380880" progId="Equation.3">
                  <p:embed/>
                  <p:pic>
                    <p:nvPicPr>
                      <p:cNvPr id="6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8" y="5011738"/>
                        <a:ext cx="6665912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57400" y="6051933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constant</a:t>
            </a:r>
          </a:p>
        </p:txBody>
      </p:sp>
      <p:cxnSp>
        <p:nvCxnSpPr>
          <p:cNvPr id="4" name="Straight Arrow Connector 3"/>
          <p:cNvCxnSpPr>
            <a:stCxn id="2" idx="0"/>
          </p:cNvCxnSpPr>
          <p:nvPr/>
        </p:nvCxnSpPr>
        <p:spPr>
          <a:xfrm flipV="1">
            <a:off x="2585750" y="5562600"/>
            <a:ext cx="81250" cy="4893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05200" y="604706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filter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033550" y="5546430"/>
            <a:ext cx="81250" cy="4893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319550" y="5514783"/>
            <a:ext cx="81250" cy="4893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79111" y="6076077"/>
            <a:ext cx="3331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Element-wise square f, then sum with ones kernel of size 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DF9FC-40D0-8745-827E-4A925E587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Matching with filters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1106680" y="997720"/>
            <a:ext cx="4648200" cy="1447800"/>
          </a:xfrm>
        </p:spPr>
        <p:txBody>
          <a:bodyPr/>
          <a:lstStyle/>
          <a:p>
            <a:pPr eaLnBrk="1" hangingPunct="1"/>
            <a:r>
              <a:rPr lang="en-US"/>
              <a:t>Goal: find       in image</a:t>
            </a:r>
          </a:p>
          <a:p>
            <a:pPr eaLnBrk="1" hangingPunct="1"/>
            <a:r>
              <a:rPr lang="en-US"/>
              <a:t>Method 2: SSD</a:t>
            </a:r>
          </a:p>
          <a:p>
            <a:pPr lvl="1" eaLnBrk="1" hangingPunct="1">
              <a:buFont typeface="Arial" charset="0"/>
              <a:buNone/>
            </a:pPr>
            <a:endParaRPr lang="en-US"/>
          </a:p>
        </p:txBody>
      </p:sp>
      <p:pic>
        <p:nvPicPr>
          <p:cNvPr id="5125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80" y="115012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1867093" y="640792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4535680" y="637617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1- sqrt(SSD)</a:t>
            </a:r>
          </a:p>
        </p:txBody>
      </p:sp>
      <p:graphicFrame>
        <p:nvGraphicFramePr>
          <p:cNvPr id="5122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667972"/>
              </p:ext>
            </p:extLst>
          </p:nvPr>
        </p:nvGraphicFramePr>
        <p:xfrm>
          <a:off x="2227455" y="2072458"/>
          <a:ext cx="57467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5" imgW="2336760" imgH="355320" progId="Equation.3">
                  <p:embed/>
                </p:oleObj>
              </mc:Choice>
              <mc:Fallback>
                <p:oleObj name="Equation" r:id="rId5" imgW="233676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455" y="2072458"/>
                        <a:ext cx="57467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Box 15"/>
          <p:cNvSpPr txBox="1">
            <a:spLocks noChangeArrowheads="1"/>
          </p:cNvSpPr>
          <p:nvPr/>
        </p:nvSpPr>
        <p:spPr bwMode="auto">
          <a:xfrm>
            <a:off x="5831080" y="921521"/>
            <a:ext cx="327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What’s the potential downside of SSD?</a:t>
            </a:r>
          </a:p>
        </p:txBody>
      </p:sp>
      <p:pic>
        <p:nvPicPr>
          <p:cNvPr id="5129" name="Picture 3" descr="C:\Users\Hoiem\Documents\Classes\Computational Photography - Fall 2010\lectures\figs\filters\einstein_shade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80" y="2886845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4" descr="C:\Users\Hoiem\Documents\Classes\Computational Photography - Fall 2010\lectures\figs\filters\einstein_shades_ss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480" y="2902720"/>
            <a:ext cx="2736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A9CFAC-F2FB-564D-BD45-8AFDA306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Matching with filters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901195" y="931492"/>
            <a:ext cx="8153400" cy="1752600"/>
          </a:xfrm>
        </p:spPr>
        <p:txBody>
          <a:bodyPr/>
          <a:lstStyle/>
          <a:p>
            <a:pPr eaLnBrk="1" hangingPunct="1"/>
            <a:r>
              <a:rPr lang="en-US"/>
              <a:t>Goal: find       in image</a:t>
            </a:r>
          </a:p>
          <a:p>
            <a:pPr eaLnBrk="1" hangingPunct="1"/>
            <a:r>
              <a:rPr lang="en-US"/>
              <a:t>Method 3: Normalized cross-correlation</a:t>
            </a:r>
          </a:p>
          <a:p>
            <a:pPr eaLnBrk="1" hangingPunct="1">
              <a:buFont typeface="Arial" charset="0"/>
              <a:buNone/>
            </a:pPr>
            <a:endParaRPr lang="en-US"/>
          </a:p>
          <a:p>
            <a:pPr lvl="1" eaLnBrk="1" hangingPunct="1">
              <a:buFont typeface="Arial" charset="0"/>
              <a:buNone/>
            </a:pPr>
            <a:endParaRPr lang="en-US"/>
          </a:p>
        </p:txBody>
      </p:sp>
      <p:pic>
        <p:nvPicPr>
          <p:cNvPr id="6149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995" y="1083892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6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673196"/>
              </p:ext>
            </p:extLst>
          </p:nvPr>
        </p:nvGraphicFramePr>
        <p:xfrm>
          <a:off x="629734" y="3150818"/>
          <a:ext cx="8497887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Equation" r:id="rId5" imgW="3454200" imgH="863280" progId="Equation.3">
                  <p:embed/>
                </p:oleObj>
              </mc:Choice>
              <mc:Fallback>
                <p:oleObj name="Equation" r:id="rId5" imgW="3454200" imgH="86328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734" y="3150818"/>
                        <a:ext cx="8497887" cy="212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Box 14"/>
          <p:cNvSpPr txBox="1">
            <a:spLocks noChangeArrowheads="1"/>
          </p:cNvSpPr>
          <p:nvPr/>
        </p:nvSpPr>
        <p:spPr bwMode="auto">
          <a:xfrm>
            <a:off x="938366" y="6172200"/>
            <a:ext cx="8199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Python: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cv2.matchTemplate(im,template,cv2.TM_CCOEFF_NORMED) </a:t>
            </a:r>
          </a:p>
        </p:txBody>
      </p:sp>
      <p:sp>
        <p:nvSpPr>
          <p:cNvPr id="6151" name="TextBox 15"/>
          <p:cNvSpPr txBox="1">
            <a:spLocks noChangeArrowheads="1"/>
          </p:cNvSpPr>
          <p:nvPr/>
        </p:nvSpPr>
        <p:spPr bwMode="auto">
          <a:xfrm>
            <a:off x="6920995" y="2455492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mean image patch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7606796" y="2987305"/>
            <a:ext cx="4572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18"/>
          <p:cNvSpPr txBox="1">
            <a:spLocks noChangeArrowheads="1"/>
          </p:cNvSpPr>
          <p:nvPr/>
        </p:nvSpPr>
        <p:spPr bwMode="auto">
          <a:xfrm>
            <a:off x="4287334" y="2390406"/>
            <a:ext cx="171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mean template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4634996" y="2988893"/>
            <a:ext cx="4572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A128B7-7CB8-2946-90AA-061C7EECE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4" y="2830286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Matching with filters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727074" y="925286"/>
            <a:ext cx="8153400" cy="1752600"/>
          </a:xfrm>
        </p:spPr>
        <p:txBody>
          <a:bodyPr/>
          <a:lstStyle/>
          <a:p>
            <a:pPr eaLnBrk="1" hangingPunct="1"/>
            <a:r>
              <a:rPr lang="en-US"/>
              <a:t>Goal: find       in image</a:t>
            </a:r>
          </a:p>
          <a:p>
            <a:pPr eaLnBrk="1" hangingPunct="1"/>
            <a:r>
              <a:rPr lang="en-US"/>
              <a:t>Method 3: Normalized cross-correlation</a:t>
            </a:r>
          </a:p>
          <a:p>
            <a:pPr eaLnBrk="1" hangingPunct="1">
              <a:buFont typeface="Arial" charset="0"/>
              <a:buNone/>
            </a:pPr>
            <a:endParaRPr lang="en-US"/>
          </a:p>
          <a:p>
            <a:pPr lvl="1" eaLnBrk="1" hangingPunct="1">
              <a:buFont typeface="Arial" charset="0"/>
              <a:buNone/>
            </a:pPr>
            <a:endParaRPr lang="en-US"/>
          </a:p>
        </p:txBody>
      </p:sp>
      <p:pic>
        <p:nvPicPr>
          <p:cNvPr id="18437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4" y="1077686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1487487" y="6335486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3470274" y="6346600"/>
            <a:ext cx="277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Normalized X-Correlation</a:t>
            </a: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6708774" y="6289450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Thresholded Image</a:t>
            </a:r>
          </a:p>
        </p:txBody>
      </p:sp>
      <p:pic>
        <p:nvPicPr>
          <p:cNvPr id="18441" name="Picture 2" descr="C:\Documents and Settings\Derek Hoiem\My Documents\Classes\Spring10 - Computer Vision\figs\eyedet_normxcor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4" y="2844574"/>
            <a:ext cx="2776538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3" descr="C:\Documents and Settings\Derek Hoiem\My Documents\Classes\Spring10 - Computer Vision\figs\eyedet_normxcorr_thres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2830287"/>
            <a:ext cx="277812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5400000">
            <a:off x="7089774" y="3782786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7477124" y="3897086"/>
            <a:ext cx="685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5" name="TextBox 12"/>
          <p:cNvSpPr txBox="1">
            <a:spLocks noChangeArrowheads="1"/>
          </p:cNvSpPr>
          <p:nvPr/>
        </p:nvSpPr>
        <p:spPr bwMode="auto">
          <a:xfrm>
            <a:off x="7204075" y="3135086"/>
            <a:ext cx="189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True detections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8274B2-908E-6349-8805-3382D7413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Matching with filters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27074" y="914400"/>
            <a:ext cx="8153400" cy="1752600"/>
          </a:xfrm>
        </p:spPr>
        <p:txBody>
          <a:bodyPr/>
          <a:lstStyle/>
          <a:p>
            <a:pPr eaLnBrk="1" hangingPunct="1"/>
            <a:r>
              <a:rPr lang="en-US"/>
              <a:t>Goal: find       in image</a:t>
            </a:r>
          </a:p>
          <a:p>
            <a:pPr eaLnBrk="1" hangingPunct="1"/>
            <a:r>
              <a:rPr lang="en-US"/>
              <a:t>Method 3: Normalized cross-correlation</a:t>
            </a:r>
          </a:p>
          <a:p>
            <a:pPr eaLnBrk="1" hangingPunct="1">
              <a:buFont typeface="Arial" charset="0"/>
              <a:buNone/>
            </a:pPr>
            <a:endParaRPr lang="en-US"/>
          </a:p>
          <a:p>
            <a:pPr lvl="1" eaLnBrk="1" hangingPunct="1">
              <a:buFont typeface="Arial" charset="0"/>
              <a:buNone/>
            </a:pPr>
            <a:endParaRPr lang="en-US"/>
          </a:p>
        </p:txBody>
      </p:sp>
      <p:pic>
        <p:nvPicPr>
          <p:cNvPr id="19460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4" y="10668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1487487" y="63246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3470274" y="6335714"/>
            <a:ext cx="277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Normalized X-Correlation</a:t>
            </a: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6708774" y="6278564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Thresholded Image</a:t>
            </a:r>
          </a:p>
        </p:txBody>
      </p:sp>
      <p:pic>
        <p:nvPicPr>
          <p:cNvPr id="19464" name="Picture 3" descr="C:\Documents and Settings\Derek Hoiem\My Documents\Classes\Spring10 - Computer Vision\figs\eyedet_normxcorr_thres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2819401"/>
            <a:ext cx="277812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5400000">
            <a:off x="7089774" y="3771900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7477124" y="3886200"/>
            <a:ext cx="685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Box 12"/>
          <p:cNvSpPr txBox="1">
            <a:spLocks noChangeArrowheads="1"/>
          </p:cNvSpPr>
          <p:nvPr/>
        </p:nvSpPr>
        <p:spPr bwMode="auto">
          <a:xfrm>
            <a:off x="7204075" y="3124200"/>
            <a:ext cx="189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True detections</a:t>
            </a:r>
          </a:p>
        </p:txBody>
      </p:sp>
      <p:pic>
        <p:nvPicPr>
          <p:cNvPr id="19468" name="Picture 3" descr="C:\Users\Hoiem\Documents\Classes\Computational Photography - Fall 2010\lectures\figs\filters\einstein_shad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4" y="2803525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" descr="C:\Users\Hoiem\Documents\Classes\Computational Photography - Fall 2010\lectures\figs\filters\einstein_shades_nx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4" y="2790825"/>
            <a:ext cx="2819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7F492D-6515-5046-9628-5AF6A5EE5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Q: What is the best method to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610600" cy="5135563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dirty="0"/>
          </a:p>
          <a:p>
            <a:pPr>
              <a:buFont typeface="Arial" charset="0"/>
              <a:buNone/>
            </a:pPr>
            <a:r>
              <a:rPr lang="en-US" dirty="0"/>
              <a:t>A: Depends</a:t>
            </a:r>
          </a:p>
          <a:p>
            <a:r>
              <a:rPr lang="en-US" dirty="0"/>
              <a:t>Zero-mean filter: fastest but not a great matcher</a:t>
            </a:r>
          </a:p>
          <a:p>
            <a:r>
              <a:rPr lang="en-US" dirty="0"/>
              <a:t>SSD: next fastest, sensitive to overall intensity</a:t>
            </a:r>
          </a:p>
          <a:p>
            <a:r>
              <a:rPr lang="en-US" dirty="0"/>
              <a:t>Normalized cross-correlation: slowest, invariant to local average intensity and contrast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5FF6F2-A559-F946-9FB5-004EE0DFF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/>
              <a:t>Q: What if we want to find larger or smaller eyes?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/>
          </a:p>
          <a:p>
            <a:pPr eaLnBrk="1" hangingPunct="1">
              <a:buFont typeface="Arial" charset="0"/>
              <a:buNone/>
            </a:pPr>
            <a:endParaRPr lang="en-US"/>
          </a:p>
          <a:p>
            <a:pPr eaLnBrk="1" hangingPunct="1">
              <a:buFont typeface="Arial" charset="0"/>
              <a:buNone/>
            </a:pPr>
            <a:r>
              <a:rPr lang="en-US"/>
              <a:t>	A: Image Pyramid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AA26E-5D4B-3F49-9A5F-C8AE96A4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Review of Sampling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657600" y="2971800"/>
            <a:ext cx="2286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Low-Pass Filtered Image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" y="29718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514600" y="32766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2514601" y="2590801"/>
            <a:ext cx="115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Gaussian</a:t>
            </a:r>
          </a:p>
          <a:p>
            <a:pPr algn="ctr" eaLnBrk="1" hangingPunct="1"/>
            <a:r>
              <a:rPr lang="en-US"/>
              <a:t>Filter</a:t>
            </a: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6096000" y="2906714"/>
            <a:ext cx="966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Sample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096000" y="32766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162800" y="2971800"/>
            <a:ext cx="18288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Low-Res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01FBD4-405E-CA4C-9251-6BCF96663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Arrow 16"/>
          <p:cNvSpPr/>
          <p:nvPr/>
        </p:nvSpPr>
        <p:spPr>
          <a:xfrm>
            <a:off x="5638800" y="3954463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276" name="TextBox 18"/>
          <p:cNvSpPr txBox="1">
            <a:spLocks noChangeArrowheads="1"/>
          </p:cNvSpPr>
          <p:nvPr/>
        </p:nvSpPr>
        <p:spPr bwMode="auto">
          <a:xfrm>
            <a:off x="4575176" y="6313489"/>
            <a:ext cx="472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Image: </a:t>
            </a:r>
            <a:r>
              <a:rPr lang="en-US" sz="1400">
                <a:hlinkClick r:id="rId2"/>
              </a:rPr>
              <a:t>http://www.flickr.com/photos/igorms/136916757/ </a:t>
            </a:r>
            <a:endParaRPr lang="en-US" sz="1400"/>
          </a:p>
        </p:txBody>
      </p:sp>
      <p:pic>
        <p:nvPicPr>
          <p:cNvPr id="54277" name="Picture 4" descr="http://farm1.static.flickr.com/47/136916757_8237b4a9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0463"/>
            <a:ext cx="4762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4" descr="http://farm1.static.flickr.com/47/136916757_8237b4a9f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1063"/>
            <a:ext cx="200818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12536" y="685800"/>
            <a:ext cx="8229600" cy="4906963"/>
          </a:xfrm>
        </p:spPr>
        <p:txBody>
          <a:bodyPr/>
          <a:lstStyle/>
          <a:p>
            <a:pPr marL="0">
              <a:buNone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Why does a lower resolution image still make sense to us?  What do we lose?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DA67C2-5E44-BA46-86BF-9FB28EE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2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Gaussian pyramid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599"/>
            <a:ext cx="61198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6973888" y="6488113"/>
            <a:ext cx="181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Source: Forsyth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33E337-E672-EE47-B4FD-59ED7122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83C2C-501D-40C8-A0F2-0637CFB7B2B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Laplacian filter</a:t>
            </a:r>
          </a:p>
        </p:txBody>
      </p:sp>
      <p:grpSp>
        <p:nvGrpSpPr>
          <p:cNvPr id="7172" name="Group 30"/>
          <p:cNvGrpSpPr>
            <a:grpSpLocks/>
          </p:cNvGrpSpPr>
          <p:nvPr/>
        </p:nvGrpSpPr>
        <p:grpSpPr bwMode="auto">
          <a:xfrm>
            <a:off x="185057" y="1371600"/>
            <a:ext cx="8839200" cy="4481513"/>
            <a:chOff x="144" y="1161"/>
            <a:chExt cx="5568" cy="2823"/>
          </a:xfrm>
        </p:grpSpPr>
        <p:graphicFrame>
          <p:nvGraphicFramePr>
            <p:cNvPr id="7170" name="Object 3"/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7" name="Photo Editor Photo" r:id="rId6" imgW="4133333" imgH="2905531" progId="MSPhotoEd.3">
                    <p:embed/>
                  </p:oleObj>
                </mc:Choice>
                <mc:Fallback>
                  <p:oleObj name="Photo Editor Photo" r:id="rId6" imgW="4133333" imgH="2905531" progId="MSPhotoEd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" y="2447"/>
                          <a:ext cx="1722" cy="1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2646" y="3714"/>
              <a:ext cx="7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Gaussian</a:t>
              </a:r>
            </a:p>
          </p:txBody>
        </p:sp>
        <p:grpSp>
          <p:nvGrpSpPr>
            <p:cNvPr id="7175" name="Group 17"/>
            <p:cNvGrpSpPr>
              <a:grpSpLocks/>
            </p:cNvGrpSpPr>
            <p:nvPr/>
          </p:nvGrpSpPr>
          <p:grpSpPr bwMode="auto">
            <a:xfrm>
              <a:off x="144" y="1161"/>
              <a:ext cx="1824" cy="2679"/>
              <a:chOff x="2064" y="576"/>
              <a:chExt cx="1824" cy="2679"/>
            </a:xfrm>
          </p:grpSpPr>
          <p:sp>
            <p:nvSpPr>
              <p:cNvPr id="7180" name="Freeform 7"/>
              <p:cNvSpPr>
                <a:spLocks/>
              </p:cNvSpPr>
              <p:nvPr/>
            </p:nvSpPr>
            <p:spPr bwMode="auto">
              <a:xfrm>
                <a:off x="2064" y="2304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1" name="Freeform 8"/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0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2" name="Line 9"/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3" name="Line 10"/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Line 11"/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5" name="Freeform 12"/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6" name="Freeform 13"/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Text Box 14"/>
              <p:cNvSpPr txBox="1">
                <a:spLocks noChangeArrowheads="1"/>
              </p:cNvSpPr>
              <p:nvPr/>
            </p:nvSpPr>
            <p:spPr bwMode="auto">
              <a:xfrm>
                <a:off x="2508" y="3024"/>
                <a:ext cx="8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/>
                  <a:t>unit impulse</a:t>
                </a:r>
              </a:p>
            </p:txBody>
          </p:sp>
        </p:grpSp>
        <p:pic>
          <p:nvPicPr>
            <p:cNvPr id="7176" name="Picture 1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20" descr="log"/>
            <p:cNvPicPr>
              <a:picLocks noChangeAspect="1" noChangeArrowheads="1"/>
            </p:cNvPicPr>
            <p:nvPr/>
          </p:nvPicPr>
          <p:blipFill>
            <a:blip r:embed="rId9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1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9" name="Text Box 5"/>
            <p:cNvSpPr txBox="1">
              <a:spLocks noChangeArrowheads="1"/>
            </p:cNvSpPr>
            <p:nvPr/>
          </p:nvSpPr>
          <p:spPr bwMode="auto">
            <a:xfrm>
              <a:off x="4076" y="3753"/>
              <a:ext cx="1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Laplacian of Gaussian</a:t>
              </a:r>
            </a:p>
          </p:txBody>
        </p:sp>
      </p:grpSp>
      <p:sp>
        <p:nvSpPr>
          <p:cNvPr id="7173" name="TextBox 25"/>
          <p:cNvSpPr txBox="1">
            <a:spLocks noChangeArrowheads="1"/>
          </p:cNvSpPr>
          <p:nvPr/>
        </p:nvSpPr>
        <p:spPr bwMode="auto">
          <a:xfrm>
            <a:off x="7209745" y="6411913"/>
            <a:ext cx="196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Source: Lazebnik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E36A2E-6D10-0843-A952-E3D4AC38D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Laplacian pyramid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55914"/>
            <a:ext cx="5868988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7026276" y="6477227"/>
            <a:ext cx="181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Source: Forsyth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2148A3-6A88-C548-AD20-D3136E446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83C2C-501D-40C8-A0F2-0637CFB7B2B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Computing Gaussian/Laplacian Pyramid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37556" r="44444" b="21555"/>
          <a:stretch>
            <a:fillRect/>
          </a:stretch>
        </p:blipFill>
        <p:spPr bwMode="auto">
          <a:xfrm>
            <a:off x="762000" y="1219200"/>
            <a:ext cx="78263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95799" y="4953001"/>
            <a:ext cx="449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Can we reconstruct the original from the </a:t>
            </a:r>
            <a:r>
              <a:rPr lang="en-US" altLang="zh-CN" sz="2400" dirty="0"/>
              <a:t>L</a:t>
            </a:r>
            <a:r>
              <a:rPr lang="en-US" sz="2400" dirty="0"/>
              <a:t>aplacian pyramid?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181887-35BF-314E-A2FD-C9A40E0A0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83C2C-501D-40C8-A0F2-0637CFB7B2B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914400"/>
          </a:xfrm>
        </p:spPr>
        <p:txBody>
          <a:bodyPr/>
          <a:lstStyle/>
          <a:p>
            <a:r>
              <a:rPr lang="en-US" dirty="0"/>
              <a:t>Creating a 2-level Laplacian pyramid</a:t>
            </a:r>
          </a:p>
        </p:txBody>
      </p:sp>
      <p:sp>
        <p:nvSpPr>
          <p:cNvPr id="3" name="Rectangle 2"/>
          <p:cNvSpPr/>
          <p:nvPr/>
        </p:nvSpPr>
        <p:spPr>
          <a:xfrm>
            <a:off x="490728" y="1828800"/>
            <a:ext cx="244144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Image  aka</a:t>
            </a:r>
          </a:p>
          <a:p>
            <a:pPr algn="ctr"/>
            <a:r>
              <a:rPr lang="en-US" dirty="0"/>
              <a:t>Gaussian_0</a:t>
            </a:r>
          </a:p>
        </p:txBody>
      </p:sp>
      <p:sp>
        <p:nvSpPr>
          <p:cNvPr id="6" name="Rectangle 5"/>
          <p:cNvSpPr/>
          <p:nvPr/>
        </p:nvSpPr>
        <p:spPr>
          <a:xfrm>
            <a:off x="7810500" y="2247900"/>
            <a:ext cx="12161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Lap 1 / </a:t>
            </a:r>
          </a:p>
          <a:p>
            <a:pPr algn="ctr"/>
            <a:r>
              <a:rPr lang="en-US" dirty="0"/>
              <a:t>Gauss 1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124200" y="25908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50708" y="1802798"/>
            <a:ext cx="150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Subsample</a:t>
            </a:r>
          </a:p>
        </p:txBody>
      </p:sp>
      <p:sp>
        <p:nvSpPr>
          <p:cNvPr id="9" name="Rectangle 8"/>
          <p:cNvSpPr/>
          <p:nvPr/>
        </p:nvSpPr>
        <p:spPr>
          <a:xfrm>
            <a:off x="4180318" y="1828800"/>
            <a:ext cx="244144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Smoothed_0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770568" y="25908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1800" y="185025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Gaussian Smooth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57400" y="4495800"/>
            <a:ext cx="2668524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Laplacian_0 = </a:t>
            </a:r>
          </a:p>
          <a:p>
            <a:pPr algn="ctr"/>
            <a:r>
              <a:rPr lang="en-US" dirty="0"/>
              <a:t>Guassian_0 – Smoothed_0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44216" y="3352800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4928" y="3429000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23F7B-8831-9847-AB49-01BD5A18C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83C2C-501D-40C8-A0F2-0637CFB7B2B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1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914400"/>
          </a:xfrm>
        </p:spPr>
        <p:txBody>
          <a:bodyPr/>
          <a:lstStyle/>
          <a:p>
            <a:r>
              <a:rPr lang="en-US" dirty="0"/>
              <a:t>Reconstructing the image from Laplacian pyramid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4928" y="4377558"/>
            <a:ext cx="2656119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Image  = </a:t>
            </a:r>
          </a:p>
          <a:p>
            <a:pPr algn="ctr"/>
            <a:r>
              <a:rPr lang="en-US" dirty="0"/>
              <a:t>Smoothed_0 + Laplacian0</a:t>
            </a:r>
          </a:p>
        </p:txBody>
      </p:sp>
      <p:sp>
        <p:nvSpPr>
          <p:cNvPr id="6" name="Rectangle 5"/>
          <p:cNvSpPr/>
          <p:nvPr/>
        </p:nvSpPr>
        <p:spPr>
          <a:xfrm>
            <a:off x="7810500" y="2247900"/>
            <a:ext cx="12161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Lap 1 / </a:t>
            </a:r>
          </a:p>
          <a:p>
            <a:pPr algn="ctr"/>
            <a:r>
              <a:rPr lang="en-US" dirty="0"/>
              <a:t>Gauss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1766" y="1527093"/>
            <a:ext cx="1502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Upsample</a:t>
            </a:r>
            <a:r>
              <a:rPr lang="en-US" dirty="0"/>
              <a:t> and smooth</a:t>
            </a:r>
          </a:p>
        </p:txBody>
      </p:sp>
      <p:sp>
        <p:nvSpPr>
          <p:cNvPr id="9" name="Rectangle 8"/>
          <p:cNvSpPr/>
          <p:nvPr/>
        </p:nvSpPr>
        <p:spPr>
          <a:xfrm>
            <a:off x="4180318" y="1828800"/>
            <a:ext cx="244144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Smoothed_0</a:t>
            </a:r>
          </a:p>
        </p:txBody>
      </p:sp>
      <p:sp>
        <p:nvSpPr>
          <p:cNvPr id="10" name="Right Arrow 9"/>
          <p:cNvSpPr/>
          <p:nvPr/>
        </p:nvSpPr>
        <p:spPr>
          <a:xfrm flipH="1">
            <a:off x="6770568" y="25908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0095" y="1862958"/>
            <a:ext cx="244144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Laplacian_0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44216" y="3480137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4928" y="3479800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49442-18A1-C148-BF50-0AC91176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83C2C-501D-40C8-A0F2-0637CFB7B2B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8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0" grpId="0" animBg="1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Hybrid Image in Laplacian Pyramid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1" t="13086" r="32829" b="31296"/>
          <a:stretch>
            <a:fillRect/>
          </a:stretch>
        </p:blipFill>
        <p:spPr bwMode="auto">
          <a:xfrm>
            <a:off x="549275" y="1817913"/>
            <a:ext cx="85947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854075" y="1284513"/>
            <a:ext cx="3590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High frequency </a:t>
            </a:r>
            <a:r>
              <a:rPr lang="en-US">
                <a:sym typeface="Wingdings" pitchFamily="2" charset="2"/>
              </a:rPr>
              <a:t> Low frequency</a:t>
            </a:r>
            <a:endParaRPr lang="en-US"/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4892675" y="903514"/>
            <a:ext cx="3521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Extra points for project 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4DD6EA-6ADB-FC48-BD9D-28013CBF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990600"/>
            <a:ext cx="39893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Coarse-to-fine Image Registration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4785" y="1219200"/>
            <a:ext cx="4697413" cy="5105400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/>
              <a:t>Compute Gaussian pyramid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/>
              <a:t>Align with coarse pyramid</a:t>
            </a:r>
          </a:p>
          <a:p>
            <a:pPr marL="914400" lvl="1" indent="-514350" eaLnBrk="1" hangingPunct="1">
              <a:defRPr/>
            </a:pPr>
            <a:r>
              <a:rPr lang="en-US" sz="2000" dirty="0"/>
              <a:t>Find minimum SSD position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/>
              <a:t>Successively align with finer pyramids</a:t>
            </a:r>
          </a:p>
          <a:p>
            <a:pPr marL="914400" lvl="1" indent="-514350" eaLnBrk="1" hangingPunct="1">
              <a:defRPr/>
            </a:pPr>
            <a:r>
              <a:rPr lang="en-US" sz="2000" dirty="0"/>
              <a:t>Search small range (e.g., 5x5) centered around position determined at coarser scale</a:t>
            </a:r>
          </a:p>
          <a:p>
            <a:pPr marL="914400" lvl="1" indent="-514350" eaLnBrk="1" hangingPunct="1">
              <a:defRPr/>
            </a:pP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B3C1C0-0B4D-7B49-9A5E-9F4036BA7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Coarse-to-fine Image Registration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4689" y="1886634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Level 0</a:t>
            </a:r>
          </a:p>
          <a:p>
            <a:pPr algn="r"/>
            <a:r>
              <a:rPr lang="en-US" dirty="0" err="1"/>
              <a:t>HxW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5384" y="3985706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Level 1</a:t>
            </a:r>
          </a:p>
          <a:p>
            <a:pPr algn="r"/>
            <a:r>
              <a:rPr lang="en-US" dirty="0"/>
              <a:t>H/2 x W/2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5384" y="5290344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Level 2</a:t>
            </a:r>
          </a:p>
          <a:p>
            <a:pPr algn="r"/>
            <a:r>
              <a:rPr lang="en-US" dirty="0"/>
              <a:t>H/4 x W/4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22030" y="9144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Im1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11306" y="94920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Im2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53000" y="1295400"/>
            <a:ext cx="2441448" cy="18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5597888" y="3782341"/>
            <a:ext cx="1216152" cy="9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5797296" y="5536224"/>
            <a:ext cx="603504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2286000" y="1295400"/>
            <a:ext cx="244144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2930888" y="3782341"/>
            <a:ext cx="12161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3130296" y="5536224"/>
            <a:ext cx="60350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5" name="Oval 24"/>
          <p:cNvSpPr/>
          <p:nvPr/>
        </p:nvSpPr>
        <p:spPr>
          <a:xfrm>
            <a:off x="3279648" y="5627132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204971" y="3947716"/>
            <a:ext cx="603504" cy="603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898647" y="1617677"/>
            <a:ext cx="1216152" cy="1216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096000" y="5645532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197463" y="3927119"/>
            <a:ext cx="603504" cy="603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78063" y="1647890"/>
            <a:ext cx="1216152" cy="1216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0CCB8B-48E0-CE4A-ACDF-D49AEE32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953000" y="1295400"/>
            <a:ext cx="2441448" cy="18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597888" y="3782341"/>
            <a:ext cx="1216152" cy="9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5797296" y="5536224"/>
            <a:ext cx="603504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Coarse-to-fine Image Registration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1295400"/>
            <a:ext cx="244144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930888" y="3782341"/>
            <a:ext cx="12161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3130296" y="5536224"/>
            <a:ext cx="60350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222030" y="9144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Im1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11306" y="94920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Im2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5800" y="6121132"/>
                <a:ext cx="7450886" cy="736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..</m:t>
                                  </m:r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∈{−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..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SSD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𝑖𝑚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translate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𝑖𝑚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𝑡𝑦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121132"/>
                <a:ext cx="7450886" cy="736868"/>
              </a:xfrm>
              <a:prstGeom prst="rect">
                <a:avLst/>
              </a:prstGeom>
              <a:blipFill>
                <a:blip r:embed="rId3"/>
                <a:stretch>
                  <a:fillRect b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9600" y="4819076"/>
                <a:ext cx="8339847" cy="591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∈2⋅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..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=2⋅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+{−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..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SSD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𝑖𝑚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translate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𝑖𝑚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𝑡𝑦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819076"/>
                <a:ext cx="8339847" cy="591124"/>
              </a:xfrm>
              <a:prstGeom prst="rect">
                <a:avLst/>
              </a:prstGeom>
              <a:blipFill>
                <a:blip r:embed="rId4"/>
                <a:stretch>
                  <a:fillRect b="-7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9600" y="3134341"/>
                <a:ext cx="8210261" cy="599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∈2⋅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..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=2⋅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+{−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..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SSD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𝑖𝑚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translate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𝑖𝑚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𝑡𝑦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134341"/>
                <a:ext cx="8210261" cy="599459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3279648" y="5627132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204971" y="3947716"/>
            <a:ext cx="603504" cy="603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898647" y="1617677"/>
            <a:ext cx="1216152" cy="1216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0" y="5645532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197463" y="3927119"/>
            <a:ext cx="603504" cy="603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178063" y="1647890"/>
            <a:ext cx="1216152" cy="1216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890974" y="5569332"/>
            <a:ext cx="603504" cy="4572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7676861" y="3792268"/>
            <a:ext cx="1143000" cy="90078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7497354" y="1363926"/>
            <a:ext cx="2027646" cy="176027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8204953" y="562713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</a:t>
            </a:r>
            <a:endParaRPr lang="en-US" sz="3600" dirty="0"/>
          </a:p>
        </p:txBody>
      </p:sp>
      <p:sp>
        <p:nvSpPr>
          <p:cNvPr id="38" name="TextBox 37"/>
          <p:cNvSpPr txBox="1"/>
          <p:nvPr/>
        </p:nvSpPr>
        <p:spPr>
          <a:xfrm>
            <a:off x="8368218" y="3786568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95368" y="1781849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418481" y="4132464"/>
            <a:ext cx="222924" cy="2352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740359" y="2139508"/>
            <a:ext cx="222924" cy="2352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662335" y="20113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922078" y="5594626"/>
            <a:ext cx="542218" cy="3987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458809" y="415003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51B7B7-B4CC-AB49-A6EA-F02FFB5F6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2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32" grpId="0" animBg="1"/>
      <p:bldP spid="33" grpId="0" animBg="1"/>
      <p:bldP spid="34" grpId="0" animBg="1"/>
      <p:bldP spid="35" grpId="0"/>
      <p:bldP spid="38" grpId="0"/>
      <p:bldP spid="39" grpId="0"/>
      <p:bldP spid="40" grpId="0" animBg="1"/>
      <p:bldP spid="41" grpId="0" animBg="1"/>
      <p:bldP spid="42" grpId="0"/>
      <p:bldP spid="44" grpId="0" animBg="1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536" y="685800"/>
            <a:ext cx="8229600" cy="4906963"/>
          </a:xfrm>
        </p:spPr>
        <p:txBody>
          <a:bodyPr/>
          <a:lstStyle/>
          <a:p>
            <a:pPr marL="0">
              <a:buNone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Why does a lower resolution image still make sense to us?  What do we lose?</a:t>
            </a:r>
          </a:p>
        </p:txBody>
      </p:sp>
      <p:sp>
        <p:nvSpPr>
          <p:cNvPr id="54276" name="TextBox 18"/>
          <p:cNvSpPr txBox="1">
            <a:spLocks noChangeArrowheads="1"/>
          </p:cNvSpPr>
          <p:nvPr/>
        </p:nvSpPr>
        <p:spPr bwMode="auto">
          <a:xfrm>
            <a:off x="4567729" y="6562725"/>
            <a:ext cx="472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Image: </a:t>
            </a:r>
            <a:r>
              <a:rPr lang="en-US" sz="1400">
                <a:hlinkClick r:id="rId2"/>
              </a:rPr>
              <a:t>http://www.flickr.com/photos/igorms/136916757/ </a:t>
            </a:r>
            <a:endParaRPr lang="en-US" sz="1400"/>
          </a:p>
        </p:txBody>
      </p:sp>
      <p:pic>
        <p:nvPicPr>
          <p:cNvPr id="54277" name="Picture 4" descr="http://farm1.static.flickr.com/47/136916757_8237b4a9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0" y="2729139"/>
            <a:ext cx="4762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9" t="2453" r="13825"/>
          <a:stretch/>
        </p:blipFill>
        <p:spPr>
          <a:xfrm>
            <a:off x="5371911" y="2729140"/>
            <a:ext cx="3772089" cy="3349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40555" y="2544473"/>
            <a:ext cx="1834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FFT linear scale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42136" y="2760792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+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65B465-EFAB-894C-A8CF-62F25A8F8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60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990600"/>
            <a:ext cx="39893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Coarse-to-fine Image Registration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4785" y="1219200"/>
            <a:ext cx="4697413" cy="5105400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/>
              <a:t>Compute Gaussian pyramid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/>
              <a:t>Align with coarse pyramid</a:t>
            </a:r>
          </a:p>
          <a:p>
            <a:pPr marL="914400" lvl="1" indent="-514350" eaLnBrk="1" hangingPunct="1">
              <a:defRPr/>
            </a:pPr>
            <a:r>
              <a:rPr lang="en-US" sz="2000" dirty="0"/>
              <a:t>Find minimum SSD position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/>
              <a:t>Successively align with finer pyramids</a:t>
            </a:r>
          </a:p>
          <a:p>
            <a:pPr marL="914400" lvl="1" indent="-514350" eaLnBrk="1" hangingPunct="1">
              <a:defRPr/>
            </a:pPr>
            <a:r>
              <a:rPr lang="en-US" sz="2000" dirty="0"/>
              <a:t>Search small range (e.g., 5x5) centered around position determined at coarser scale</a:t>
            </a:r>
          </a:p>
          <a:p>
            <a:pPr marL="914400" lvl="1" indent="-514350" eaLnBrk="1" hangingPunct="1">
              <a:defRPr/>
            </a:pPr>
            <a:endParaRPr lang="en-US" sz="2000" dirty="0"/>
          </a:p>
          <a:p>
            <a:pPr marL="914400" lvl="1" indent="-514350" eaLnBrk="1" hangingPunct="1">
              <a:defRPr/>
            </a:pPr>
            <a:endParaRPr lang="en-US" sz="2000" dirty="0"/>
          </a:p>
          <a:p>
            <a:pPr marL="514350" indent="-514350" eaLnBrk="1" hangingPunct="1">
              <a:buNone/>
              <a:defRPr/>
            </a:pPr>
            <a:r>
              <a:rPr lang="en-US" sz="2400" dirty="0"/>
              <a:t>Why is this faster?</a:t>
            </a:r>
          </a:p>
          <a:p>
            <a:pPr marL="514350" indent="-514350" eaLnBrk="1" hangingPunct="1">
              <a:buNone/>
              <a:defRPr/>
            </a:pPr>
            <a:endParaRPr lang="en-US" sz="2400" dirty="0"/>
          </a:p>
          <a:p>
            <a:pPr marL="0" indent="-514350" eaLnBrk="1" hangingPunct="1">
              <a:buNone/>
              <a:defRPr/>
            </a:pPr>
            <a:r>
              <a:rPr lang="en-US" sz="2400" dirty="0"/>
              <a:t>Are we guaranteed to get the same result?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A2A00C-E525-F542-870E-198D90AD9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4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Question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/>
              <a:t>	Can you align the images using the FFT?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/>
              <a:t>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1DF414-F996-0744-9321-6AE2BC3B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257" y="1524000"/>
            <a:ext cx="8229600" cy="4373563"/>
          </a:xfrm>
        </p:spPr>
        <p:txBody>
          <a:bodyPr/>
          <a:lstStyle/>
          <a:p>
            <a:pPr marL="0" eaLnBrk="1" hangingPunct="1">
              <a:buNone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How is it that a 4MP image can be compressed to a few hundred KB without a noticeable change?</a:t>
            </a: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642257" y="152400"/>
            <a:ext cx="2598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/>
              <a:t>Compression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E79C9D-11E9-E049-BAAB-F237D8972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6425" y="30388"/>
            <a:ext cx="8229600" cy="838200"/>
          </a:xfrm>
        </p:spPr>
        <p:txBody>
          <a:bodyPr/>
          <a:lstStyle/>
          <a:p>
            <a:pPr eaLnBrk="1" hangingPunct="1"/>
            <a:r>
              <a:rPr lang="en-US"/>
              <a:t>Lossy Image Compression (JPEG)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374211"/>
              </p:ext>
            </p:extLst>
          </p:nvPr>
        </p:nvGraphicFramePr>
        <p:xfrm>
          <a:off x="3595914" y="1500413"/>
          <a:ext cx="4572000" cy="452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Bitmap Image" r:id="rId3" imgW="4990476" imgH="4944165" progId="Paint.Picture">
                  <p:embed/>
                </p:oleObj>
              </mc:Choice>
              <mc:Fallback>
                <p:oleObj name="Bitmap Image" r:id="rId3" imgW="4990476" imgH="494416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914" y="1500413"/>
                        <a:ext cx="4572000" cy="452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5" descr="d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89" y="2386238"/>
            <a:ext cx="25336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1055914" y="6085113"/>
            <a:ext cx="49424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Block-based Discrete Cosine Transform (DCT)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53564" y="6477227"/>
            <a:ext cx="14795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Slides: Efros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C1C0D2-ADC8-1C4B-BA80-A815206C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Using DCT in JPEG </a:t>
            </a:r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382000" cy="5135563"/>
          </a:xfrm>
        </p:spPr>
        <p:txBody>
          <a:bodyPr/>
          <a:lstStyle/>
          <a:p>
            <a:pPr eaLnBrk="1" hangingPunct="1"/>
            <a:r>
              <a:rPr lang="en-US" dirty="0"/>
              <a:t>The first coefficient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B(0,0)</a:t>
            </a:r>
            <a:r>
              <a:rPr lang="en-US" dirty="0"/>
              <a:t> is the DC component, the average intensity</a:t>
            </a:r>
          </a:p>
          <a:p>
            <a:pPr eaLnBrk="1" hangingPunct="1"/>
            <a:r>
              <a:rPr lang="en-US" dirty="0"/>
              <a:t>The top-left </a:t>
            </a:r>
            <a:r>
              <a:rPr lang="en-US" dirty="0" err="1"/>
              <a:t>coeffs</a:t>
            </a:r>
            <a:r>
              <a:rPr lang="en-US" dirty="0"/>
              <a:t> represent low frequencies, the bottom right – high frequencies</a:t>
            </a:r>
          </a:p>
          <a:p>
            <a:pPr eaLnBrk="1" hangingPunct="1"/>
            <a:endParaRPr lang="en-US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26971"/>
            <a:ext cx="266700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50771"/>
            <a:ext cx="28194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22942E-E341-0947-8349-67D34F5CC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Image compression using DCT</a:t>
            </a:r>
            <a:endParaRPr lang="en-US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sym typeface="Wingdings" pitchFamily="2" charset="2"/>
              </a:rPr>
              <a:t>Quantize </a:t>
            </a:r>
          </a:p>
          <a:p>
            <a:pPr lvl="1" eaLnBrk="1" hangingPunct="1"/>
            <a:r>
              <a:rPr lang="en-US" sz="2000">
                <a:sym typeface="Wingdings" pitchFamily="2" charset="2"/>
              </a:rPr>
              <a:t>More coarsely for high frequencies (which also tend to have smaller values)</a:t>
            </a:r>
          </a:p>
          <a:p>
            <a:pPr lvl="1" eaLnBrk="1" hangingPunct="1"/>
            <a:r>
              <a:rPr lang="en-US" sz="2000">
                <a:sym typeface="Wingdings" pitchFamily="2" charset="2"/>
              </a:rPr>
              <a:t>Many quantized high frequency values will be zero</a:t>
            </a:r>
          </a:p>
          <a:p>
            <a:pPr eaLnBrk="1" hangingPunct="1"/>
            <a:r>
              <a:rPr lang="en-US" sz="2400">
                <a:sym typeface="Wingdings" pitchFamily="2" charset="2"/>
              </a:rPr>
              <a:t>Encode</a:t>
            </a:r>
          </a:p>
          <a:p>
            <a:pPr lvl="1" eaLnBrk="1" hangingPunct="1"/>
            <a:r>
              <a:rPr lang="en-US" sz="2000">
                <a:sym typeface="Wingdings" pitchFamily="2" charset="2"/>
              </a:rPr>
              <a:t>Can decode with inverse dct</a:t>
            </a:r>
          </a:p>
        </p:txBody>
      </p:sp>
      <p:pic>
        <p:nvPicPr>
          <p:cNvPr id="32772" name="Picture 8" descr="G=&#10;\begin{array}{c}&#10;u \\&#10;\longrightarrow \\&#10;\left[&#10;\begin{array}{rrrrrrrr}&#10; -415.38 &amp; -30.19 &amp; -61.20 &amp;  27.24 &amp;  56.13 &amp; -20.10 &amp; -2.39 &amp;  0.46 \\&#10;    4.47 &amp; -21.86 &amp; -60.76 &amp;  10.25 &amp;  13.15 &amp;  -7.09 &amp; -8.54 &amp;  4.88 \\&#10;  -46.83 &amp;   7.37 &amp;  77.13 &amp; -24.56 &amp; -28.91 &amp;   9.93 &amp;  5.42 &amp; -5.65 \\&#10;  -48.53 &amp;  12.07 &amp;  34.10 &amp; -14.76 &amp; -10.24 &amp;   6.30 &amp;  1.83 &amp;  1.95 \\&#10;   12.12 &amp;  -6.55 &amp; -13.20 &amp;  -3.95 &amp;  -1.88 &amp;   1.75 &amp; -2.79 &amp;  3.14 \\&#10;   -7.73 &amp;   2.91 &amp;   2.38 &amp;  -5.94 &amp;  -2.38 &amp;   0.94 &amp;  4.30 &amp;  1.85 \\&#10;   -1.03 &amp;   0.18 &amp;   0.42 &amp;  -2.42 &amp;  -0.88 &amp;  -3.02 &amp;  4.12 &amp; -0.66 \\&#10;   -0.17 &amp;   0.14 &amp;  -1.07 &amp;  -4.19 &amp;  -1.17 &amp;  -0.10 &amp;  0.50 &amp;  1.68&#10;\end{array}&#10;\right]&#10;\end{array}&#10;\Bigg\downarrow 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7" y="3200400"/>
            <a:ext cx="48990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Q=&#10;\begin{bmatrix}&#10; 16 &amp; 11 &amp; 10 &amp; 16 &amp; 24 &amp; 40 &amp; 51 &amp; 61 \\&#10; 12 &amp; 12 &amp; 14 &amp; 19 &amp; 26 &amp; 58 &amp; 60 &amp; 55 \\&#10; 14 &amp; 13 &amp; 16 &amp; 24 &amp; 40 &amp; 57 &amp; 69 &amp; 56 \\&#10; 14 &amp; 17 &amp; 22 &amp; 29 &amp; 51 &amp; 87 &amp; 80 &amp; 62 \\&#10; 18 &amp; 22 &amp; 37 &amp; 56 &amp; 68 &amp; 109 &amp; 103 &amp; 77 \\&#10; 24 &amp; 35 &amp; 55 &amp; 64 &amp; 81 &amp; 104 &amp; 113 &amp; 92 \\&#10; 49 &amp; 64 &amp; 78 &amp; 87 &amp; 103 &amp; 121 &amp; 120 &amp; 101 \\&#10; 72 &amp; 92 &amp; 95 &amp; 98 &amp; 112 &amp; 100 &amp; 103 &amp; 99&#10;\end{bmatrix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486" y="4200525"/>
            <a:ext cx="32004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2" descr="B=&#10;\left[&#10;\begin{array}{rrrrrrrr}&#10; -26 &amp; -3 &amp; -6 &amp; 2 &amp; 2 &amp; -1 &amp; 0 &amp; 0 \\&#10; 0 &amp; -2 &amp; -4 &amp; 1 &amp; 1 &amp; 0 &amp; 0 &amp; 0 \\&#10; -3 &amp; 1 &amp; 5 &amp; -1 &amp; -1 &amp; 0 &amp; 0 &amp; 0 \\&#10; -3 &amp; 1 &amp; 2 &amp; -1 &amp; 0 &amp; 0 &amp; 0 &amp; 0 \\&#10; 1 &amp; 0 &amp; 0 &amp; 0 &amp; 0 &amp; 0 &amp; 0 &amp; 0 \\&#10; 0 &amp; 0 &amp; 0 &amp; 0 &amp; 0 &amp; 0 &amp; 0 &amp; 0 \\&#10; 0 &amp; 0 &amp; 0 &amp; 0 &amp; 0 &amp; 0 &amp; 0 &amp; 0 \\&#10; 0 &amp; 0 &amp; 0 &amp; 0 &amp; 0 &amp; 0 &amp; 0 &amp; 0&#10;\end{array}&#10;\right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86" y="5392738"/>
            <a:ext cx="2590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wn Arrow 14"/>
          <p:cNvSpPr/>
          <p:nvPr/>
        </p:nvSpPr>
        <p:spPr>
          <a:xfrm>
            <a:off x="2906486" y="4810124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6" name="TextBox 15"/>
          <p:cNvSpPr txBox="1">
            <a:spLocks noChangeArrowheads="1"/>
          </p:cNvSpPr>
          <p:nvPr/>
        </p:nvSpPr>
        <p:spPr bwMode="auto">
          <a:xfrm>
            <a:off x="6716486" y="3743324"/>
            <a:ext cx="204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Quantization table</a:t>
            </a:r>
          </a:p>
        </p:txBody>
      </p:sp>
      <p:sp>
        <p:nvSpPr>
          <p:cNvPr id="32777" name="TextBox 16"/>
          <p:cNvSpPr txBox="1">
            <a:spLocks noChangeArrowheads="1"/>
          </p:cNvSpPr>
          <p:nvPr/>
        </p:nvSpPr>
        <p:spPr bwMode="auto">
          <a:xfrm>
            <a:off x="544287" y="3068638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Filter responses</a:t>
            </a:r>
          </a:p>
        </p:txBody>
      </p:sp>
      <p:sp>
        <p:nvSpPr>
          <p:cNvPr id="32778" name="TextBox 17"/>
          <p:cNvSpPr txBox="1">
            <a:spLocks noChangeArrowheads="1"/>
          </p:cNvSpPr>
          <p:nvPr/>
        </p:nvSpPr>
        <p:spPr bwMode="auto">
          <a:xfrm>
            <a:off x="544287" y="5038724"/>
            <a:ext cx="196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Quantized values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B22888-AC66-0741-810D-83364421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JPEG Compression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/>
              <a:t>Convert image to </a:t>
            </a:r>
            <a:r>
              <a:rPr lang="en-US" dirty="0" err="1"/>
              <a:t>YCrCb</a:t>
            </a:r>
            <a:endParaRPr lang="en-US" dirty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/>
              <a:t>Subsample color by factor of 2</a:t>
            </a:r>
          </a:p>
          <a:p>
            <a:pPr marL="914400" lvl="1" indent="-514350" eaLnBrk="1" hangingPunct="1"/>
            <a:r>
              <a:rPr lang="en-US" dirty="0"/>
              <a:t>People have bad resolution for color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/>
              <a:t>Split into blocks (8x8, typically), subtract 128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/>
              <a:t>For each block</a:t>
            </a:r>
          </a:p>
          <a:p>
            <a:pPr marL="914400" lvl="1" indent="-514350" eaLnBrk="1" hangingPunct="1">
              <a:buFont typeface="Calibri" pitchFamily="34" charset="0"/>
              <a:buAutoNum type="alphaLcPeriod"/>
            </a:pPr>
            <a:r>
              <a:rPr lang="en-US" dirty="0"/>
              <a:t>Compute DCT coefficients</a:t>
            </a:r>
          </a:p>
          <a:p>
            <a:pPr marL="914400" lvl="1" indent="-514350" eaLnBrk="1" hangingPunct="1">
              <a:buFont typeface="Calibri" pitchFamily="34" charset="0"/>
              <a:buAutoNum type="alphaLcPeriod"/>
            </a:pPr>
            <a:r>
              <a:rPr lang="en-US" dirty="0"/>
              <a:t>Coarsely quantize</a:t>
            </a:r>
          </a:p>
          <a:p>
            <a:pPr marL="1314450" lvl="2" indent="-514350" eaLnBrk="1" hangingPunct="1"/>
            <a:r>
              <a:rPr lang="en-US" dirty="0"/>
              <a:t>Many high frequency components will become zero</a:t>
            </a:r>
          </a:p>
          <a:p>
            <a:pPr marL="914400" lvl="1" indent="-514350" eaLnBrk="1" hangingPunct="1">
              <a:buFont typeface="Calibri" pitchFamily="34" charset="0"/>
              <a:buAutoNum type="alphaLcPeriod"/>
            </a:pPr>
            <a:r>
              <a:rPr lang="en-US" dirty="0"/>
              <a:t>Encode (e.g., with Huffman coding)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en-US" dirty="0"/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5638800" y="6202363"/>
            <a:ext cx="3633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2"/>
              </a:rPr>
              <a:t>http://en.wikipedia.org/wiki/YCbCr</a:t>
            </a:r>
            <a:endParaRPr lang="en-US"/>
          </a:p>
          <a:p>
            <a:pPr eaLnBrk="1" hangingPunct="1"/>
            <a:r>
              <a:rPr lang="en-US">
                <a:hlinkClick r:id="rId3"/>
              </a:rPr>
              <a:t>http://en.wikipedia.org/wiki/JPEG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AC2F52-EC25-6848-BE86-BDDD2A870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Lossless compression (PNG)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6705600" cy="5135563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/>
              <a:t>Predict that a pixel’s value based on its upper-left neighborhood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/>
              <a:t>Store difference of predicted and actual value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err="1"/>
              <a:t>Pkzip</a:t>
            </a:r>
            <a:r>
              <a:rPr lang="en-US" dirty="0"/>
              <a:t> it (DEFLATE algorithm)</a:t>
            </a:r>
          </a:p>
          <a:p>
            <a:pPr eaLnBrk="1" hangingPunct="1">
              <a:defRPr/>
            </a:pPr>
            <a:endParaRPr lang="en-US" dirty="0"/>
          </a:p>
          <a:p>
            <a:pPr marL="971550" lvl="1" indent="-514350" eaLnBrk="1" hangingPunct="1">
              <a:buFont typeface="+mj-lt"/>
              <a:buAutoNum type="arabicPeriod"/>
              <a:defRPr/>
            </a:pPr>
            <a:endParaRPr lang="en-US" dirty="0"/>
          </a:p>
          <a:p>
            <a:pPr marL="971550" lvl="1" indent="-514350" eaLnBrk="1" hangingPunct="1">
              <a:buFont typeface="+mj-lt"/>
              <a:buAutoNum type="arabicPeriod"/>
              <a:defRPr/>
            </a:pPr>
            <a:endParaRPr lang="en-US" dirty="0"/>
          </a:p>
        </p:txBody>
      </p:sp>
      <p:pic>
        <p:nvPicPr>
          <p:cNvPr id="34820" name="Picture 4" descr="http://upload.wikimedia.org/wikipedia/commons/thumb/3/39/Pixel-prediction.svg/161px-Pixel-predic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1447800"/>
            <a:ext cx="1533525" cy="149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42CDF0-5F2F-2549-862B-BEF77572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Denoising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>
              <a:buFont typeface="Arial" charset="0"/>
              <a:buNone/>
            </a:pPr>
            <a:endParaRPr lang="en-US"/>
          </a:p>
        </p:txBody>
      </p:sp>
      <p:pic>
        <p:nvPicPr>
          <p:cNvPr id="35844" name="Picture 2" descr="C:\Documents and Settings\Derek Hoiem\My Documents\Classes\Spring10 - Computer Vision\figs\einstein_noi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12954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11"/>
          <p:cNvSpPr txBox="1">
            <a:spLocks noChangeArrowheads="1"/>
          </p:cNvSpPr>
          <p:nvPr/>
        </p:nvSpPr>
        <p:spPr bwMode="auto">
          <a:xfrm>
            <a:off x="1034142" y="5943600"/>
            <a:ext cx="269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Additive Gaussian Noise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463142" y="3392488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742" y="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234542" y="4002088"/>
            <a:ext cx="1219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Gaussian Filter</a:t>
            </a:r>
          </a:p>
        </p:txBody>
      </p:sp>
      <p:pic>
        <p:nvPicPr>
          <p:cNvPr id="196611" name="Picture 3" descr="C:\Documents and Settings\Derek Hoiem\My Documents\Classes\Spring10 - Computer Vision\figs\einstein_noise_smoot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318" y="1325563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180EF8-4D10-E34F-BAB7-1FE21BBB1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881743"/>
            <a:ext cx="54991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80999" y="5834743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Smoothing with larger standard deviations suppresses noise, but also blurs the image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Reducing Gaussian noise</a:t>
            </a:r>
          </a:p>
        </p:txBody>
      </p:sp>
      <p:pic>
        <p:nvPicPr>
          <p:cNvPr id="36869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210" r="28915"/>
          <a:stretch>
            <a:fillRect/>
          </a:stretch>
        </p:blipFill>
        <p:spPr bwMode="auto">
          <a:xfrm>
            <a:off x="6476999" y="957942"/>
            <a:ext cx="152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7123113" y="6487206"/>
            <a:ext cx="2020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Source: S. Lazebnik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3EDBE1-976F-B746-A443-137ACCD34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304800"/>
            <a:ext cx="8229600" cy="4983163"/>
          </a:xfrm>
        </p:spPr>
        <p:txBody>
          <a:bodyPr/>
          <a:lstStyle/>
          <a:p>
            <a:pPr marL="0">
              <a:buNone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Why do we get different, distance-dependent interpretations of hybrid images?</a:t>
            </a:r>
          </a:p>
        </p:txBody>
      </p:sp>
      <p:pic>
        <p:nvPicPr>
          <p:cNvPr id="55299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8"/>
          <a:stretch>
            <a:fillRect/>
          </a:stretch>
        </p:blipFill>
        <p:spPr bwMode="auto">
          <a:xfrm>
            <a:off x="635000" y="1905000"/>
            <a:ext cx="410845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" r="74422" b="49260"/>
          <a:stretch>
            <a:fillRect/>
          </a:stretch>
        </p:blipFill>
        <p:spPr bwMode="auto">
          <a:xfrm>
            <a:off x="6807200" y="1752599"/>
            <a:ext cx="16906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23" r="74422" b="3593"/>
          <a:stretch>
            <a:fillRect/>
          </a:stretch>
        </p:blipFill>
        <p:spPr bwMode="auto">
          <a:xfrm>
            <a:off x="6883400" y="4572000"/>
            <a:ext cx="15240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Box 12"/>
          <p:cNvSpPr txBox="1">
            <a:spLocks noChangeArrowheads="1"/>
          </p:cNvSpPr>
          <p:nvPr/>
        </p:nvSpPr>
        <p:spPr bwMode="auto">
          <a:xfrm>
            <a:off x="5435601" y="3733799"/>
            <a:ext cx="43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/>
              <a:t>?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902200" y="3047999"/>
            <a:ext cx="17526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978400" y="4114799"/>
            <a:ext cx="18288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8EB022-B228-734E-BE93-C315B1C44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262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Reducing salt-and-pepper noise by Gaussian smoothing</a:t>
            </a:r>
          </a:p>
        </p:txBody>
      </p:sp>
      <p:pic>
        <p:nvPicPr>
          <p:cNvPr id="37891" name="Picture 4" descr="salt_and_pe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79248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990726" y="2127250"/>
            <a:ext cx="556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3x3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4581526" y="2127250"/>
            <a:ext cx="556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5x5</a:t>
            </a: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7172326" y="2127250"/>
            <a:ext cx="556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7x7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CB5B14-2122-6E47-877B-D7A747BC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Alternative idea: Median filtering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1524000" y="1"/>
          <a:ext cx="1219200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"/>
                        <a:ext cx="1219200" cy="14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044121"/>
            <a:ext cx="7772400" cy="5454650"/>
          </a:xfrm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800"/>
              <a:t>A </a:t>
            </a:r>
            <a:r>
              <a:rPr lang="en-US" sz="2800" b="1"/>
              <a:t>median filter</a:t>
            </a:r>
            <a:r>
              <a:rPr lang="en-US" sz="2800"/>
              <a:t> operates over a window by selecting the median intensity in the window</a:t>
            </a:r>
            <a:br>
              <a:rPr lang="en-US" sz="2800"/>
            </a:br>
            <a:br>
              <a:rPr lang="en-US" sz="2800"/>
            </a:br>
            <a:br>
              <a:rPr lang="en-US" sz="2800"/>
            </a:br>
            <a:br>
              <a:rPr lang="en-US" sz="2800"/>
            </a:br>
            <a:br>
              <a:rPr lang="en-US" sz="2800"/>
            </a:br>
            <a:br>
              <a:rPr lang="en-US" sz="2800"/>
            </a:br>
            <a:br>
              <a:rPr lang="en-US" sz="2800"/>
            </a:br>
            <a:endParaRPr lang="en-US" sz="2800"/>
          </a:p>
        </p:txBody>
      </p:sp>
      <p:grpSp>
        <p:nvGrpSpPr>
          <p:cNvPr id="9221" name="Group 7"/>
          <p:cNvGrpSpPr>
            <a:grpSpLocks/>
          </p:cNvGrpSpPr>
          <p:nvPr/>
        </p:nvGrpSpPr>
        <p:grpSpPr bwMode="auto">
          <a:xfrm>
            <a:off x="1219200" y="2079171"/>
            <a:ext cx="6019800" cy="3657600"/>
            <a:chOff x="1344" y="1344"/>
            <a:chExt cx="2784" cy="1680"/>
          </a:xfrm>
        </p:grpSpPr>
        <p:pic>
          <p:nvPicPr>
            <p:cNvPr id="9224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1349"/>
              <a:ext cx="2666" cy="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Rectangle 6"/>
            <p:cNvSpPr>
              <a:spLocks noChangeArrowheads="1"/>
            </p:cNvSpPr>
            <p:nvPr/>
          </p:nvSpPr>
          <p:spPr bwMode="auto">
            <a:xfrm>
              <a:off x="1344" y="1344"/>
              <a:ext cx="96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128" name="Text Box 8"/>
          <p:cNvSpPr txBox="1">
            <a:spLocks noChangeArrowheads="1"/>
          </p:cNvSpPr>
          <p:nvPr/>
        </p:nvSpPr>
        <p:spPr bwMode="auto">
          <a:xfrm>
            <a:off x="746126" y="6041572"/>
            <a:ext cx="7178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/>
              <a:t>   Is median filtering linear?</a:t>
            </a: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7239001" y="6574971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Source: K. Grauman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AA5CA8-4C1E-4F4A-9731-4A013A94E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Median filter</a:t>
            </a:r>
          </a:p>
        </p:txBody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486" y="903514"/>
            <a:ext cx="7772400" cy="1447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Char char="•"/>
              <a:defRPr/>
            </a:pPr>
            <a:r>
              <a:rPr lang="en-US"/>
              <a:t>What advantage does median filtering have over Gaussian filtering?</a:t>
            </a:r>
          </a:p>
          <a:p>
            <a:pPr lvl="1" eaLnBrk="1" hangingPunct="1">
              <a:defRPr/>
            </a:pPr>
            <a:r>
              <a:rPr lang="en-US"/>
              <a:t>Robustness to outliers</a:t>
            </a:r>
          </a:p>
        </p:txBody>
      </p:sp>
      <p:pic>
        <p:nvPicPr>
          <p:cNvPr id="1077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86" y="2568802"/>
            <a:ext cx="4648200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7249887" y="6542314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Source: K. Grauman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0524EC-3377-0443-9455-21B5A3FC4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251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Median filter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83833"/>
            <a:ext cx="6705600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949451" y="947283"/>
            <a:ext cx="2790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Salt-and-pepper noise</a:t>
            </a: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4495801" y="932996"/>
            <a:ext cx="2790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Median filtered</a:t>
            </a:r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7391401" y="6571796"/>
            <a:ext cx="163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/>
              <a:t>Source: M. Hebert</a:t>
            </a:r>
          </a:p>
        </p:txBody>
      </p:sp>
      <p:sp>
        <p:nvSpPr>
          <p:cNvPr id="3994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0" y="6038395"/>
            <a:ext cx="7772400" cy="685800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Python: </a:t>
            </a:r>
            <a:r>
              <a:rPr lang="en-US" dirty="0" err="1"/>
              <a:t>scipy.ndimage.median_filter</a:t>
            </a:r>
            <a:r>
              <a:rPr lang="en-US" dirty="0"/>
              <a:t> (image, size)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637476-4C67-B747-A0FB-58E91256A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 Filtered Examples</a:t>
            </a:r>
          </a:p>
        </p:txBody>
      </p:sp>
      <p:pic>
        <p:nvPicPr>
          <p:cNvPr id="12290" name="Picture 2" descr="File:Medianfilter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4915793" cy="25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16315" y="6031376"/>
            <a:ext cx="4733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http://en.wikipedia.org/wiki/File:Medianfilterp.png</a:t>
            </a:r>
          </a:p>
          <a:p>
            <a:r>
              <a:rPr lang="en-US" sz="1400" dirty="0"/>
              <a:t>http://en.wikipedia.org/wiki/File:Median_filter_example.jpg</a:t>
            </a:r>
          </a:p>
        </p:txBody>
      </p:sp>
      <p:pic>
        <p:nvPicPr>
          <p:cNvPr id="12292" name="Picture 4" descr="File:Median filter exa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84" y="1664966"/>
            <a:ext cx="3733800" cy="411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7FEAE7-C132-3A49-93A1-175C8EB0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160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53143" y="149226"/>
            <a:ext cx="8458200" cy="571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Median vs. Gaussian filtering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1524000" y="1"/>
          <a:ext cx="1219200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"/>
                        <a:ext cx="1219200" cy="14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AutoShape 4"/>
          <p:cNvSpPr>
            <a:spLocks noChangeAspect="1" noChangeArrowheads="1" noTextEdit="1"/>
          </p:cNvSpPr>
          <p:nvPr/>
        </p:nvSpPr>
        <p:spPr bwMode="auto">
          <a:xfrm>
            <a:off x="1143000" y="865868"/>
            <a:ext cx="7239000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143000" y="865868"/>
            <a:ext cx="7239000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6" name="Picture 9" descr="salt_and_pepper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5268"/>
            <a:ext cx="6400800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2686051" y="732517"/>
            <a:ext cx="556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3x3</a:t>
            </a:r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4886326" y="732517"/>
            <a:ext cx="556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5x5</a:t>
            </a: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7019926" y="732517"/>
            <a:ext cx="556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7x7</a:t>
            </a: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533400" y="2067605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Gaussian</a:t>
            </a: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795338" y="4999717"/>
            <a:ext cx="94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Median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46CCE6-DA99-5D45-BBF1-D46E4F2D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Other filter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153401" cy="5135563"/>
          </a:xfrm>
        </p:spPr>
        <p:txBody>
          <a:bodyPr/>
          <a:lstStyle/>
          <a:p>
            <a:pPr eaLnBrk="1" hangingPunct="1"/>
            <a:r>
              <a:rPr lang="en-US" sz="2400" dirty="0"/>
              <a:t>Weighted median (pixels further from center count less)</a:t>
            </a:r>
          </a:p>
          <a:p>
            <a:pPr eaLnBrk="1" hangingPunct="1"/>
            <a:r>
              <a:rPr lang="en-US" sz="2400" dirty="0"/>
              <a:t>Clipped mean (average, ignoring few brightest and darkest pixels)</a:t>
            </a:r>
          </a:p>
          <a:p>
            <a:pPr eaLnBrk="1" hangingPunct="1"/>
            <a:r>
              <a:rPr lang="en-US" sz="2400" dirty="0"/>
              <a:t>Bilateral filtering (weight by spatial distance </a:t>
            </a:r>
            <a:r>
              <a:rPr lang="en-US" sz="2400" i="1" dirty="0"/>
              <a:t>and</a:t>
            </a:r>
            <a:r>
              <a:rPr lang="en-US" sz="2400" dirty="0"/>
              <a:t> intensity difference)</a:t>
            </a:r>
          </a:p>
        </p:txBody>
      </p:sp>
      <p:pic>
        <p:nvPicPr>
          <p:cNvPr id="61442" name="Picture 2" descr="http://vision.ai.uiuc.edu/~qyang6/publications/images/cvpr-09-qingxiong-y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14800"/>
            <a:ext cx="32194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11764" y="6411914"/>
            <a:ext cx="3551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3"/>
              </a:rPr>
              <a:t>http://vision.ai.uiuc.edu/?p=1455</a:t>
            </a: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95800" y="6411914"/>
            <a:ext cx="89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Image: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24201" y="5867400"/>
            <a:ext cx="182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Bilateral filtering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0824" y="3324603"/>
            <a:ext cx="762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cv2.bilateralFilter(size,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sigma_color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signal_spatial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B4CE3-1BA7-F348-B457-26484EC7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Last 3 Days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458200" cy="5135563"/>
          </a:xfrm>
        </p:spPr>
        <p:txBody>
          <a:bodyPr/>
          <a:lstStyle/>
          <a:p>
            <a:r>
              <a:rPr lang="en-US" dirty="0"/>
              <a:t>Filtering in spatial domain</a:t>
            </a:r>
          </a:p>
          <a:p>
            <a:pPr lvl="1"/>
            <a:r>
              <a:rPr lang="en-US" dirty="0"/>
              <a:t>Slide filter over image and take dot product at each position</a:t>
            </a:r>
          </a:p>
          <a:p>
            <a:pPr lvl="1"/>
            <a:r>
              <a:rPr lang="en-US" dirty="0"/>
              <a:t>Remember linearity (for linear filters)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72F651-DC1E-504B-9AB9-F71C61321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Last 3 Days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Linear filters for basic processing</a:t>
            </a:r>
          </a:p>
          <a:p>
            <a:pPr lvl="1"/>
            <a:r>
              <a:rPr lang="en-US" sz="3200"/>
              <a:t>Edge filter (high-pass)</a:t>
            </a:r>
          </a:p>
          <a:p>
            <a:pPr lvl="1"/>
            <a:r>
              <a:rPr lang="en-US" sz="3200"/>
              <a:t>Gaussian filter (low-pass)</a:t>
            </a:r>
          </a:p>
          <a:p>
            <a:pPr lvl="1"/>
            <a:endParaRPr lang="en-US" sz="3200"/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491774"/>
              </p:ext>
            </p:extLst>
          </p:nvPr>
        </p:nvGraphicFramePr>
        <p:xfrm>
          <a:off x="7391400" y="4449764"/>
          <a:ext cx="13144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Photo Editor Photo" r:id="rId3" imgW="4133333" imgH="2905531" progId="MSPhotoEd.3">
                  <p:embed/>
                </p:oleObj>
              </mc:Choice>
              <mc:Fallback>
                <p:oleObj name="Photo Editor Photo" r:id="rId3" imgW="4133333" imgH="2905531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449764"/>
                        <a:ext cx="131445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4865688" y="6254752"/>
            <a:ext cx="189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FFT of Gaussian</a:t>
            </a:r>
          </a:p>
        </p:txBody>
      </p:sp>
      <p:sp>
        <p:nvSpPr>
          <p:cNvPr id="11270" name="TextBox 19"/>
          <p:cNvSpPr txBox="1">
            <a:spLocks noChangeArrowheads="1"/>
          </p:cNvSpPr>
          <p:nvPr/>
        </p:nvSpPr>
        <p:spPr bwMode="auto">
          <a:xfrm>
            <a:off x="1676400" y="2706689"/>
            <a:ext cx="1003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[-1 1]</a:t>
            </a:r>
          </a:p>
        </p:txBody>
      </p:sp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3" t="14542" r="38863" b="47655"/>
          <a:stretch>
            <a:fillRect/>
          </a:stretch>
        </p:blipFill>
        <p:spPr bwMode="auto">
          <a:xfrm>
            <a:off x="762000" y="3230563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Box 21"/>
          <p:cNvSpPr txBox="1">
            <a:spLocks noChangeArrowheads="1"/>
          </p:cNvSpPr>
          <p:nvPr/>
        </p:nvSpPr>
        <p:spPr bwMode="auto">
          <a:xfrm>
            <a:off x="1066801" y="6213477"/>
            <a:ext cx="2386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FFT of Gradient Filter</a:t>
            </a:r>
          </a:p>
        </p:txBody>
      </p:sp>
      <p:pic>
        <p:nvPicPr>
          <p:cNvPr id="1127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3" t="14822" r="38849" b="47720"/>
          <a:stretch>
            <a:fillRect/>
          </a:stretch>
        </p:blipFill>
        <p:spPr bwMode="auto">
          <a:xfrm>
            <a:off x="4191000" y="3306763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6"/>
          <p:cNvSpPr txBox="1">
            <a:spLocks noChangeArrowheads="1"/>
          </p:cNvSpPr>
          <p:nvPr/>
        </p:nvSpPr>
        <p:spPr bwMode="auto">
          <a:xfrm>
            <a:off x="7467601" y="5364163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Gaussian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0D1EF6-6CFA-EC4E-9229-6EF0A46AE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Last 3 Days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Derivative of Gaussian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4" t="4907" r="32370" b="41333"/>
          <a:stretch>
            <a:fillRect/>
          </a:stretch>
        </p:blipFill>
        <p:spPr bwMode="auto">
          <a:xfrm>
            <a:off x="1905000" y="1826306"/>
            <a:ext cx="50641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FA3B9F-7B56-D04F-9414-C6284B50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Hybrid Image in FFT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2" r="66875" b="10031"/>
          <a:stretch>
            <a:fillRect/>
          </a:stretch>
        </p:blipFill>
        <p:spPr bwMode="auto">
          <a:xfrm>
            <a:off x="304800" y="1981200"/>
            <a:ext cx="2743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5" t="13086" r="626" b="10031"/>
          <a:stretch>
            <a:fillRect/>
          </a:stretch>
        </p:blipFill>
        <p:spPr bwMode="auto">
          <a:xfrm>
            <a:off x="3581400" y="1981200"/>
            <a:ext cx="5410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qual 5"/>
          <p:cNvSpPr/>
          <p:nvPr/>
        </p:nvSpPr>
        <p:spPr>
          <a:xfrm>
            <a:off x="3200400" y="3657600"/>
            <a:ext cx="304800" cy="381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7350" name="TextBox 6"/>
          <p:cNvSpPr txBox="1">
            <a:spLocks noChangeArrowheads="1"/>
          </p:cNvSpPr>
          <p:nvPr/>
        </p:nvSpPr>
        <p:spPr bwMode="auto">
          <a:xfrm>
            <a:off x="838200" y="1600200"/>
            <a:ext cx="155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Hybrid Image</a:t>
            </a:r>
          </a:p>
        </p:txBody>
      </p:sp>
      <p:sp>
        <p:nvSpPr>
          <p:cNvPr id="57351" name="TextBox 7"/>
          <p:cNvSpPr txBox="1">
            <a:spLocks noChangeArrowheads="1"/>
          </p:cNvSpPr>
          <p:nvPr/>
        </p:nvSpPr>
        <p:spPr bwMode="auto">
          <a:xfrm>
            <a:off x="3581400" y="16002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Low-passed Image</a:t>
            </a:r>
          </a:p>
        </p:txBody>
      </p:sp>
      <p:sp>
        <p:nvSpPr>
          <p:cNvPr id="57352" name="TextBox 8"/>
          <p:cNvSpPr txBox="1">
            <a:spLocks noChangeArrowheads="1"/>
          </p:cNvSpPr>
          <p:nvPr/>
        </p:nvSpPr>
        <p:spPr bwMode="auto">
          <a:xfrm>
            <a:off x="6324600" y="1600200"/>
            <a:ext cx="2185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High-passed Image</a:t>
            </a:r>
          </a:p>
        </p:txBody>
      </p:sp>
      <p:sp>
        <p:nvSpPr>
          <p:cNvPr id="11" name="Plus 10"/>
          <p:cNvSpPr/>
          <p:nvPr/>
        </p:nvSpPr>
        <p:spPr>
          <a:xfrm>
            <a:off x="5791200" y="1600200"/>
            <a:ext cx="381000" cy="381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20640E-E5B2-3F40-B268-BBECA37A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054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Last 3 Days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848600" cy="5135563"/>
          </a:xfrm>
        </p:spPr>
        <p:txBody>
          <a:bodyPr/>
          <a:lstStyle/>
          <a:p>
            <a:r>
              <a:rPr lang="en-US" dirty="0"/>
              <a:t>Filtering in frequency domain</a:t>
            </a:r>
          </a:p>
          <a:p>
            <a:pPr lvl="1"/>
            <a:r>
              <a:rPr lang="en-US" dirty="0"/>
              <a:t>Can be faster than filtering in spatial domain (for large filters)</a:t>
            </a:r>
          </a:p>
          <a:p>
            <a:pPr lvl="1"/>
            <a:r>
              <a:rPr lang="en-US" dirty="0"/>
              <a:t>Can help understand effect of filter</a:t>
            </a:r>
          </a:p>
          <a:p>
            <a:pPr lvl="1"/>
            <a:r>
              <a:rPr lang="en-US" dirty="0"/>
              <a:t>Algorithm:</a:t>
            </a:r>
          </a:p>
          <a:p>
            <a:pPr marL="1371600" lvl="2" indent="-514350">
              <a:buFont typeface="Calibri" pitchFamily="34" charset="0"/>
              <a:buAutoNum type="arabicPeriod"/>
            </a:pPr>
            <a:r>
              <a:rPr lang="en-US" dirty="0"/>
              <a:t>Convert image and filter to FFT</a:t>
            </a:r>
          </a:p>
          <a:p>
            <a:pPr marL="1371600" lvl="2" indent="-514350">
              <a:buFont typeface="Calibri" pitchFamily="34" charset="0"/>
              <a:buAutoNum type="arabicPeriod"/>
            </a:pPr>
            <a:r>
              <a:rPr lang="en-US" dirty="0"/>
              <a:t>Pointwise-multiply FFTs</a:t>
            </a:r>
          </a:p>
          <a:p>
            <a:pPr marL="1371600" lvl="2" indent="-514350">
              <a:buFont typeface="Calibri" pitchFamily="34" charset="0"/>
              <a:buAutoNum type="arabicPeriod"/>
            </a:pPr>
            <a:r>
              <a:rPr lang="en-US" dirty="0"/>
              <a:t>Convert result to spatial domain with inverse FFT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87155D-9505-2B4B-9EB2-2DAA6B2A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Last 3 Days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772400" cy="5135563"/>
          </a:xfrm>
        </p:spPr>
        <p:txBody>
          <a:bodyPr/>
          <a:lstStyle/>
          <a:p>
            <a:r>
              <a:rPr lang="en-US" dirty="0"/>
              <a:t>Applications of filters</a:t>
            </a:r>
          </a:p>
          <a:p>
            <a:pPr lvl="1"/>
            <a:r>
              <a:rPr lang="en-US" dirty="0"/>
              <a:t>Template matching (SSD or normalized x-</a:t>
            </a:r>
            <a:r>
              <a:rPr lang="en-US" dirty="0" err="1"/>
              <a:t>corr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SSD can be done with linear filters, is sensitive to overall intensity</a:t>
            </a:r>
          </a:p>
          <a:p>
            <a:pPr lvl="1"/>
            <a:r>
              <a:rPr lang="en-US" dirty="0"/>
              <a:t>Gaussian pyramid</a:t>
            </a:r>
          </a:p>
          <a:p>
            <a:pPr lvl="2"/>
            <a:r>
              <a:rPr lang="en-US" dirty="0"/>
              <a:t>Coarse-to-fine search, multi-scale detection</a:t>
            </a:r>
          </a:p>
          <a:p>
            <a:pPr lvl="1"/>
            <a:r>
              <a:rPr lang="en-US" dirty="0"/>
              <a:t>Laplacian pyramid</a:t>
            </a:r>
          </a:p>
          <a:p>
            <a:pPr lvl="2"/>
            <a:r>
              <a:rPr lang="en-US" dirty="0"/>
              <a:t>Can be used for blending (later)</a:t>
            </a:r>
          </a:p>
          <a:p>
            <a:pPr lvl="2"/>
            <a:r>
              <a:rPr lang="en-US" dirty="0"/>
              <a:t>More compact image representation</a:t>
            </a:r>
          </a:p>
          <a:p>
            <a:pPr lvl="2">
              <a:buFont typeface="Arial" charset="0"/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51980E-533B-9745-A6C9-D444DE97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Last 3 Days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924800" cy="5135563"/>
          </a:xfrm>
        </p:spPr>
        <p:txBody>
          <a:bodyPr/>
          <a:lstStyle/>
          <a:p>
            <a:r>
              <a:rPr lang="en-US" dirty="0"/>
              <a:t>Applications of filters</a:t>
            </a:r>
          </a:p>
          <a:p>
            <a:pPr lvl="1"/>
            <a:r>
              <a:rPr lang="en-US" dirty="0" err="1"/>
              <a:t>Downsampling</a:t>
            </a:r>
            <a:endParaRPr lang="en-US" dirty="0"/>
          </a:p>
          <a:p>
            <a:pPr lvl="2"/>
            <a:r>
              <a:rPr lang="en-US" dirty="0"/>
              <a:t>Need to sufficiently low-pass before </a:t>
            </a:r>
            <a:r>
              <a:rPr lang="en-US" dirty="0" err="1"/>
              <a:t>downsampling</a:t>
            </a:r>
            <a:endParaRPr lang="en-US" dirty="0"/>
          </a:p>
          <a:p>
            <a:pPr lvl="1"/>
            <a:r>
              <a:rPr lang="en-US" dirty="0"/>
              <a:t>Compression</a:t>
            </a:r>
          </a:p>
          <a:p>
            <a:pPr lvl="2"/>
            <a:r>
              <a:rPr lang="en-US" dirty="0"/>
              <a:t>In JPEG, coarsely quantize high frequencies</a:t>
            </a:r>
          </a:p>
          <a:p>
            <a:pPr lvl="1"/>
            <a:r>
              <a:rPr lang="en-US" dirty="0"/>
              <a:t>Reducing noise (important for aesthetics and for later processing such as edge detection)</a:t>
            </a:r>
          </a:p>
          <a:p>
            <a:pPr lvl="2"/>
            <a:r>
              <a:rPr lang="en-US" dirty="0"/>
              <a:t>Gaussian filter, median filter, bilateral filter</a:t>
            </a:r>
          </a:p>
          <a:p>
            <a:pPr lvl="2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BC9C48-A127-DB49-BE9B-59F176296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 and color</a:t>
            </a:r>
          </a:p>
        </p:txBody>
      </p:sp>
      <p:pic>
        <p:nvPicPr>
          <p:cNvPr id="76804" name="Picture 4" descr="http://2.bp.blogspot.com/_adUBe9bO8nQ/SApzeYskD-I/AAAAAAAAAeo/Bvhx5JzpoEs/s400/magritte_empirel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3733800" cy="488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A0162-93B0-4C44-A2EE-5B48D5CDC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06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Review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/>
              <a:t>Match the spatial domain image to the Fourier magnitude image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45232" r="61539" b="12923"/>
          <a:stretch>
            <a:fillRect/>
          </a:stretch>
        </p:blipFill>
        <p:spPr bwMode="auto">
          <a:xfrm>
            <a:off x="901700" y="5257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3" t="52437" r="24097" b="18646"/>
          <a:stretch>
            <a:fillRect/>
          </a:stretch>
        </p:blipFill>
        <p:spPr bwMode="auto">
          <a:xfrm>
            <a:off x="3797300" y="2590800"/>
            <a:ext cx="14478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t="17175" r="61354" b="6760"/>
          <a:stretch>
            <a:fillRect/>
          </a:stretch>
        </p:blipFill>
        <p:spPr bwMode="auto">
          <a:xfrm>
            <a:off x="1816100" y="4267200"/>
            <a:ext cx="1752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" descr="C:\Users\Hoiem\Documents\Classes\Computational Photography - Fall 2010\lectures\demos\fftims\flowers_fft.pn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8333" r="26042" b="12500"/>
          <a:stretch>
            <a:fillRect/>
          </a:stretch>
        </p:blipFill>
        <p:spPr bwMode="auto">
          <a:xfrm>
            <a:off x="2044700" y="25146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3" t="65628" r="43102" b="6952"/>
          <a:stretch>
            <a:fillRect/>
          </a:stretch>
        </p:blipFill>
        <p:spPr bwMode="auto">
          <a:xfrm>
            <a:off x="520700" y="2514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6" t="14526" r="37196" b="49263"/>
          <a:stretch>
            <a:fillRect/>
          </a:stretch>
        </p:blipFill>
        <p:spPr bwMode="auto">
          <a:xfrm>
            <a:off x="6159501" y="5257800"/>
            <a:ext cx="873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3" descr="C:\Users\Hoiem\Documents\Classes\Computational Photography - Fall 2010\lectures\demos\fftims\se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4953000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4" descr="C:\Users\Hoiem\Documents\Classes\Computational Photography - Fall 2010\lectures\demos\fftims\sea_fft.png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9721" r="10417" b="13889"/>
          <a:stretch>
            <a:fillRect/>
          </a:stretch>
        </p:blipFill>
        <p:spPr bwMode="auto">
          <a:xfrm>
            <a:off x="5626100" y="2667000"/>
            <a:ext cx="137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5" descr="C:\Users\Hoiem\Documents\Classes\Computational Photography - Fall 2010\lectures\demos\fftims\beijin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48006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6" descr="C:\Users\Hoiem\Documents\Classes\Computational Photography - Fall 2010\lectures\demos\fftims\beijing_fft.png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11111" r="10417" b="13889"/>
          <a:stretch>
            <a:fillRect/>
          </a:stretch>
        </p:blipFill>
        <p:spPr bwMode="auto">
          <a:xfrm>
            <a:off x="7302500" y="2667000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TextBox 14"/>
          <p:cNvSpPr txBox="1">
            <a:spLocks noChangeArrowheads="1"/>
          </p:cNvSpPr>
          <p:nvPr/>
        </p:nvSpPr>
        <p:spPr bwMode="auto">
          <a:xfrm>
            <a:off x="977900" y="2220914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15375" name="TextBox 15"/>
          <p:cNvSpPr txBox="1">
            <a:spLocks noChangeArrowheads="1"/>
          </p:cNvSpPr>
          <p:nvPr/>
        </p:nvSpPr>
        <p:spPr bwMode="auto">
          <a:xfrm>
            <a:off x="7759700" y="2286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</a:t>
            </a:r>
          </a:p>
        </p:txBody>
      </p:sp>
      <p:sp>
        <p:nvSpPr>
          <p:cNvPr id="15376" name="TextBox 17"/>
          <p:cNvSpPr txBox="1">
            <a:spLocks noChangeArrowheads="1"/>
          </p:cNvSpPr>
          <p:nvPr/>
        </p:nvSpPr>
        <p:spPr bwMode="auto">
          <a:xfrm>
            <a:off x="6159500" y="2286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15377" name="TextBox 18"/>
          <p:cNvSpPr txBox="1">
            <a:spLocks noChangeArrowheads="1"/>
          </p:cNvSpPr>
          <p:nvPr/>
        </p:nvSpPr>
        <p:spPr bwMode="auto">
          <a:xfrm>
            <a:off x="1054100" y="45720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15378" name="TextBox 19"/>
          <p:cNvSpPr txBox="1">
            <a:spLocks noChangeArrowheads="1"/>
          </p:cNvSpPr>
          <p:nvPr/>
        </p:nvSpPr>
        <p:spPr bwMode="auto">
          <a:xfrm>
            <a:off x="4406900" y="22098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  <p:sp>
        <p:nvSpPr>
          <p:cNvPr id="15379" name="TextBox 20"/>
          <p:cNvSpPr txBox="1">
            <a:spLocks noChangeArrowheads="1"/>
          </p:cNvSpPr>
          <p:nvPr/>
        </p:nvSpPr>
        <p:spPr bwMode="auto">
          <a:xfrm>
            <a:off x="2578100" y="2133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15381" name="TextBox 22"/>
          <p:cNvSpPr txBox="1">
            <a:spLocks noChangeArrowheads="1"/>
          </p:cNvSpPr>
          <p:nvPr/>
        </p:nvSpPr>
        <p:spPr bwMode="auto">
          <a:xfrm>
            <a:off x="4787900" y="44958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15382" name="TextBox 23"/>
          <p:cNvSpPr txBox="1">
            <a:spLocks noChangeArrowheads="1"/>
          </p:cNvSpPr>
          <p:nvPr/>
        </p:nvSpPr>
        <p:spPr bwMode="auto">
          <a:xfrm>
            <a:off x="2578100" y="38862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15383" name="TextBox 24"/>
          <p:cNvSpPr txBox="1">
            <a:spLocks noChangeArrowheads="1"/>
          </p:cNvSpPr>
          <p:nvPr/>
        </p:nvSpPr>
        <p:spPr bwMode="auto">
          <a:xfrm>
            <a:off x="6464300" y="48006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15384" name="TextBox 26"/>
          <p:cNvSpPr txBox="1">
            <a:spLocks noChangeArrowheads="1"/>
          </p:cNvSpPr>
          <p:nvPr/>
        </p:nvSpPr>
        <p:spPr bwMode="auto">
          <a:xfrm>
            <a:off x="8064500" y="44958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E8CD4F-1F4A-9C4F-9924-2B0941274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Today’s class: applications of filtering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/>
            <a:r>
              <a:rPr lang="en-US" dirty="0"/>
              <a:t>Template matching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Coarse-to-fine alignment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err="1"/>
              <a:t>Denoising</a:t>
            </a:r>
            <a:r>
              <a:rPr lang="en-US" dirty="0"/>
              <a:t>, Compression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AD5C35-8CAF-6242-915C-452C1292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1" y="1752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Template matching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571500" y="1295401"/>
            <a:ext cx="4648200" cy="51355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/>
              <a:t>Goal: find       in image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Main challenge: What is a good similarity or distance measure between two patches?</a:t>
            </a:r>
          </a:p>
          <a:p>
            <a:pPr lvl="1" eaLnBrk="1" hangingPunct="1">
              <a:defRPr/>
            </a:pPr>
            <a:r>
              <a:rPr lang="en-US" dirty="0"/>
              <a:t>Correlation</a:t>
            </a:r>
          </a:p>
          <a:p>
            <a:pPr lvl="1" eaLnBrk="1" hangingPunct="1">
              <a:defRPr/>
            </a:pPr>
            <a:r>
              <a:rPr lang="en-US" dirty="0"/>
              <a:t>Zero-mean correlation</a:t>
            </a:r>
          </a:p>
          <a:p>
            <a:pPr lvl="1" eaLnBrk="1" hangingPunct="1">
              <a:defRPr/>
            </a:pPr>
            <a:r>
              <a:rPr lang="en-US" dirty="0"/>
              <a:t>Sum Square Difference</a:t>
            </a:r>
          </a:p>
          <a:p>
            <a:pPr lvl="1" eaLnBrk="1" hangingPunct="1">
              <a:defRPr/>
            </a:pPr>
            <a:r>
              <a:rPr lang="en-US" dirty="0"/>
              <a:t>Normalized Cross Correlation</a:t>
            </a:r>
          </a:p>
          <a:p>
            <a:pPr lvl="1" eaLnBrk="1" hangingPunct="1">
              <a:defRPr/>
            </a:pPr>
            <a:endParaRPr lang="en-US" dirty="0"/>
          </a:p>
        </p:txBody>
      </p:sp>
      <p:pic>
        <p:nvPicPr>
          <p:cNvPr id="17413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412875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88D4FC-DDAD-CE47-9BD6-EE70BEF6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44812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Matching with filters</a:t>
            </a:r>
          </a:p>
        </p:txBody>
      </p:sp>
      <p:sp>
        <p:nvSpPr>
          <p:cNvPr id="1029" name="Content Placeholder 2"/>
          <p:cNvSpPr>
            <a:spLocks noGrp="1"/>
          </p:cNvSpPr>
          <p:nvPr>
            <p:ph idx="1"/>
          </p:nvPr>
        </p:nvSpPr>
        <p:spPr>
          <a:xfrm>
            <a:off x="838200" y="1039812"/>
            <a:ext cx="8229600" cy="1600200"/>
          </a:xfrm>
        </p:spPr>
        <p:txBody>
          <a:bodyPr/>
          <a:lstStyle/>
          <a:p>
            <a:pPr eaLnBrk="1" hangingPunct="1"/>
            <a:r>
              <a:rPr lang="en-US"/>
              <a:t>Goal: find       in image</a:t>
            </a:r>
          </a:p>
          <a:p>
            <a:pPr eaLnBrk="1" hangingPunct="1"/>
            <a:r>
              <a:rPr lang="en-US"/>
              <a:t>Method 0: filter the image with eye patch</a:t>
            </a:r>
          </a:p>
          <a:p>
            <a:pPr lvl="1" eaLnBrk="1" hangingPunct="1">
              <a:buFont typeface="Arial" charset="0"/>
              <a:buNone/>
            </a:pPr>
            <a:endParaRPr lang="en-US"/>
          </a:p>
        </p:txBody>
      </p:sp>
      <p:pic>
        <p:nvPicPr>
          <p:cNvPr id="1030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92212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7"/>
          <p:cNvSpPr txBox="1">
            <a:spLocks noChangeArrowheads="1"/>
          </p:cNvSpPr>
          <p:nvPr/>
        </p:nvSpPr>
        <p:spPr bwMode="auto">
          <a:xfrm>
            <a:off x="1598613" y="6450012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4056064" y="6418262"/>
            <a:ext cx="165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Filtered Image</a:t>
            </a:r>
          </a:p>
        </p:txBody>
      </p:sp>
      <p:graphicFrame>
        <p:nvGraphicFramePr>
          <p:cNvPr id="1026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988392"/>
              </p:ext>
            </p:extLst>
          </p:nvPr>
        </p:nvGraphicFramePr>
        <p:xfrm>
          <a:off x="2057401" y="2146300"/>
          <a:ext cx="5091113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6" imgW="2070000" imgH="355320" progId="Equation.3">
                  <p:embed/>
                </p:oleObj>
              </mc:Choice>
              <mc:Fallback>
                <p:oleObj name="Equation" r:id="rId6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2146300"/>
                        <a:ext cx="5091113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6739" name="Picture 3" descr="C:\Users\Hoiem\Documents\Classes\Computational Photography - Fall 2010\lectures\figs\filters\einstein_eye_raw_filter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2944812"/>
            <a:ext cx="272732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77001" y="4392613"/>
            <a:ext cx="2735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What went wrong?</a:t>
            </a:r>
          </a:p>
        </p:txBody>
      </p:sp>
      <p:sp>
        <p:nvSpPr>
          <p:cNvPr id="1035" name="TextBox 18"/>
          <p:cNvSpPr txBox="1">
            <a:spLocks noChangeArrowheads="1"/>
          </p:cNvSpPr>
          <p:nvPr/>
        </p:nvSpPr>
        <p:spPr bwMode="auto">
          <a:xfrm>
            <a:off x="7239001" y="2792413"/>
            <a:ext cx="1139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 = image</a:t>
            </a:r>
          </a:p>
          <a:p>
            <a:pPr eaLnBrk="1" hangingPunct="1"/>
            <a:r>
              <a:rPr lang="en-US"/>
              <a:t>g = filter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6477000" y="2640012"/>
            <a:ext cx="6096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8C5B9D-1CD5-B04F-85CC-11C6FAF9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62F7-5661-43A9-BB0F-0CCDE4542F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8909</TotalTime>
  <Words>1577</Words>
  <Application>Microsoft Macintosh PowerPoint</Application>
  <PresentationFormat>Widescreen</PresentationFormat>
  <Paragraphs>395</Paragraphs>
  <Slides>53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宋体</vt:lpstr>
      <vt:lpstr>Arial</vt:lpstr>
      <vt:lpstr>Calibri</vt:lpstr>
      <vt:lpstr>Cambria Math</vt:lpstr>
      <vt:lpstr>Comic Sans MS</vt:lpstr>
      <vt:lpstr>Courier New</vt:lpstr>
      <vt:lpstr>Times New Roman</vt:lpstr>
      <vt:lpstr>Wingdings</vt:lpstr>
      <vt:lpstr>Lecture1 - Introduction - CP Fall 2010</vt:lpstr>
      <vt:lpstr>Equation</vt:lpstr>
      <vt:lpstr>Photo Editor Photo</vt:lpstr>
      <vt:lpstr>Bitmap Image</vt:lpstr>
      <vt:lpstr>Templates and Image Pyramids</vt:lpstr>
      <vt:lpstr>PowerPoint Presentation</vt:lpstr>
      <vt:lpstr>PowerPoint Presentation</vt:lpstr>
      <vt:lpstr>PowerPoint Presentation</vt:lpstr>
      <vt:lpstr>Hybrid Image in FFT</vt:lpstr>
      <vt:lpstr>Review</vt:lpstr>
      <vt:lpstr>Today’s class: applications of filtering</vt:lpstr>
      <vt:lpstr>Template matching</vt:lpstr>
      <vt:lpstr>Matching with filters</vt:lpstr>
      <vt:lpstr>Matching with filters</vt:lpstr>
      <vt:lpstr>Matching with filters</vt:lpstr>
      <vt:lpstr>Matching with filters</vt:lpstr>
      <vt:lpstr>Matching with filters</vt:lpstr>
      <vt:lpstr>Matching with filters</vt:lpstr>
      <vt:lpstr>Matching with filters</vt:lpstr>
      <vt:lpstr>Matching with filters</vt:lpstr>
      <vt:lpstr>Q: What is the best method to use?</vt:lpstr>
      <vt:lpstr>Q: What if we want to find larger or smaller eyes?</vt:lpstr>
      <vt:lpstr>Review of Sampling</vt:lpstr>
      <vt:lpstr>Gaussian pyramid</vt:lpstr>
      <vt:lpstr>Laplacian filter</vt:lpstr>
      <vt:lpstr>Laplacian pyramid</vt:lpstr>
      <vt:lpstr>Computing Gaussian/Laplacian Pyramid</vt:lpstr>
      <vt:lpstr>Creating a 2-level Laplacian pyramid</vt:lpstr>
      <vt:lpstr>Reconstructing the image from Laplacian pyramid</vt:lpstr>
      <vt:lpstr>Hybrid Image in Laplacian Pyramid</vt:lpstr>
      <vt:lpstr>Coarse-to-fine Image Registration</vt:lpstr>
      <vt:lpstr>Coarse-to-fine Image Registration</vt:lpstr>
      <vt:lpstr>Coarse-to-fine Image Registration</vt:lpstr>
      <vt:lpstr>Coarse-to-fine Image Registration</vt:lpstr>
      <vt:lpstr>Question</vt:lpstr>
      <vt:lpstr>PowerPoint Presentation</vt:lpstr>
      <vt:lpstr>Lossy Image Compression (JPEG)</vt:lpstr>
      <vt:lpstr>Using DCT in JPEG   </vt:lpstr>
      <vt:lpstr>Image compression using DCT</vt:lpstr>
      <vt:lpstr>JPEG Compression Summary</vt:lpstr>
      <vt:lpstr>Lossless compression (PNG)</vt:lpstr>
      <vt:lpstr>Denoising</vt:lpstr>
      <vt:lpstr>Reducing Gaussian noise</vt:lpstr>
      <vt:lpstr>Reducing salt-and-pepper noise by Gaussian smoothing</vt:lpstr>
      <vt:lpstr>Alternative idea: Median filtering</vt:lpstr>
      <vt:lpstr>Median filter</vt:lpstr>
      <vt:lpstr>Median filter</vt:lpstr>
      <vt:lpstr>Median Filtered Examples</vt:lpstr>
      <vt:lpstr>Median vs. Gaussian filtering</vt:lpstr>
      <vt:lpstr>Other filter choices</vt:lpstr>
      <vt:lpstr>Review of Last 3 Days</vt:lpstr>
      <vt:lpstr>Review of Last 3 Days</vt:lpstr>
      <vt:lpstr>Review of Last 3 Days</vt:lpstr>
      <vt:lpstr>Review of Last 3 Days</vt:lpstr>
      <vt:lpstr>Review of Last 3 Days</vt:lpstr>
      <vt:lpstr>Review of Last 3 Days</vt:lpstr>
      <vt:lpstr>Next lecture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Microsoft Office User</cp:lastModifiedBy>
  <cp:revision>54</cp:revision>
  <cp:lastPrinted>2015-09-03T13:53:39Z</cp:lastPrinted>
  <dcterms:created xsi:type="dcterms:W3CDTF">2010-08-30T03:58:01Z</dcterms:created>
  <dcterms:modified xsi:type="dcterms:W3CDTF">2022-01-30T04:22:27Z</dcterms:modified>
</cp:coreProperties>
</file>